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808" r:id="rId2"/>
    <p:sldId id="759" r:id="rId3"/>
    <p:sldId id="811" r:id="rId4"/>
    <p:sldId id="788" r:id="rId5"/>
    <p:sldId id="789" r:id="rId6"/>
    <p:sldId id="810" r:id="rId7"/>
    <p:sldId id="813" r:id="rId8"/>
    <p:sldId id="812" r:id="rId9"/>
    <p:sldId id="791" r:id="rId10"/>
    <p:sldId id="792" r:id="rId11"/>
    <p:sldId id="814" r:id="rId12"/>
    <p:sldId id="815" r:id="rId13"/>
    <p:sldId id="793" r:id="rId14"/>
    <p:sldId id="794" r:id="rId15"/>
    <p:sldId id="795" r:id="rId16"/>
    <p:sldId id="796" r:id="rId17"/>
    <p:sldId id="797" r:id="rId18"/>
    <p:sldId id="798" r:id="rId19"/>
    <p:sldId id="799" r:id="rId20"/>
    <p:sldId id="800" r:id="rId21"/>
    <p:sldId id="801" r:id="rId22"/>
    <p:sldId id="802" r:id="rId23"/>
    <p:sldId id="803" r:id="rId24"/>
    <p:sldId id="816" r:id="rId25"/>
    <p:sldId id="703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2891F0"/>
    <a:srgbClr val="318FCF"/>
    <a:srgbClr val="333399"/>
    <a:srgbClr val="1680D8"/>
    <a:srgbClr val="008000"/>
    <a:srgbClr val="FF3300"/>
    <a:srgbClr val="FF5050"/>
    <a:srgbClr val="0099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876" autoAdjust="0"/>
    <p:restoredTop sz="80170" autoAdjust="0"/>
  </p:normalViewPr>
  <p:slideViewPr>
    <p:cSldViewPr>
      <p:cViewPr>
        <p:scale>
          <a:sx n="70" d="100"/>
          <a:sy n="70" d="100"/>
        </p:scale>
        <p:origin x="-60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2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>
        <p:scale>
          <a:sx n="66" d="100"/>
          <a:sy n="66" d="100"/>
        </p:scale>
        <p:origin x="-157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014FB-AB97-4359-A0F6-3C294738ED3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595C286-3156-43E3-A30C-DD79E511044E}">
      <dgm:prSet phldrT="[Text]" phldr="1"/>
      <dgm:spPr/>
      <dgm:t>
        <a:bodyPr/>
        <a:lstStyle/>
        <a:p>
          <a:endParaRPr lang="en-US" dirty="0"/>
        </a:p>
      </dgm:t>
    </dgm:pt>
    <dgm:pt modelId="{89CB63C6-4E43-4C7E-BEFA-85B51558B057}" type="parTrans" cxnId="{541363E7-B90A-4F8D-9ECE-281B33D05C68}">
      <dgm:prSet/>
      <dgm:spPr/>
      <dgm:t>
        <a:bodyPr/>
        <a:lstStyle/>
        <a:p>
          <a:endParaRPr lang="en-US"/>
        </a:p>
      </dgm:t>
    </dgm:pt>
    <dgm:pt modelId="{5C8DEFC6-D466-4D2E-97B5-3B6F278F895F}" type="sibTrans" cxnId="{541363E7-B90A-4F8D-9ECE-281B33D05C68}">
      <dgm:prSet/>
      <dgm:spPr/>
      <dgm:t>
        <a:bodyPr/>
        <a:lstStyle/>
        <a:p>
          <a:endParaRPr lang="en-US" dirty="0"/>
        </a:p>
      </dgm:t>
    </dgm:pt>
    <dgm:pt modelId="{6EA00C68-A71C-437B-BE4E-FC67F463DC58}">
      <dgm:prSet phldrT="[Text]" phldr="1"/>
      <dgm:spPr/>
      <dgm:t>
        <a:bodyPr/>
        <a:lstStyle/>
        <a:p>
          <a:endParaRPr lang="en-US" dirty="0"/>
        </a:p>
      </dgm:t>
    </dgm:pt>
    <dgm:pt modelId="{2A839119-CB95-404D-81E7-14D8DDB2377E}" type="parTrans" cxnId="{B39F4B52-5F0F-49DA-8910-B54B0F1C35D7}">
      <dgm:prSet/>
      <dgm:spPr/>
      <dgm:t>
        <a:bodyPr/>
        <a:lstStyle/>
        <a:p>
          <a:endParaRPr lang="en-US"/>
        </a:p>
      </dgm:t>
    </dgm:pt>
    <dgm:pt modelId="{7C677C5C-6108-4581-810E-4D467B02A185}" type="sibTrans" cxnId="{B39F4B52-5F0F-49DA-8910-B54B0F1C35D7}">
      <dgm:prSet/>
      <dgm:spPr/>
      <dgm:t>
        <a:bodyPr/>
        <a:lstStyle/>
        <a:p>
          <a:endParaRPr lang="en-US"/>
        </a:p>
      </dgm:t>
    </dgm:pt>
    <dgm:pt modelId="{C3B911E3-E6E3-4627-8D21-67DD3CFC2837}">
      <dgm:prSet phldrT="[Text]" phldr="1"/>
      <dgm:spPr/>
      <dgm:t>
        <a:bodyPr/>
        <a:lstStyle/>
        <a:p>
          <a:endParaRPr lang="en-US" dirty="0"/>
        </a:p>
      </dgm:t>
    </dgm:pt>
    <dgm:pt modelId="{2FAD9214-0EC7-459C-931C-86B076B95145}" type="parTrans" cxnId="{D6A12004-C2B4-4686-9C6C-B1A7807752C1}">
      <dgm:prSet/>
      <dgm:spPr/>
      <dgm:t>
        <a:bodyPr/>
        <a:lstStyle/>
        <a:p>
          <a:endParaRPr lang="en-US"/>
        </a:p>
      </dgm:t>
    </dgm:pt>
    <dgm:pt modelId="{54306912-3EBC-4317-9DB3-4E5043C69ED8}" type="sibTrans" cxnId="{D6A12004-C2B4-4686-9C6C-B1A7807752C1}">
      <dgm:prSet/>
      <dgm:spPr/>
      <dgm:t>
        <a:bodyPr/>
        <a:lstStyle/>
        <a:p>
          <a:endParaRPr lang="en-US" dirty="0"/>
        </a:p>
      </dgm:t>
    </dgm:pt>
    <dgm:pt modelId="{3C239239-0946-48AE-BD5A-DB7411040E02}">
      <dgm:prSet phldrT="[Text]" phldr="1"/>
      <dgm:spPr/>
      <dgm:t>
        <a:bodyPr/>
        <a:lstStyle/>
        <a:p>
          <a:endParaRPr lang="en-US" dirty="0"/>
        </a:p>
      </dgm:t>
    </dgm:pt>
    <dgm:pt modelId="{1EE11A24-559F-4C21-AFCE-7BC1D4B26323}" type="parTrans" cxnId="{041859CC-F0D8-4D28-B12A-8B582B55E262}">
      <dgm:prSet/>
      <dgm:spPr/>
      <dgm:t>
        <a:bodyPr/>
        <a:lstStyle/>
        <a:p>
          <a:endParaRPr lang="en-US"/>
        </a:p>
      </dgm:t>
    </dgm:pt>
    <dgm:pt modelId="{62EE572B-2DB2-4DB6-822C-F2C2FD5C6AD1}" type="sibTrans" cxnId="{041859CC-F0D8-4D28-B12A-8B582B55E262}">
      <dgm:prSet/>
      <dgm:spPr/>
      <dgm:t>
        <a:bodyPr/>
        <a:lstStyle/>
        <a:p>
          <a:endParaRPr lang="en-US"/>
        </a:p>
      </dgm:t>
    </dgm:pt>
    <dgm:pt modelId="{EE697A38-992B-47CD-A906-5A928CFD2510}">
      <dgm:prSet phldrT="[Text]" phldr="1"/>
      <dgm:spPr/>
      <dgm:t>
        <a:bodyPr/>
        <a:lstStyle/>
        <a:p>
          <a:endParaRPr lang="en-US" dirty="0"/>
        </a:p>
      </dgm:t>
    </dgm:pt>
    <dgm:pt modelId="{FF7B6591-2DF6-41E5-890F-EDA7C7755665}" type="parTrans" cxnId="{CC9DAADD-2A1E-4A31-9814-40332E795A9E}">
      <dgm:prSet/>
      <dgm:spPr/>
      <dgm:t>
        <a:bodyPr/>
        <a:lstStyle/>
        <a:p>
          <a:endParaRPr lang="en-US"/>
        </a:p>
      </dgm:t>
    </dgm:pt>
    <dgm:pt modelId="{041CFD10-5460-43E7-B46C-E729ECF8AD0B}" type="sibTrans" cxnId="{CC9DAADD-2A1E-4A31-9814-40332E795A9E}">
      <dgm:prSet/>
      <dgm:spPr/>
      <dgm:t>
        <a:bodyPr/>
        <a:lstStyle/>
        <a:p>
          <a:endParaRPr lang="en-US" dirty="0"/>
        </a:p>
      </dgm:t>
    </dgm:pt>
    <dgm:pt modelId="{A26F346C-08DD-4D84-A2AC-CF443C58E934}">
      <dgm:prSet phldrT="[Text]" phldr="1"/>
      <dgm:spPr/>
      <dgm:t>
        <a:bodyPr/>
        <a:lstStyle/>
        <a:p>
          <a:endParaRPr lang="en-US" dirty="0"/>
        </a:p>
      </dgm:t>
    </dgm:pt>
    <dgm:pt modelId="{254B87B3-20CD-4036-A414-F403A817E9BC}" type="parTrans" cxnId="{DC5C1D11-79FD-4730-B61D-78C6C5C6FB83}">
      <dgm:prSet/>
      <dgm:spPr/>
      <dgm:t>
        <a:bodyPr/>
        <a:lstStyle/>
        <a:p>
          <a:endParaRPr lang="en-US"/>
        </a:p>
      </dgm:t>
    </dgm:pt>
    <dgm:pt modelId="{1A63D92A-341B-4961-8A95-DA3F792338E3}" type="sibTrans" cxnId="{DC5C1D11-79FD-4730-B61D-78C6C5C6FB83}">
      <dgm:prSet/>
      <dgm:spPr/>
      <dgm:t>
        <a:bodyPr/>
        <a:lstStyle/>
        <a:p>
          <a:endParaRPr lang="en-US"/>
        </a:p>
      </dgm:t>
    </dgm:pt>
    <dgm:pt modelId="{1C4343BE-F494-444A-95A8-A3A9FEE1363E}" type="pres">
      <dgm:prSet presAssocID="{135014FB-AB97-4359-A0F6-3C294738ED3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770F25-2F6C-4B15-95CA-7D166147F13E}" type="pres">
      <dgm:prSet presAssocID="{6595C286-3156-43E3-A30C-DD79E511044E}" presName="composite" presStyleCnt="0"/>
      <dgm:spPr/>
    </dgm:pt>
    <dgm:pt modelId="{49ED82A3-D34A-498F-A67D-67E0634B5E0F}" type="pres">
      <dgm:prSet presAssocID="{6595C286-3156-43E3-A30C-DD79E511044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4D688-3808-4F36-B87D-118096E00E30}" type="pres">
      <dgm:prSet presAssocID="{6595C286-3156-43E3-A30C-DD79E511044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F5D9F-8CA6-4768-BFB3-8B16FF1D01E5}" type="pres">
      <dgm:prSet presAssocID="{6595C286-3156-43E3-A30C-DD79E511044E}" presName="BalanceSpacing" presStyleCnt="0"/>
      <dgm:spPr/>
    </dgm:pt>
    <dgm:pt modelId="{3255DEFC-E79E-4725-A513-7905211187EE}" type="pres">
      <dgm:prSet presAssocID="{6595C286-3156-43E3-A30C-DD79E511044E}" presName="BalanceSpacing1" presStyleCnt="0"/>
      <dgm:spPr/>
    </dgm:pt>
    <dgm:pt modelId="{17C8B19C-E312-4528-9B5A-D08174BBF30B}" type="pres">
      <dgm:prSet presAssocID="{5C8DEFC6-D466-4D2E-97B5-3B6F278F895F}" presName="Accent1Text" presStyleLbl="node1" presStyleIdx="1" presStyleCnt="6"/>
      <dgm:spPr/>
      <dgm:t>
        <a:bodyPr/>
        <a:lstStyle/>
        <a:p>
          <a:endParaRPr lang="en-US"/>
        </a:p>
      </dgm:t>
    </dgm:pt>
    <dgm:pt modelId="{6F14C2AA-3C6E-420E-AB9F-269C6C7B3557}" type="pres">
      <dgm:prSet presAssocID="{5C8DEFC6-D466-4D2E-97B5-3B6F278F895F}" presName="spaceBetweenRectangles" presStyleCnt="0"/>
      <dgm:spPr/>
    </dgm:pt>
    <dgm:pt modelId="{C2D3DCB0-8C67-4550-852D-88114BBD2EDA}" type="pres">
      <dgm:prSet presAssocID="{C3B911E3-E6E3-4627-8D21-67DD3CFC2837}" presName="composite" presStyleCnt="0"/>
      <dgm:spPr/>
    </dgm:pt>
    <dgm:pt modelId="{66D6A5A4-BF10-4FC3-B520-A5F013ED4E51}" type="pres">
      <dgm:prSet presAssocID="{C3B911E3-E6E3-4627-8D21-67DD3CFC283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AF775-FE49-4842-839B-2A1D07F2A93F}" type="pres">
      <dgm:prSet presAssocID="{C3B911E3-E6E3-4627-8D21-67DD3CFC283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407BF-D690-452C-AC88-8237105BB0F0}" type="pres">
      <dgm:prSet presAssocID="{C3B911E3-E6E3-4627-8D21-67DD3CFC2837}" presName="BalanceSpacing" presStyleCnt="0"/>
      <dgm:spPr/>
    </dgm:pt>
    <dgm:pt modelId="{666554FE-1C37-4988-B927-82A9533B83BD}" type="pres">
      <dgm:prSet presAssocID="{C3B911E3-E6E3-4627-8D21-67DD3CFC2837}" presName="BalanceSpacing1" presStyleCnt="0"/>
      <dgm:spPr/>
    </dgm:pt>
    <dgm:pt modelId="{CD0531BF-FF2D-49C8-99EE-521B23B96D1F}" type="pres">
      <dgm:prSet presAssocID="{54306912-3EBC-4317-9DB3-4E5043C69ED8}" presName="Accent1Text" presStyleLbl="node1" presStyleIdx="3" presStyleCnt="6"/>
      <dgm:spPr/>
      <dgm:t>
        <a:bodyPr/>
        <a:lstStyle/>
        <a:p>
          <a:endParaRPr lang="en-US"/>
        </a:p>
      </dgm:t>
    </dgm:pt>
    <dgm:pt modelId="{43BFC683-2391-4E9F-8662-328205C301F9}" type="pres">
      <dgm:prSet presAssocID="{54306912-3EBC-4317-9DB3-4E5043C69ED8}" presName="spaceBetweenRectangles" presStyleCnt="0"/>
      <dgm:spPr/>
    </dgm:pt>
    <dgm:pt modelId="{8790ADFC-26E1-47DE-A696-3AD62A750A19}" type="pres">
      <dgm:prSet presAssocID="{EE697A38-992B-47CD-A906-5A928CFD2510}" presName="composite" presStyleCnt="0"/>
      <dgm:spPr/>
    </dgm:pt>
    <dgm:pt modelId="{2A44B0D4-2127-40D6-A45D-F85C9B7131E1}" type="pres">
      <dgm:prSet presAssocID="{EE697A38-992B-47CD-A906-5A928CFD251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8A907-0D21-482B-8C97-54DCBB857154}" type="pres">
      <dgm:prSet presAssocID="{EE697A38-992B-47CD-A906-5A928CFD251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104EB-4B00-4B1C-95E4-CAE7DB1DCC2B}" type="pres">
      <dgm:prSet presAssocID="{EE697A38-992B-47CD-A906-5A928CFD2510}" presName="BalanceSpacing" presStyleCnt="0"/>
      <dgm:spPr/>
    </dgm:pt>
    <dgm:pt modelId="{42DC4822-B855-4C5F-9D2E-D72C7D5C4153}" type="pres">
      <dgm:prSet presAssocID="{EE697A38-992B-47CD-A906-5A928CFD2510}" presName="BalanceSpacing1" presStyleCnt="0"/>
      <dgm:spPr/>
    </dgm:pt>
    <dgm:pt modelId="{C08BF1D5-8402-4B7D-96C4-AA1FBB27FDFC}" type="pres">
      <dgm:prSet presAssocID="{041CFD10-5460-43E7-B46C-E729ECF8AD0B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5D34DF50-E21A-4A0B-BEC7-7306DE503DDD}" type="presOf" srcId="{54306912-3EBC-4317-9DB3-4E5043C69ED8}" destId="{CD0531BF-FF2D-49C8-99EE-521B23B96D1F}" srcOrd="0" destOrd="0" presId="urn:microsoft.com/office/officeart/2008/layout/AlternatingHexagons"/>
    <dgm:cxn modelId="{0F340158-6DC0-4C98-A4EB-0BE0B73E36DB}" type="presOf" srcId="{EE697A38-992B-47CD-A906-5A928CFD2510}" destId="{2A44B0D4-2127-40D6-A45D-F85C9B7131E1}" srcOrd="0" destOrd="0" presId="urn:microsoft.com/office/officeart/2008/layout/AlternatingHexagons"/>
    <dgm:cxn modelId="{041859CC-F0D8-4D28-B12A-8B582B55E262}" srcId="{C3B911E3-E6E3-4627-8D21-67DD3CFC2837}" destId="{3C239239-0946-48AE-BD5A-DB7411040E02}" srcOrd="0" destOrd="0" parTransId="{1EE11A24-559F-4C21-AFCE-7BC1D4B26323}" sibTransId="{62EE572B-2DB2-4DB6-822C-F2C2FD5C6AD1}"/>
    <dgm:cxn modelId="{7DFAFB22-8778-41B9-AF7F-F8C1FE85897C}" type="presOf" srcId="{3C239239-0946-48AE-BD5A-DB7411040E02}" destId="{D08AF775-FE49-4842-839B-2A1D07F2A93F}" srcOrd="0" destOrd="0" presId="urn:microsoft.com/office/officeart/2008/layout/AlternatingHexagons"/>
    <dgm:cxn modelId="{C4B655FA-7977-43EA-AFCA-73B5475F11C9}" type="presOf" srcId="{6595C286-3156-43E3-A30C-DD79E511044E}" destId="{49ED82A3-D34A-498F-A67D-67E0634B5E0F}" srcOrd="0" destOrd="0" presId="urn:microsoft.com/office/officeart/2008/layout/AlternatingHexagons"/>
    <dgm:cxn modelId="{07FE990A-9A38-4A12-889C-4BF5ECA16EFD}" type="presOf" srcId="{6EA00C68-A71C-437B-BE4E-FC67F463DC58}" destId="{B2C4D688-3808-4F36-B87D-118096E00E30}" srcOrd="0" destOrd="0" presId="urn:microsoft.com/office/officeart/2008/layout/AlternatingHexagons"/>
    <dgm:cxn modelId="{565CFA1D-F4FA-4B74-8608-3A4A979855A2}" type="presOf" srcId="{A26F346C-08DD-4D84-A2AC-CF443C58E934}" destId="{30E8A907-0D21-482B-8C97-54DCBB857154}" srcOrd="0" destOrd="0" presId="urn:microsoft.com/office/officeart/2008/layout/AlternatingHexagons"/>
    <dgm:cxn modelId="{DC0E4DA5-2EDF-40A0-9B52-F90AB2ED55D1}" type="presOf" srcId="{5C8DEFC6-D466-4D2E-97B5-3B6F278F895F}" destId="{17C8B19C-E312-4528-9B5A-D08174BBF30B}" srcOrd="0" destOrd="0" presId="urn:microsoft.com/office/officeart/2008/layout/AlternatingHexagons"/>
    <dgm:cxn modelId="{DC5C1D11-79FD-4730-B61D-78C6C5C6FB83}" srcId="{EE697A38-992B-47CD-A906-5A928CFD2510}" destId="{A26F346C-08DD-4D84-A2AC-CF443C58E934}" srcOrd="0" destOrd="0" parTransId="{254B87B3-20CD-4036-A414-F403A817E9BC}" sibTransId="{1A63D92A-341B-4961-8A95-DA3F792338E3}"/>
    <dgm:cxn modelId="{D6A12004-C2B4-4686-9C6C-B1A7807752C1}" srcId="{135014FB-AB97-4359-A0F6-3C294738ED35}" destId="{C3B911E3-E6E3-4627-8D21-67DD3CFC2837}" srcOrd="1" destOrd="0" parTransId="{2FAD9214-0EC7-459C-931C-86B076B95145}" sibTransId="{54306912-3EBC-4317-9DB3-4E5043C69ED8}"/>
    <dgm:cxn modelId="{F1B0AA31-3313-4E45-9AEA-FEB5DBB83DC2}" type="presOf" srcId="{041CFD10-5460-43E7-B46C-E729ECF8AD0B}" destId="{C08BF1D5-8402-4B7D-96C4-AA1FBB27FDFC}" srcOrd="0" destOrd="0" presId="urn:microsoft.com/office/officeart/2008/layout/AlternatingHexagons"/>
    <dgm:cxn modelId="{5E8F76ED-CC73-4B9C-A306-FF4F91CCEA26}" type="presOf" srcId="{135014FB-AB97-4359-A0F6-3C294738ED35}" destId="{1C4343BE-F494-444A-95A8-A3A9FEE1363E}" srcOrd="0" destOrd="0" presId="urn:microsoft.com/office/officeart/2008/layout/AlternatingHexagons"/>
    <dgm:cxn modelId="{CC9DAADD-2A1E-4A31-9814-40332E795A9E}" srcId="{135014FB-AB97-4359-A0F6-3C294738ED35}" destId="{EE697A38-992B-47CD-A906-5A928CFD2510}" srcOrd="2" destOrd="0" parTransId="{FF7B6591-2DF6-41E5-890F-EDA7C7755665}" sibTransId="{041CFD10-5460-43E7-B46C-E729ECF8AD0B}"/>
    <dgm:cxn modelId="{541363E7-B90A-4F8D-9ECE-281B33D05C68}" srcId="{135014FB-AB97-4359-A0F6-3C294738ED35}" destId="{6595C286-3156-43E3-A30C-DD79E511044E}" srcOrd="0" destOrd="0" parTransId="{89CB63C6-4E43-4C7E-BEFA-85B51558B057}" sibTransId="{5C8DEFC6-D466-4D2E-97B5-3B6F278F895F}"/>
    <dgm:cxn modelId="{B39F4B52-5F0F-49DA-8910-B54B0F1C35D7}" srcId="{6595C286-3156-43E3-A30C-DD79E511044E}" destId="{6EA00C68-A71C-437B-BE4E-FC67F463DC58}" srcOrd="0" destOrd="0" parTransId="{2A839119-CB95-404D-81E7-14D8DDB2377E}" sibTransId="{7C677C5C-6108-4581-810E-4D467B02A185}"/>
    <dgm:cxn modelId="{F8CFE1E4-7425-4407-A6DF-F7C7B39E2AC9}" type="presOf" srcId="{C3B911E3-E6E3-4627-8D21-67DD3CFC2837}" destId="{66D6A5A4-BF10-4FC3-B520-A5F013ED4E51}" srcOrd="0" destOrd="0" presId="urn:microsoft.com/office/officeart/2008/layout/AlternatingHexagons"/>
    <dgm:cxn modelId="{F3DD4829-4B13-447D-BFDD-06F9AC3D8175}" type="presParOf" srcId="{1C4343BE-F494-444A-95A8-A3A9FEE1363E}" destId="{6F770F25-2F6C-4B15-95CA-7D166147F13E}" srcOrd="0" destOrd="0" presId="urn:microsoft.com/office/officeart/2008/layout/AlternatingHexagons"/>
    <dgm:cxn modelId="{E00FBEC0-1372-4B8E-8378-6B16C13DF20A}" type="presParOf" srcId="{6F770F25-2F6C-4B15-95CA-7D166147F13E}" destId="{49ED82A3-D34A-498F-A67D-67E0634B5E0F}" srcOrd="0" destOrd="0" presId="urn:microsoft.com/office/officeart/2008/layout/AlternatingHexagons"/>
    <dgm:cxn modelId="{E63E80C3-3FC9-4AF7-A72F-38B00FB18181}" type="presParOf" srcId="{6F770F25-2F6C-4B15-95CA-7D166147F13E}" destId="{B2C4D688-3808-4F36-B87D-118096E00E30}" srcOrd="1" destOrd="0" presId="urn:microsoft.com/office/officeart/2008/layout/AlternatingHexagons"/>
    <dgm:cxn modelId="{A5C56C1F-112A-492F-8D40-ADEECCFB2DEA}" type="presParOf" srcId="{6F770F25-2F6C-4B15-95CA-7D166147F13E}" destId="{754F5D9F-8CA6-4768-BFB3-8B16FF1D01E5}" srcOrd="2" destOrd="0" presId="urn:microsoft.com/office/officeart/2008/layout/AlternatingHexagons"/>
    <dgm:cxn modelId="{85E27641-BF0F-4B25-B74F-7B7BDA6D2B5B}" type="presParOf" srcId="{6F770F25-2F6C-4B15-95CA-7D166147F13E}" destId="{3255DEFC-E79E-4725-A513-7905211187EE}" srcOrd="3" destOrd="0" presId="urn:microsoft.com/office/officeart/2008/layout/AlternatingHexagons"/>
    <dgm:cxn modelId="{A46E0C12-3239-454C-87FA-A3962C6A39DF}" type="presParOf" srcId="{6F770F25-2F6C-4B15-95CA-7D166147F13E}" destId="{17C8B19C-E312-4528-9B5A-D08174BBF30B}" srcOrd="4" destOrd="0" presId="urn:microsoft.com/office/officeart/2008/layout/AlternatingHexagons"/>
    <dgm:cxn modelId="{D8F8C08A-A8F3-4F03-9F21-22A81BFD7643}" type="presParOf" srcId="{1C4343BE-F494-444A-95A8-A3A9FEE1363E}" destId="{6F14C2AA-3C6E-420E-AB9F-269C6C7B3557}" srcOrd="1" destOrd="0" presId="urn:microsoft.com/office/officeart/2008/layout/AlternatingHexagons"/>
    <dgm:cxn modelId="{D507D2A1-FB24-437D-A79F-95341B22EC9E}" type="presParOf" srcId="{1C4343BE-F494-444A-95A8-A3A9FEE1363E}" destId="{C2D3DCB0-8C67-4550-852D-88114BBD2EDA}" srcOrd="2" destOrd="0" presId="urn:microsoft.com/office/officeart/2008/layout/AlternatingHexagons"/>
    <dgm:cxn modelId="{816DF3C7-442E-42B1-8BD3-928660EA538D}" type="presParOf" srcId="{C2D3DCB0-8C67-4550-852D-88114BBD2EDA}" destId="{66D6A5A4-BF10-4FC3-B520-A5F013ED4E51}" srcOrd="0" destOrd="0" presId="urn:microsoft.com/office/officeart/2008/layout/AlternatingHexagons"/>
    <dgm:cxn modelId="{FC396C7A-7254-4FAE-9355-2FAB92FB54B8}" type="presParOf" srcId="{C2D3DCB0-8C67-4550-852D-88114BBD2EDA}" destId="{D08AF775-FE49-4842-839B-2A1D07F2A93F}" srcOrd="1" destOrd="0" presId="urn:microsoft.com/office/officeart/2008/layout/AlternatingHexagons"/>
    <dgm:cxn modelId="{29F6626A-DCFA-401F-9CEC-7A4C892EB595}" type="presParOf" srcId="{C2D3DCB0-8C67-4550-852D-88114BBD2EDA}" destId="{3A1407BF-D690-452C-AC88-8237105BB0F0}" srcOrd="2" destOrd="0" presId="urn:microsoft.com/office/officeart/2008/layout/AlternatingHexagons"/>
    <dgm:cxn modelId="{976B8B3F-EDF4-4A65-BB17-4C3443D2E90B}" type="presParOf" srcId="{C2D3DCB0-8C67-4550-852D-88114BBD2EDA}" destId="{666554FE-1C37-4988-B927-82A9533B83BD}" srcOrd="3" destOrd="0" presId="urn:microsoft.com/office/officeart/2008/layout/AlternatingHexagons"/>
    <dgm:cxn modelId="{8CDE7D21-FCE1-4940-9860-34684579C543}" type="presParOf" srcId="{C2D3DCB0-8C67-4550-852D-88114BBD2EDA}" destId="{CD0531BF-FF2D-49C8-99EE-521B23B96D1F}" srcOrd="4" destOrd="0" presId="urn:microsoft.com/office/officeart/2008/layout/AlternatingHexagons"/>
    <dgm:cxn modelId="{827AA4B8-3197-40BC-A73D-32367B76126A}" type="presParOf" srcId="{1C4343BE-F494-444A-95A8-A3A9FEE1363E}" destId="{43BFC683-2391-4E9F-8662-328205C301F9}" srcOrd="3" destOrd="0" presId="urn:microsoft.com/office/officeart/2008/layout/AlternatingHexagons"/>
    <dgm:cxn modelId="{5D53074C-395A-46E1-BBA4-CD4353EFC355}" type="presParOf" srcId="{1C4343BE-F494-444A-95A8-A3A9FEE1363E}" destId="{8790ADFC-26E1-47DE-A696-3AD62A750A19}" srcOrd="4" destOrd="0" presId="urn:microsoft.com/office/officeart/2008/layout/AlternatingHexagons"/>
    <dgm:cxn modelId="{BEA8ED0B-0764-4D51-9446-37C2F7B2A46F}" type="presParOf" srcId="{8790ADFC-26E1-47DE-A696-3AD62A750A19}" destId="{2A44B0D4-2127-40D6-A45D-F85C9B7131E1}" srcOrd="0" destOrd="0" presId="urn:microsoft.com/office/officeart/2008/layout/AlternatingHexagons"/>
    <dgm:cxn modelId="{ACE0F20A-CEEA-4FD9-85BC-048399457EB7}" type="presParOf" srcId="{8790ADFC-26E1-47DE-A696-3AD62A750A19}" destId="{30E8A907-0D21-482B-8C97-54DCBB857154}" srcOrd="1" destOrd="0" presId="urn:microsoft.com/office/officeart/2008/layout/AlternatingHexagons"/>
    <dgm:cxn modelId="{21F2A019-54FA-49E5-88B1-D19A7BE69593}" type="presParOf" srcId="{8790ADFC-26E1-47DE-A696-3AD62A750A19}" destId="{16B104EB-4B00-4B1C-95E4-CAE7DB1DCC2B}" srcOrd="2" destOrd="0" presId="urn:microsoft.com/office/officeart/2008/layout/AlternatingHexagons"/>
    <dgm:cxn modelId="{CDE46CB7-E2D0-43A7-9B8C-FC5857C53526}" type="presParOf" srcId="{8790ADFC-26E1-47DE-A696-3AD62A750A19}" destId="{42DC4822-B855-4C5F-9D2E-D72C7D5C4153}" srcOrd="3" destOrd="0" presId="urn:microsoft.com/office/officeart/2008/layout/AlternatingHexagons"/>
    <dgm:cxn modelId="{C4D2A652-FC05-436F-BFB1-CBCA5C89C04C}" type="presParOf" srcId="{8790ADFC-26E1-47DE-A696-3AD62A750A19}" destId="{C08BF1D5-8402-4B7D-96C4-AA1FBB27FDF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85B16-C588-4AE6-871A-C20F8EDC6F9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D0F81F1-55FB-4EB3-8989-E42E5C705126}">
      <dgm:prSet phldrT="[Text]" phldr="1"/>
      <dgm:spPr/>
      <dgm:t>
        <a:bodyPr/>
        <a:lstStyle/>
        <a:p>
          <a:endParaRPr lang="en-US" dirty="0"/>
        </a:p>
      </dgm:t>
    </dgm:pt>
    <dgm:pt modelId="{25EA72CE-B7EF-4D06-9891-FA13DEC4E201}" type="parTrans" cxnId="{A060C895-D841-4DCC-A9F3-CE01A3C541E9}">
      <dgm:prSet/>
      <dgm:spPr/>
      <dgm:t>
        <a:bodyPr/>
        <a:lstStyle/>
        <a:p>
          <a:endParaRPr lang="en-US"/>
        </a:p>
      </dgm:t>
    </dgm:pt>
    <dgm:pt modelId="{D700E1AA-59D5-4D65-9EF5-2385D332E7A3}" type="sibTrans" cxnId="{A060C895-D841-4DCC-A9F3-CE01A3C541E9}">
      <dgm:prSet/>
      <dgm:spPr/>
      <dgm:t>
        <a:bodyPr/>
        <a:lstStyle/>
        <a:p>
          <a:endParaRPr lang="en-US" dirty="0"/>
        </a:p>
      </dgm:t>
    </dgm:pt>
    <dgm:pt modelId="{8605E72A-7850-4051-9A74-2A714307D2D8}">
      <dgm:prSet phldrT="[Text]" phldr="1"/>
      <dgm:spPr/>
      <dgm:t>
        <a:bodyPr/>
        <a:lstStyle/>
        <a:p>
          <a:endParaRPr lang="en-US" dirty="0"/>
        </a:p>
      </dgm:t>
    </dgm:pt>
    <dgm:pt modelId="{84C9642A-3685-4292-9FBD-193B62005280}" type="parTrans" cxnId="{A1EB2EBE-6602-49BE-8441-2EBA2FD619FB}">
      <dgm:prSet/>
      <dgm:spPr/>
      <dgm:t>
        <a:bodyPr/>
        <a:lstStyle/>
        <a:p>
          <a:endParaRPr lang="en-US"/>
        </a:p>
      </dgm:t>
    </dgm:pt>
    <dgm:pt modelId="{67266623-4B1C-414F-A828-E4527D60284E}" type="sibTrans" cxnId="{A1EB2EBE-6602-49BE-8441-2EBA2FD619FB}">
      <dgm:prSet/>
      <dgm:spPr/>
      <dgm:t>
        <a:bodyPr/>
        <a:lstStyle/>
        <a:p>
          <a:endParaRPr lang="en-US"/>
        </a:p>
      </dgm:t>
    </dgm:pt>
    <dgm:pt modelId="{E2979623-BAEC-4B75-AA57-510D01FAAA0A}">
      <dgm:prSet phldrT="[Text]" phldr="1"/>
      <dgm:spPr/>
      <dgm:t>
        <a:bodyPr/>
        <a:lstStyle/>
        <a:p>
          <a:endParaRPr lang="en-US" dirty="0"/>
        </a:p>
      </dgm:t>
    </dgm:pt>
    <dgm:pt modelId="{1B83CAED-A5C9-4139-A7D9-5FCFCF22AAE7}" type="parTrans" cxnId="{CCC706C3-9C32-466F-B780-A2ACC76451A7}">
      <dgm:prSet/>
      <dgm:spPr/>
      <dgm:t>
        <a:bodyPr/>
        <a:lstStyle/>
        <a:p>
          <a:endParaRPr lang="en-US"/>
        </a:p>
      </dgm:t>
    </dgm:pt>
    <dgm:pt modelId="{86763954-3296-4667-AA73-E6B73A68D03D}" type="sibTrans" cxnId="{CCC706C3-9C32-466F-B780-A2ACC76451A7}">
      <dgm:prSet/>
      <dgm:spPr/>
      <dgm:t>
        <a:bodyPr/>
        <a:lstStyle/>
        <a:p>
          <a:endParaRPr lang="en-US" dirty="0"/>
        </a:p>
      </dgm:t>
    </dgm:pt>
    <dgm:pt modelId="{AED5CF6F-4786-4F85-94B5-77262E610620}">
      <dgm:prSet phldrT="[Text]" phldr="1"/>
      <dgm:spPr/>
      <dgm:t>
        <a:bodyPr/>
        <a:lstStyle/>
        <a:p>
          <a:endParaRPr lang="en-US" dirty="0"/>
        </a:p>
      </dgm:t>
    </dgm:pt>
    <dgm:pt modelId="{2FFA3509-CDCB-41F1-8A1A-B9847CF1E4A8}" type="parTrans" cxnId="{9ADFEA04-9F7A-4326-8E46-26DD8BBFF00D}">
      <dgm:prSet/>
      <dgm:spPr/>
      <dgm:t>
        <a:bodyPr/>
        <a:lstStyle/>
        <a:p>
          <a:endParaRPr lang="en-US"/>
        </a:p>
      </dgm:t>
    </dgm:pt>
    <dgm:pt modelId="{E018141C-5043-477D-8F82-881C453E867C}" type="sibTrans" cxnId="{9ADFEA04-9F7A-4326-8E46-26DD8BBFF00D}">
      <dgm:prSet/>
      <dgm:spPr/>
      <dgm:t>
        <a:bodyPr/>
        <a:lstStyle/>
        <a:p>
          <a:endParaRPr lang="en-US"/>
        </a:p>
      </dgm:t>
    </dgm:pt>
    <dgm:pt modelId="{D1F38C1A-E777-422F-9601-CCB7852D7703}">
      <dgm:prSet phldrT="[Text]" phldr="1"/>
      <dgm:spPr/>
      <dgm:t>
        <a:bodyPr/>
        <a:lstStyle/>
        <a:p>
          <a:endParaRPr lang="en-US" dirty="0"/>
        </a:p>
      </dgm:t>
    </dgm:pt>
    <dgm:pt modelId="{B7D9E950-BA4A-48DC-9D1F-6517EFA38EFE}" type="parTrans" cxnId="{5B738310-7411-4886-8A96-DF9A563AC520}">
      <dgm:prSet/>
      <dgm:spPr/>
      <dgm:t>
        <a:bodyPr/>
        <a:lstStyle/>
        <a:p>
          <a:endParaRPr lang="en-US"/>
        </a:p>
      </dgm:t>
    </dgm:pt>
    <dgm:pt modelId="{EAB36F46-30EE-4FFF-895D-0EEF7A2B14D5}" type="sibTrans" cxnId="{5B738310-7411-4886-8A96-DF9A563AC520}">
      <dgm:prSet/>
      <dgm:spPr/>
      <dgm:t>
        <a:bodyPr/>
        <a:lstStyle/>
        <a:p>
          <a:endParaRPr lang="en-US" dirty="0"/>
        </a:p>
      </dgm:t>
    </dgm:pt>
    <dgm:pt modelId="{1BFFB3CD-6B98-4826-B8C6-72F65466248D}">
      <dgm:prSet phldrT="[Text]" phldr="1"/>
      <dgm:spPr/>
      <dgm:t>
        <a:bodyPr/>
        <a:lstStyle/>
        <a:p>
          <a:endParaRPr lang="en-US" dirty="0"/>
        </a:p>
      </dgm:t>
    </dgm:pt>
    <dgm:pt modelId="{11DD1962-B653-417A-8606-F8A2048915A2}" type="parTrans" cxnId="{B523504A-E798-43C6-BA5D-E477B96F2BCB}">
      <dgm:prSet/>
      <dgm:spPr/>
      <dgm:t>
        <a:bodyPr/>
        <a:lstStyle/>
        <a:p>
          <a:endParaRPr lang="en-US"/>
        </a:p>
      </dgm:t>
    </dgm:pt>
    <dgm:pt modelId="{FED03E89-A463-4AA1-B479-C01D5811669F}" type="sibTrans" cxnId="{B523504A-E798-43C6-BA5D-E477B96F2BCB}">
      <dgm:prSet/>
      <dgm:spPr/>
      <dgm:t>
        <a:bodyPr/>
        <a:lstStyle/>
        <a:p>
          <a:endParaRPr lang="en-US"/>
        </a:p>
      </dgm:t>
    </dgm:pt>
    <dgm:pt modelId="{1D33CC49-489F-4A40-A1D5-694F1A9BB609}" type="pres">
      <dgm:prSet presAssocID="{B8585B16-C588-4AE6-871A-C20F8EDC6F9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692505-B061-4E9D-92DF-BF5FAECE5126}" type="pres">
      <dgm:prSet presAssocID="{5D0F81F1-55FB-4EB3-8989-E42E5C705126}" presName="composite" presStyleCnt="0"/>
      <dgm:spPr/>
    </dgm:pt>
    <dgm:pt modelId="{446CE0F6-82EC-4323-B68B-F343EE86B49F}" type="pres">
      <dgm:prSet presAssocID="{5D0F81F1-55FB-4EB3-8989-E42E5C70512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D8348-58BF-4B36-8674-99A54F8D383A}" type="pres">
      <dgm:prSet presAssocID="{5D0F81F1-55FB-4EB3-8989-E42E5C70512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C116B-0235-4B48-B738-FE2D3AE32A4E}" type="pres">
      <dgm:prSet presAssocID="{5D0F81F1-55FB-4EB3-8989-E42E5C705126}" presName="BalanceSpacing" presStyleCnt="0"/>
      <dgm:spPr/>
    </dgm:pt>
    <dgm:pt modelId="{C771F149-FA02-4D36-BE21-A6ACF1327A41}" type="pres">
      <dgm:prSet presAssocID="{5D0F81F1-55FB-4EB3-8989-E42E5C705126}" presName="BalanceSpacing1" presStyleCnt="0"/>
      <dgm:spPr/>
    </dgm:pt>
    <dgm:pt modelId="{31F2B416-0793-4F83-BBEA-BED65074B2F8}" type="pres">
      <dgm:prSet presAssocID="{D700E1AA-59D5-4D65-9EF5-2385D332E7A3}" presName="Accent1Text" presStyleLbl="node1" presStyleIdx="1" presStyleCnt="6"/>
      <dgm:spPr/>
      <dgm:t>
        <a:bodyPr/>
        <a:lstStyle/>
        <a:p>
          <a:endParaRPr lang="en-US"/>
        </a:p>
      </dgm:t>
    </dgm:pt>
    <dgm:pt modelId="{DAD764E2-10F3-490D-9DCD-7CF79F75BC73}" type="pres">
      <dgm:prSet presAssocID="{D700E1AA-59D5-4D65-9EF5-2385D332E7A3}" presName="spaceBetweenRectangles" presStyleCnt="0"/>
      <dgm:spPr/>
    </dgm:pt>
    <dgm:pt modelId="{A24606AE-E4E7-4D49-831B-91733EB93D39}" type="pres">
      <dgm:prSet presAssocID="{E2979623-BAEC-4B75-AA57-510D01FAAA0A}" presName="composite" presStyleCnt="0"/>
      <dgm:spPr/>
    </dgm:pt>
    <dgm:pt modelId="{9E57F055-0B7E-4708-BD6A-55EDD03DA6B9}" type="pres">
      <dgm:prSet presAssocID="{E2979623-BAEC-4B75-AA57-510D01FAAA0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2F669-5C4F-42A9-A9C6-FC6596EFD8D0}" type="pres">
      <dgm:prSet presAssocID="{E2979623-BAEC-4B75-AA57-510D01FAAA0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16470-E763-489D-A0BB-957F4AED0C24}" type="pres">
      <dgm:prSet presAssocID="{E2979623-BAEC-4B75-AA57-510D01FAAA0A}" presName="BalanceSpacing" presStyleCnt="0"/>
      <dgm:spPr/>
    </dgm:pt>
    <dgm:pt modelId="{20627C77-F9A2-4783-9F3B-F83252C4AE8E}" type="pres">
      <dgm:prSet presAssocID="{E2979623-BAEC-4B75-AA57-510D01FAAA0A}" presName="BalanceSpacing1" presStyleCnt="0"/>
      <dgm:spPr/>
    </dgm:pt>
    <dgm:pt modelId="{00B16F0A-26E0-4D20-9812-B606F7FF0946}" type="pres">
      <dgm:prSet presAssocID="{86763954-3296-4667-AA73-E6B73A68D03D}" presName="Accent1Text" presStyleLbl="node1" presStyleIdx="3" presStyleCnt="6"/>
      <dgm:spPr/>
      <dgm:t>
        <a:bodyPr/>
        <a:lstStyle/>
        <a:p>
          <a:endParaRPr lang="en-US"/>
        </a:p>
      </dgm:t>
    </dgm:pt>
    <dgm:pt modelId="{09186F23-38FA-4082-AF9A-455E946F3066}" type="pres">
      <dgm:prSet presAssocID="{86763954-3296-4667-AA73-E6B73A68D03D}" presName="spaceBetweenRectangles" presStyleCnt="0"/>
      <dgm:spPr/>
    </dgm:pt>
    <dgm:pt modelId="{2A5A9726-4769-43B1-8936-FC0A8B6AE430}" type="pres">
      <dgm:prSet presAssocID="{D1F38C1A-E777-422F-9601-CCB7852D7703}" presName="composite" presStyleCnt="0"/>
      <dgm:spPr/>
    </dgm:pt>
    <dgm:pt modelId="{6C793DB4-BD36-405C-9AF0-17015564B069}" type="pres">
      <dgm:prSet presAssocID="{D1F38C1A-E777-422F-9601-CCB7852D770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79B6C-0C3E-4240-8AEE-267B3D8A4E52}" type="pres">
      <dgm:prSet presAssocID="{D1F38C1A-E777-422F-9601-CCB7852D770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8B4F0-4D78-431F-9B15-D69577730E5D}" type="pres">
      <dgm:prSet presAssocID="{D1F38C1A-E777-422F-9601-CCB7852D7703}" presName="BalanceSpacing" presStyleCnt="0"/>
      <dgm:spPr/>
    </dgm:pt>
    <dgm:pt modelId="{81232D87-71DA-421E-AA32-CB3EC838665B}" type="pres">
      <dgm:prSet presAssocID="{D1F38C1A-E777-422F-9601-CCB7852D7703}" presName="BalanceSpacing1" presStyleCnt="0"/>
      <dgm:spPr/>
    </dgm:pt>
    <dgm:pt modelId="{90900297-293C-4071-9F80-8632652B48C6}" type="pres">
      <dgm:prSet presAssocID="{EAB36F46-30EE-4FFF-895D-0EEF7A2B14D5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B56CA691-CEAF-4AEC-8B50-A5CA13B77DF7}" type="presOf" srcId="{8605E72A-7850-4051-9A74-2A714307D2D8}" destId="{AB2D8348-58BF-4B36-8674-99A54F8D383A}" srcOrd="0" destOrd="0" presId="urn:microsoft.com/office/officeart/2008/layout/AlternatingHexagons"/>
    <dgm:cxn modelId="{4D9B5E8E-DAB5-4527-9E2F-20D34EFAD649}" type="presOf" srcId="{86763954-3296-4667-AA73-E6B73A68D03D}" destId="{00B16F0A-26E0-4D20-9812-B606F7FF0946}" srcOrd="0" destOrd="0" presId="urn:microsoft.com/office/officeart/2008/layout/AlternatingHexagons"/>
    <dgm:cxn modelId="{5B738310-7411-4886-8A96-DF9A563AC520}" srcId="{B8585B16-C588-4AE6-871A-C20F8EDC6F90}" destId="{D1F38C1A-E777-422F-9601-CCB7852D7703}" srcOrd="2" destOrd="0" parTransId="{B7D9E950-BA4A-48DC-9D1F-6517EFA38EFE}" sibTransId="{EAB36F46-30EE-4FFF-895D-0EEF7A2B14D5}"/>
    <dgm:cxn modelId="{A1EB2EBE-6602-49BE-8441-2EBA2FD619FB}" srcId="{5D0F81F1-55FB-4EB3-8989-E42E5C705126}" destId="{8605E72A-7850-4051-9A74-2A714307D2D8}" srcOrd="0" destOrd="0" parTransId="{84C9642A-3685-4292-9FBD-193B62005280}" sibTransId="{67266623-4B1C-414F-A828-E4527D60284E}"/>
    <dgm:cxn modelId="{9ADFEA04-9F7A-4326-8E46-26DD8BBFF00D}" srcId="{E2979623-BAEC-4B75-AA57-510D01FAAA0A}" destId="{AED5CF6F-4786-4F85-94B5-77262E610620}" srcOrd="0" destOrd="0" parTransId="{2FFA3509-CDCB-41F1-8A1A-B9847CF1E4A8}" sibTransId="{E018141C-5043-477D-8F82-881C453E867C}"/>
    <dgm:cxn modelId="{29F6B3BD-A31C-48FB-96C6-2CC99F67FAFD}" type="presOf" srcId="{1BFFB3CD-6B98-4826-B8C6-72F65466248D}" destId="{9C779B6C-0C3E-4240-8AEE-267B3D8A4E52}" srcOrd="0" destOrd="0" presId="urn:microsoft.com/office/officeart/2008/layout/AlternatingHexagons"/>
    <dgm:cxn modelId="{A060C895-D841-4DCC-A9F3-CE01A3C541E9}" srcId="{B8585B16-C588-4AE6-871A-C20F8EDC6F90}" destId="{5D0F81F1-55FB-4EB3-8989-E42E5C705126}" srcOrd="0" destOrd="0" parTransId="{25EA72CE-B7EF-4D06-9891-FA13DEC4E201}" sibTransId="{D700E1AA-59D5-4D65-9EF5-2385D332E7A3}"/>
    <dgm:cxn modelId="{824E846A-7D47-4DAA-A245-650CBD627695}" type="presOf" srcId="{D700E1AA-59D5-4D65-9EF5-2385D332E7A3}" destId="{31F2B416-0793-4F83-BBEA-BED65074B2F8}" srcOrd="0" destOrd="0" presId="urn:microsoft.com/office/officeart/2008/layout/AlternatingHexagons"/>
    <dgm:cxn modelId="{156ED1FC-B93F-45BE-AB71-DDA27260DF40}" type="presOf" srcId="{D1F38C1A-E777-422F-9601-CCB7852D7703}" destId="{6C793DB4-BD36-405C-9AF0-17015564B069}" srcOrd="0" destOrd="0" presId="urn:microsoft.com/office/officeart/2008/layout/AlternatingHexagons"/>
    <dgm:cxn modelId="{F2501808-8155-4585-ADD2-CA25EF125378}" type="presOf" srcId="{AED5CF6F-4786-4F85-94B5-77262E610620}" destId="{A152F669-5C4F-42A9-A9C6-FC6596EFD8D0}" srcOrd="0" destOrd="0" presId="urn:microsoft.com/office/officeart/2008/layout/AlternatingHexagons"/>
    <dgm:cxn modelId="{F211FDF5-1C1A-4806-B46A-2CDCA99452F2}" type="presOf" srcId="{E2979623-BAEC-4B75-AA57-510D01FAAA0A}" destId="{9E57F055-0B7E-4708-BD6A-55EDD03DA6B9}" srcOrd="0" destOrd="0" presId="urn:microsoft.com/office/officeart/2008/layout/AlternatingHexagons"/>
    <dgm:cxn modelId="{B523504A-E798-43C6-BA5D-E477B96F2BCB}" srcId="{D1F38C1A-E777-422F-9601-CCB7852D7703}" destId="{1BFFB3CD-6B98-4826-B8C6-72F65466248D}" srcOrd="0" destOrd="0" parTransId="{11DD1962-B653-417A-8606-F8A2048915A2}" sibTransId="{FED03E89-A463-4AA1-B479-C01D5811669F}"/>
    <dgm:cxn modelId="{F123224E-9D23-4952-935A-20BB3B9A8A08}" type="presOf" srcId="{EAB36F46-30EE-4FFF-895D-0EEF7A2B14D5}" destId="{90900297-293C-4071-9F80-8632652B48C6}" srcOrd="0" destOrd="0" presId="urn:microsoft.com/office/officeart/2008/layout/AlternatingHexagons"/>
    <dgm:cxn modelId="{CCC706C3-9C32-466F-B780-A2ACC76451A7}" srcId="{B8585B16-C588-4AE6-871A-C20F8EDC6F90}" destId="{E2979623-BAEC-4B75-AA57-510D01FAAA0A}" srcOrd="1" destOrd="0" parTransId="{1B83CAED-A5C9-4139-A7D9-5FCFCF22AAE7}" sibTransId="{86763954-3296-4667-AA73-E6B73A68D03D}"/>
    <dgm:cxn modelId="{48D7E072-C5DD-4844-A940-6E99A4C4FAD2}" type="presOf" srcId="{5D0F81F1-55FB-4EB3-8989-E42E5C705126}" destId="{446CE0F6-82EC-4323-B68B-F343EE86B49F}" srcOrd="0" destOrd="0" presId="urn:microsoft.com/office/officeart/2008/layout/AlternatingHexagons"/>
    <dgm:cxn modelId="{6F61CA51-37D3-40DF-97F6-8EB4F1077421}" type="presOf" srcId="{B8585B16-C588-4AE6-871A-C20F8EDC6F90}" destId="{1D33CC49-489F-4A40-A1D5-694F1A9BB609}" srcOrd="0" destOrd="0" presId="urn:microsoft.com/office/officeart/2008/layout/AlternatingHexagons"/>
    <dgm:cxn modelId="{7353F7C2-BB4D-49A7-B163-1F2E7DC34005}" type="presParOf" srcId="{1D33CC49-489F-4A40-A1D5-694F1A9BB609}" destId="{04692505-B061-4E9D-92DF-BF5FAECE5126}" srcOrd="0" destOrd="0" presId="urn:microsoft.com/office/officeart/2008/layout/AlternatingHexagons"/>
    <dgm:cxn modelId="{A71DCAFA-9998-49B2-A8FC-707EFB9CE7F7}" type="presParOf" srcId="{04692505-B061-4E9D-92DF-BF5FAECE5126}" destId="{446CE0F6-82EC-4323-B68B-F343EE86B49F}" srcOrd="0" destOrd="0" presId="urn:microsoft.com/office/officeart/2008/layout/AlternatingHexagons"/>
    <dgm:cxn modelId="{3A358F1C-C686-44C3-B328-CE4C79C03760}" type="presParOf" srcId="{04692505-B061-4E9D-92DF-BF5FAECE5126}" destId="{AB2D8348-58BF-4B36-8674-99A54F8D383A}" srcOrd="1" destOrd="0" presId="urn:microsoft.com/office/officeart/2008/layout/AlternatingHexagons"/>
    <dgm:cxn modelId="{BB25F9C8-1D10-424C-A699-97F86F645AD1}" type="presParOf" srcId="{04692505-B061-4E9D-92DF-BF5FAECE5126}" destId="{A80C116B-0235-4B48-B738-FE2D3AE32A4E}" srcOrd="2" destOrd="0" presId="urn:microsoft.com/office/officeart/2008/layout/AlternatingHexagons"/>
    <dgm:cxn modelId="{57629295-3DB4-405B-A1A6-05729343B9F1}" type="presParOf" srcId="{04692505-B061-4E9D-92DF-BF5FAECE5126}" destId="{C771F149-FA02-4D36-BE21-A6ACF1327A41}" srcOrd="3" destOrd="0" presId="urn:microsoft.com/office/officeart/2008/layout/AlternatingHexagons"/>
    <dgm:cxn modelId="{B9EFF358-13D4-48A9-94EB-363BC974BB52}" type="presParOf" srcId="{04692505-B061-4E9D-92DF-BF5FAECE5126}" destId="{31F2B416-0793-4F83-BBEA-BED65074B2F8}" srcOrd="4" destOrd="0" presId="urn:microsoft.com/office/officeart/2008/layout/AlternatingHexagons"/>
    <dgm:cxn modelId="{958B6479-A16B-4F3B-8B00-043D22B855C6}" type="presParOf" srcId="{1D33CC49-489F-4A40-A1D5-694F1A9BB609}" destId="{DAD764E2-10F3-490D-9DCD-7CF79F75BC73}" srcOrd="1" destOrd="0" presId="urn:microsoft.com/office/officeart/2008/layout/AlternatingHexagons"/>
    <dgm:cxn modelId="{9D92097D-A50A-4A2A-B836-0E4DF7D407E0}" type="presParOf" srcId="{1D33CC49-489F-4A40-A1D5-694F1A9BB609}" destId="{A24606AE-E4E7-4D49-831B-91733EB93D39}" srcOrd="2" destOrd="0" presId="urn:microsoft.com/office/officeart/2008/layout/AlternatingHexagons"/>
    <dgm:cxn modelId="{FC63A472-9285-4560-8EA6-4F4D5558453C}" type="presParOf" srcId="{A24606AE-E4E7-4D49-831B-91733EB93D39}" destId="{9E57F055-0B7E-4708-BD6A-55EDD03DA6B9}" srcOrd="0" destOrd="0" presId="urn:microsoft.com/office/officeart/2008/layout/AlternatingHexagons"/>
    <dgm:cxn modelId="{70339084-EABC-462B-AC4E-2A17D9892ED2}" type="presParOf" srcId="{A24606AE-E4E7-4D49-831B-91733EB93D39}" destId="{A152F669-5C4F-42A9-A9C6-FC6596EFD8D0}" srcOrd="1" destOrd="0" presId="urn:microsoft.com/office/officeart/2008/layout/AlternatingHexagons"/>
    <dgm:cxn modelId="{29C12AD5-E816-4D4F-808D-949727F9DC84}" type="presParOf" srcId="{A24606AE-E4E7-4D49-831B-91733EB93D39}" destId="{60E16470-E763-489D-A0BB-957F4AED0C24}" srcOrd="2" destOrd="0" presId="urn:microsoft.com/office/officeart/2008/layout/AlternatingHexagons"/>
    <dgm:cxn modelId="{E9B4625A-67D4-44A8-BD1D-760A12410000}" type="presParOf" srcId="{A24606AE-E4E7-4D49-831B-91733EB93D39}" destId="{20627C77-F9A2-4783-9F3B-F83252C4AE8E}" srcOrd="3" destOrd="0" presId="urn:microsoft.com/office/officeart/2008/layout/AlternatingHexagons"/>
    <dgm:cxn modelId="{42D1C7CE-3FE8-4D66-8D8D-6F6C6D827663}" type="presParOf" srcId="{A24606AE-E4E7-4D49-831B-91733EB93D39}" destId="{00B16F0A-26E0-4D20-9812-B606F7FF0946}" srcOrd="4" destOrd="0" presId="urn:microsoft.com/office/officeart/2008/layout/AlternatingHexagons"/>
    <dgm:cxn modelId="{10DC9D78-B9B6-4ADB-9F03-87E26229F37E}" type="presParOf" srcId="{1D33CC49-489F-4A40-A1D5-694F1A9BB609}" destId="{09186F23-38FA-4082-AF9A-455E946F3066}" srcOrd="3" destOrd="0" presId="urn:microsoft.com/office/officeart/2008/layout/AlternatingHexagons"/>
    <dgm:cxn modelId="{E0F53D81-F3C8-413D-AA81-CDC4189510BE}" type="presParOf" srcId="{1D33CC49-489F-4A40-A1D5-694F1A9BB609}" destId="{2A5A9726-4769-43B1-8936-FC0A8B6AE430}" srcOrd="4" destOrd="0" presId="urn:microsoft.com/office/officeart/2008/layout/AlternatingHexagons"/>
    <dgm:cxn modelId="{EA0BFD56-C1AD-4AE6-8C97-479F3E41C688}" type="presParOf" srcId="{2A5A9726-4769-43B1-8936-FC0A8B6AE430}" destId="{6C793DB4-BD36-405C-9AF0-17015564B069}" srcOrd="0" destOrd="0" presId="urn:microsoft.com/office/officeart/2008/layout/AlternatingHexagons"/>
    <dgm:cxn modelId="{8FCD85C0-5366-486F-9711-46C58ED6E67E}" type="presParOf" srcId="{2A5A9726-4769-43B1-8936-FC0A8B6AE430}" destId="{9C779B6C-0C3E-4240-8AEE-267B3D8A4E52}" srcOrd="1" destOrd="0" presId="urn:microsoft.com/office/officeart/2008/layout/AlternatingHexagons"/>
    <dgm:cxn modelId="{5251421F-F3E0-4B62-A7FB-DFBB4E32699D}" type="presParOf" srcId="{2A5A9726-4769-43B1-8936-FC0A8B6AE430}" destId="{9FD8B4F0-4D78-431F-9B15-D69577730E5D}" srcOrd="2" destOrd="0" presId="urn:microsoft.com/office/officeart/2008/layout/AlternatingHexagons"/>
    <dgm:cxn modelId="{D0B3B5CD-49B6-4898-9D3E-BEFF642423CE}" type="presParOf" srcId="{2A5A9726-4769-43B1-8936-FC0A8B6AE430}" destId="{81232D87-71DA-421E-AA32-CB3EC838665B}" srcOrd="3" destOrd="0" presId="urn:microsoft.com/office/officeart/2008/layout/AlternatingHexagons"/>
    <dgm:cxn modelId="{D382886A-4B3D-4E3E-A852-04E3AAD66C9B}" type="presParOf" srcId="{2A5A9726-4769-43B1-8936-FC0A8B6AE430}" destId="{90900297-293C-4071-9F80-8632652B48C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5ED87732-D469-4CDF-8D23-43BA3074F1C4}" type="datetimeFigureOut">
              <a:rPr lang="en-US"/>
              <a:pPr>
                <a:defRPr/>
              </a:pPr>
              <a:t>1/11/2016</a:t>
            </a:fld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130120EA-2E6D-4884-ACEF-342A04D18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07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565765-512E-4F54-B4C7-CCDC6FE14D6B}" type="datetimeFigureOut">
              <a:rPr lang="en-US"/>
              <a:pPr>
                <a:defRPr/>
              </a:pPr>
              <a:t>1/11/2016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17532A-B761-44A1-966E-A8B22FBE9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4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943600" cy="4183063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8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800" dirty="0" smtClean="0"/>
              <a:t>Read Slide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800" dirty="0" smtClean="0"/>
              <a:t>Read Slide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05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100" dirty="0" smtClean="0"/>
          </a:p>
          <a:p>
            <a:pPr eaLnBrk="1" hangingPunct="1"/>
            <a:endParaRPr lang="en-US" sz="21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127125" y="4311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62000" y="4384675"/>
            <a:ext cx="58674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The USPS continues to identify and develop ways to work closer and better with its</a:t>
            </a:r>
          </a:p>
          <a:p>
            <a:r>
              <a:rPr lang="en-US" sz="1200" dirty="0"/>
              <a:t>customers, including the thousands of state and local government officials who</a:t>
            </a:r>
          </a:p>
          <a:p>
            <a:r>
              <a:rPr lang="en-US" sz="1200" dirty="0"/>
              <a:t>are responsible for voter registration and conducting ballot elections.</a:t>
            </a:r>
          </a:p>
          <a:p>
            <a:endParaRPr lang="en-US" sz="1200" dirty="0"/>
          </a:p>
          <a:p>
            <a:r>
              <a:rPr lang="en-US" sz="1200" dirty="0"/>
              <a:t>A latticework of laws, statutes, and regulation provides the structure within which</a:t>
            </a:r>
          </a:p>
          <a:p>
            <a:r>
              <a:rPr lang="en-US" sz="1200" dirty="0"/>
              <a:t>the USPS and election officials conduct their respective activities.  Fairly specific </a:t>
            </a:r>
          </a:p>
          <a:p>
            <a:r>
              <a:rPr lang="en-US" sz="1200" dirty="0"/>
              <a:t>rules aimed at simplification and conformity, with the goal of greater efficiency and </a:t>
            </a:r>
          </a:p>
          <a:p>
            <a:r>
              <a:rPr lang="en-US" sz="1200" dirty="0"/>
              <a:t>effectiveness and reduced costs for all concerned.  In addition to federal laws and USPS</a:t>
            </a:r>
          </a:p>
          <a:p>
            <a:r>
              <a:rPr lang="en-US" sz="1200" dirty="0"/>
              <a:t>guidelines, each state has its own regulations concerning election mailings.</a:t>
            </a:r>
          </a:p>
          <a:p>
            <a:endParaRPr lang="en-US" sz="1200" dirty="0"/>
          </a:p>
          <a:p>
            <a:r>
              <a:rPr lang="en-US" sz="1200" dirty="0"/>
              <a:t>The Postal Service provides information on mail requirements and specifications in</a:t>
            </a:r>
          </a:p>
          <a:p>
            <a:r>
              <a:rPr lang="en-US" sz="1200" dirty="0"/>
              <a:t>many ways – through the Domestic Mail Manual, dozens of smaller manuals and </a:t>
            </a:r>
          </a:p>
          <a:p>
            <a:r>
              <a:rPr lang="en-US" sz="1200" dirty="0"/>
              <a:t>publications on specific topics in our Rapid Information Bulleting Board System (RIBBS),</a:t>
            </a:r>
          </a:p>
          <a:p>
            <a:r>
              <a:rPr lang="en-US" sz="1200" dirty="0"/>
              <a:t>and on the worldwide web, at www.usps.com   Most importantly, though, are our Postal</a:t>
            </a:r>
          </a:p>
          <a:p>
            <a:r>
              <a:rPr lang="en-US" sz="1200" dirty="0"/>
              <a:t>Service professionals, an unequaled network of experts in every facet of mailing. </a:t>
            </a:r>
          </a:p>
          <a:p>
            <a:endParaRPr lang="en-US" sz="1200" dirty="0"/>
          </a:p>
          <a:p>
            <a:r>
              <a:rPr lang="en-US" sz="1200" dirty="0"/>
              <a:t>Today, we will discuss Political and Election Mail, including use of Tags 57 and 191; specific</a:t>
            </a:r>
          </a:p>
          <a:p>
            <a:r>
              <a:rPr lang="en-US" sz="1200" dirty="0"/>
              <a:t>information for mail preparation and design, steps for a successful mailing, and resources</a:t>
            </a:r>
          </a:p>
          <a:p>
            <a:r>
              <a:rPr lang="en-US" sz="1200" dirty="0"/>
              <a:t>to assist you prepare your mailing.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Slide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657600" lvl="8" indent="0">
              <a:buFont typeface="Arial" panose="020B0604020202020204" pitchFamily="34" charset="0"/>
              <a:buNone/>
            </a:pPr>
            <a:r>
              <a:rPr lang="en-US" sz="800" baseline="0" dirty="0" smtClean="0"/>
              <a:t/>
            </a:r>
            <a:br>
              <a:rPr lang="en-US" sz="800" baseline="0" dirty="0" smtClean="0"/>
            </a:br>
            <a:endParaRPr lang="en-US" sz="800" baseline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8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914400" lvl="2" indent="0">
              <a:buFont typeface="Courier New" panose="02070309020205020404" pitchFamily="49" charset="0"/>
              <a:buNone/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8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8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A36C-0F24-45BC-9432-46EDEE893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E2719-6542-4C55-B09F-81EF37461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A37D4-9D2F-42D5-9308-7E63C0A0A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7945-C4A7-422E-B60F-C3B17AB05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8036-7A68-4A88-A5FE-FBE330198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5032-7C36-4220-97C1-82257A40D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DA37-EAE5-4165-965E-B6B356A4A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1" y="76200"/>
            <a:ext cx="2114551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76200"/>
            <a:ext cx="6191251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3A198-5DAF-4EB6-91EE-C8D692CB4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762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438400" cy="2286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989A9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39D01B1-E98B-4E2A-9F58-FF46C8B1EC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ヒラギノ角ゴ Pro W3" pitchFamily="1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b="1">
          <a:solidFill>
            <a:schemeClr val="tx1"/>
          </a:solidFill>
          <a:latin typeface="Arial" pitchFamily="34" charset="0"/>
          <a:ea typeface="ヒラギノ角ゴ Pro W3" pitchFamily="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ヒラギノ角ゴ Pro W3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Arial" pitchFamily="34" charset="0"/>
          <a:ea typeface="ヒラギノ角ゴ Pro W3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Arial" pitchFamily="34" charset="0"/>
          <a:ea typeface="ヒラギノ角ゴ Pro W3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Arial" pitchFamily="34" charset="0"/>
          <a:ea typeface="ヒラギノ角ゴ Pro W3" pitchFamily="1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ibbs.usps.gov/intelligentmail_package/documents/tech_guides/PUB199IMPBImpGuide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ibbs.usps.gov/ev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ateway.usps.com/" TargetMode="External"/><Relationship Id="rId4" Type="http://schemas.openxmlformats.org/officeDocument/2006/relationships/hyperlink" Target="mailto:evs@usps.g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066800"/>
            <a:ext cx="8534400" cy="4648200"/>
          </a:xfrm>
        </p:spPr>
        <p:txBody>
          <a:bodyPr/>
          <a:lstStyle/>
          <a:p>
            <a:pPr algn="ctr" eaLnBrk="1" hangingPunct="1"/>
            <a:r>
              <a:rPr lang="en-US" sz="3200" i="1" dirty="0" smtClean="0">
                <a:solidFill>
                  <a:schemeClr val="tx1"/>
                </a:solidFill>
                <a:latin typeface="Arial" charset="0"/>
                <a:ea typeface="ヒラギノ角ゴ Pro W3"/>
              </a:rPr>
              <a:t>JANUARY 2016 PRICE AND PRODUCT CHANGES</a:t>
            </a:r>
            <a:br>
              <a:rPr lang="en-US" sz="3200" i="1" dirty="0" smtClean="0">
                <a:solidFill>
                  <a:schemeClr val="tx1"/>
                </a:solidFill>
                <a:latin typeface="Arial" charset="0"/>
                <a:ea typeface="ヒラギノ角ゴ Pro W3"/>
              </a:rPr>
            </a:br>
            <a:r>
              <a:rPr lang="en-US" sz="3200" i="1" dirty="0">
                <a:solidFill>
                  <a:schemeClr val="tx1"/>
                </a:solidFill>
                <a:latin typeface="Arial" charset="0"/>
                <a:ea typeface="ヒラギノ角ゴ Pro W3"/>
              </a:rPr>
              <a:t/>
            </a:r>
            <a:br>
              <a:rPr lang="en-US" sz="3200" i="1" dirty="0">
                <a:solidFill>
                  <a:schemeClr val="tx1"/>
                </a:solidFill>
                <a:latin typeface="Arial" charset="0"/>
                <a:ea typeface="ヒラギノ角ゴ Pro W3"/>
              </a:rPr>
            </a:br>
            <a:r>
              <a:rPr lang="en-US" i="1" dirty="0" smtClean="0">
                <a:solidFill>
                  <a:srgbClr val="1680D8"/>
                </a:solidFill>
                <a:latin typeface="Arial" charset="0"/>
                <a:ea typeface="ヒラギノ角ゴ Pro W3"/>
              </a:rPr>
              <a:t>TAMPA BAY SUNCOAST PCC</a:t>
            </a:r>
            <a:br>
              <a:rPr lang="en-US" i="1" dirty="0" smtClean="0">
                <a:solidFill>
                  <a:srgbClr val="1680D8"/>
                </a:solidFill>
                <a:latin typeface="Arial" charset="0"/>
                <a:ea typeface="ヒラギノ角ゴ Pro W3"/>
              </a:rPr>
            </a:br>
            <a:r>
              <a:rPr lang="en-US" i="1" dirty="0">
                <a:solidFill>
                  <a:srgbClr val="1680D8"/>
                </a:solidFill>
                <a:latin typeface="Arial" charset="0"/>
                <a:ea typeface="ヒラギノ角ゴ Pro W3"/>
              </a:rPr>
              <a:t/>
            </a:r>
            <a:br>
              <a:rPr lang="en-US" i="1" dirty="0">
                <a:solidFill>
                  <a:srgbClr val="1680D8"/>
                </a:solidFill>
                <a:latin typeface="Arial" charset="0"/>
                <a:ea typeface="ヒラギノ角ゴ Pro W3"/>
              </a:rPr>
            </a:br>
            <a:r>
              <a:rPr lang="en-US" sz="1200" i="1" dirty="0" smtClean="0">
                <a:solidFill>
                  <a:srgbClr val="002060"/>
                </a:solidFill>
                <a:latin typeface="Arial" charset="0"/>
                <a:ea typeface="ヒラギノ角ゴ Pro W3"/>
              </a:rPr>
              <a:t>JANUARY 5, 2016</a:t>
            </a:r>
            <a:endParaRPr lang="en-US" sz="3200" i="1" dirty="0" smtClean="0">
              <a:solidFill>
                <a:schemeClr val="tx1"/>
              </a:solidFill>
              <a:latin typeface="Arial" charset="0"/>
              <a:ea typeface="ヒラギノ角ゴ Pro W3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5867400"/>
            <a:ext cx="6400800" cy="152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2800" dirty="0" smtClean="0">
              <a:latin typeface="Arial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10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Changes by Class of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Extra Services, Parcel Return Service &amp; Mailer Services Changes Continued</a:t>
            </a: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643978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Postal Service is introducing a reduced Additional Service Fee for Parcel Select shippers who use IMpb™ ACS™ with Shipper Paid Forward/Return, when those packages are forwarded or returned.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Premium Forwarding Service® (PFS®) prices will increase an average of 3.6 percent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USPS Package Intercept™ fee will increase 3.3 percent to $</a:t>
            </a:r>
            <a:r>
              <a:rPr lang="en-US" sz="2000" dirty="0" smtClean="0"/>
              <a:t>12.55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Postal Service is restructuring Click-N-Ship® to offer only retail prices.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 Click-N-Ship will no longer be an authorized payment method for Priority Mail Express </a:t>
            </a:r>
            <a:r>
              <a:rPr lang="en-US" sz="2000" dirty="0" smtClean="0"/>
              <a:t>and Priority </a:t>
            </a:r>
            <a:r>
              <a:rPr lang="en-US" sz="2000" dirty="0"/>
              <a:t>Mail Commercial Base pricing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1689668"/>
              </p:ext>
            </p:extLst>
          </p:nvPr>
        </p:nvGraphicFramePr>
        <p:xfrm>
          <a:off x="2857500" y="5486400"/>
          <a:ext cx="3429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99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Changes by Class of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Extra Services, Parcel Return Service &amp; Mailer Services Changes Continued</a:t>
            </a:r>
          </a:p>
          <a:p>
            <a:pPr algn="ctr"/>
            <a:endParaRPr lang="en-US" sz="3200" b="1" i="1" dirty="0">
              <a:solidFill>
                <a:srgbClr val="002060"/>
              </a:solidFill>
            </a:endParaRPr>
          </a:p>
          <a:p>
            <a:pPr algn="ctr"/>
            <a:endParaRPr lang="en-US" sz="3200" b="1" i="1" dirty="0" smtClean="0">
              <a:solidFill>
                <a:srgbClr val="002060"/>
              </a:solidFill>
            </a:endParaRP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9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Changes by Class of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Extra Services, Parcel Return Service &amp; Mailer Services Changes Continued</a:t>
            </a:r>
          </a:p>
          <a:p>
            <a:pPr algn="ctr"/>
            <a:endParaRPr lang="en-US" sz="3200" b="1" i="1" dirty="0">
              <a:solidFill>
                <a:srgbClr val="002060"/>
              </a:solidFill>
            </a:endParaRPr>
          </a:p>
          <a:p>
            <a:pPr algn="ctr"/>
            <a:endParaRPr lang="en-US" sz="3200" b="1" i="1" dirty="0" smtClean="0">
              <a:solidFill>
                <a:srgbClr val="002060"/>
              </a:solidFill>
            </a:endParaRP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590800"/>
            <a:ext cx="68865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9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International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</a:rPr>
              <a:t>International Mail Changes</a:t>
            </a:r>
          </a:p>
          <a:p>
            <a:pPr algn="ctr"/>
            <a:endParaRPr lang="en-US" sz="800" i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Global Express Guaranteed (GXG) is the Postal Service’s premier international expedited </a:t>
            </a:r>
            <a:r>
              <a:rPr lang="en-US" sz="2400" dirty="0" smtClean="0"/>
              <a:t>product provided </a:t>
            </a:r>
            <a:r>
              <a:rPr lang="en-US" sz="2400" dirty="0"/>
              <a:t>through an alliance with FedEx </a:t>
            </a:r>
            <a:r>
              <a:rPr lang="en-US" sz="2400" dirty="0" smtClean="0"/>
              <a:t>Express®The </a:t>
            </a:r>
            <a:r>
              <a:rPr lang="en-US" sz="2400" dirty="0"/>
              <a:t>price increase for GXG service averages 7.1 </a:t>
            </a:r>
            <a:r>
              <a:rPr lang="en-US" sz="2400" dirty="0" smtClean="0"/>
              <a:t>percent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Customers who prepare GXG shipments via Click-N-Ship service will now pay retail </a:t>
            </a:r>
            <a:r>
              <a:rPr lang="en-US" sz="2400" dirty="0" smtClean="0"/>
              <a:t>prices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 Postal Service continues to offer Commercial Plus pricing for large volume customers</a:t>
            </a:r>
            <a:endParaRPr lang="en-US" sz="2400" i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Priority </a:t>
            </a:r>
            <a:r>
              <a:rPr lang="en-US" sz="2400" dirty="0"/>
              <a:t>Mail Express International with Money-Back Guarantee service is available for </a:t>
            </a:r>
            <a:r>
              <a:rPr lang="en-US" sz="2400" dirty="0" smtClean="0"/>
              <a:t>certain destinations. The </a:t>
            </a:r>
            <a:r>
              <a:rPr lang="en-US" sz="2400" dirty="0"/>
              <a:t>price increase for Priority Mail Express International service averages 11.6 percent.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International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</a:rPr>
              <a:t>International Mail Changes Continued</a:t>
            </a:r>
          </a:p>
          <a:p>
            <a:pPr algn="ctr"/>
            <a:endParaRPr lang="en-US" sz="800" i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050197"/>
            <a:ext cx="861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D</a:t>
            </a:r>
            <a:r>
              <a:rPr lang="en-US" sz="2000" dirty="0" smtClean="0"/>
              <a:t>iscontinuing </a:t>
            </a:r>
            <a:r>
              <a:rPr lang="en-US" sz="2000" dirty="0"/>
              <a:t>the Priority Mail Express International Flat Rate Box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Priority Mail Express International flat rate pricing continues to be available for Flat Rate Envelopes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The price increase for Priority Mail International service averages 10.2 </a:t>
            </a:r>
            <a:r>
              <a:rPr lang="en-US" sz="2000" dirty="0" smtClean="0"/>
              <a:t>percent. Customers </a:t>
            </a:r>
            <a:r>
              <a:rPr lang="en-US" sz="2000" dirty="0"/>
              <a:t>who prepare Priority Mail International shipments via Click-N-Ship service will now </a:t>
            </a:r>
            <a:r>
              <a:rPr lang="en-US" sz="2000" dirty="0" smtClean="0"/>
              <a:t>pay retail </a:t>
            </a:r>
            <a:r>
              <a:rPr lang="en-US" sz="2000" dirty="0"/>
              <a:t>prices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First-Class Package International Service (FCPIS) is an economical international service for </a:t>
            </a:r>
            <a:r>
              <a:rPr lang="en-US" sz="2000" dirty="0" smtClean="0"/>
              <a:t>small packages </a:t>
            </a:r>
            <a:r>
              <a:rPr lang="en-US" sz="2000" dirty="0"/>
              <a:t>weighing less than 4 pounds and not exceeding $400 in </a:t>
            </a:r>
            <a:r>
              <a:rPr lang="en-US" sz="2000" dirty="0" smtClean="0"/>
              <a:t>value.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Increase in price structure for International Priority Airmail and International Surface Air Lift.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66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Postage Statements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8077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New postage statements associated with the January 2016 price change </a:t>
            </a:r>
            <a:r>
              <a:rPr lang="en-US" sz="2400" dirty="0" smtClean="0">
                <a:solidFill>
                  <a:srgbClr val="C00000"/>
                </a:solidFill>
              </a:rPr>
              <a:t>are available </a:t>
            </a:r>
            <a:r>
              <a:rPr lang="en-US" sz="2400" dirty="0">
                <a:solidFill>
                  <a:srgbClr val="C00000"/>
                </a:solidFill>
              </a:rPr>
              <a:t>on </a:t>
            </a:r>
            <a:r>
              <a:rPr lang="en-US" sz="2400" i="1" dirty="0" smtClean="0">
                <a:solidFill>
                  <a:srgbClr val="C00000"/>
                </a:solidFill>
              </a:rPr>
              <a:t>Postal Explorer</a:t>
            </a:r>
            <a:r>
              <a:rPr lang="en-US" sz="2400" dirty="0">
                <a:solidFill>
                  <a:srgbClr val="C00000"/>
                </a:solidFill>
              </a:rPr>
              <a:t>® at </a:t>
            </a:r>
            <a:r>
              <a:rPr lang="en-US" sz="2400" i="1" dirty="0" smtClean="0">
                <a:solidFill>
                  <a:srgbClr val="C00000"/>
                </a:solidFill>
              </a:rPr>
              <a:t>pe.usps.com.</a:t>
            </a: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As </a:t>
            </a:r>
            <a:r>
              <a:rPr lang="en-US" dirty="0"/>
              <a:t>of January 17, 2016, the new January 2016 postage statements are </a:t>
            </a:r>
            <a:r>
              <a:rPr lang="en-US" dirty="0" smtClean="0"/>
              <a:t>required: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33399"/>
                </a:solidFill>
              </a:rPr>
              <a:t>For </a:t>
            </a:r>
            <a:r>
              <a:rPr lang="en-US" dirty="0">
                <a:solidFill>
                  <a:srgbClr val="333399"/>
                </a:solidFill>
              </a:rPr>
              <a:t>Priority Mail</a:t>
            </a:r>
            <a:r>
              <a:rPr lang="en-US" dirty="0" smtClean="0">
                <a:solidFill>
                  <a:srgbClr val="333399"/>
                </a:solidFill>
              </a:rPr>
              <a:t>® (</a:t>
            </a:r>
            <a:r>
              <a:rPr lang="en-US" dirty="0">
                <a:solidFill>
                  <a:srgbClr val="333399"/>
                </a:solidFill>
              </a:rPr>
              <a:t>PS Form 3600-PM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33399"/>
                </a:solidFill>
              </a:rPr>
              <a:t>First-Class </a:t>
            </a:r>
            <a:r>
              <a:rPr lang="en-US" dirty="0">
                <a:solidFill>
                  <a:srgbClr val="333399"/>
                </a:solidFill>
              </a:rPr>
              <a:t>Package Service® (PS Form </a:t>
            </a:r>
            <a:r>
              <a:rPr lang="en-US" dirty="0" smtClean="0">
                <a:solidFill>
                  <a:srgbClr val="333399"/>
                </a:solidFill>
              </a:rPr>
              <a:t>3600-FCM)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33399"/>
                </a:solidFill>
              </a:rPr>
              <a:t>Parcel </a:t>
            </a:r>
            <a:r>
              <a:rPr lang="en-US" dirty="0">
                <a:solidFill>
                  <a:srgbClr val="333399"/>
                </a:solidFill>
              </a:rPr>
              <a:t>Select® (</a:t>
            </a:r>
            <a:r>
              <a:rPr lang="en-US" dirty="0" smtClean="0">
                <a:solidFill>
                  <a:srgbClr val="333399"/>
                </a:solidFill>
              </a:rPr>
              <a:t>PS Form 3605-R)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33399"/>
                </a:solidFill>
              </a:rPr>
              <a:t>International </a:t>
            </a:r>
            <a:r>
              <a:rPr lang="en-US" dirty="0">
                <a:solidFill>
                  <a:srgbClr val="333399"/>
                </a:solidFill>
              </a:rPr>
              <a:t>Mail (PS Form 3700</a:t>
            </a:r>
            <a:r>
              <a:rPr lang="en-US" dirty="0" smtClean="0">
                <a:solidFill>
                  <a:srgbClr val="333399"/>
                </a:solidFill>
              </a:rPr>
              <a:t>).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When </a:t>
            </a:r>
            <a:r>
              <a:rPr lang="en-US" dirty="0"/>
              <a:t>mailing Market Dominant (</a:t>
            </a:r>
            <a:r>
              <a:rPr lang="en-US" dirty="0" smtClean="0"/>
              <a:t>Mailing Services</a:t>
            </a:r>
            <a:r>
              <a:rPr lang="en-US" dirty="0"/>
              <a:t>) products, mailers may continue to use the May 2015 </a:t>
            </a:r>
            <a:r>
              <a:rPr lang="en-US" dirty="0" smtClean="0"/>
              <a:t>statements until </a:t>
            </a:r>
            <a:r>
              <a:rPr lang="en-US" dirty="0"/>
              <a:t>the next Market Dominant price </a:t>
            </a:r>
            <a:r>
              <a:rPr lang="en-US" dirty="0" smtClean="0"/>
              <a:t>change: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33399"/>
                </a:solidFill>
              </a:rPr>
              <a:t>Standard </a:t>
            </a:r>
            <a:r>
              <a:rPr lang="en-US" dirty="0">
                <a:solidFill>
                  <a:srgbClr val="333399"/>
                </a:solidFill>
              </a:rPr>
              <a:t>Mail® </a:t>
            </a:r>
            <a:r>
              <a:rPr lang="en-US" dirty="0" smtClean="0">
                <a:solidFill>
                  <a:srgbClr val="333399"/>
                </a:solidFill>
              </a:rPr>
              <a:t>PS Form 3602R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33399"/>
                </a:solidFill>
              </a:rPr>
              <a:t>Standard </a:t>
            </a:r>
            <a:r>
              <a:rPr lang="en-US" dirty="0">
                <a:solidFill>
                  <a:srgbClr val="333399"/>
                </a:solidFill>
              </a:rPr>
              <a:t>Mail Nonprofit PS Form </a:t>
            </a:r>
            <a:r>
              <a:rPr lang="en-US" dirty="0" smtClean="0">
                <a:solidFill>
                  <a:srgbClr val="333399"/>
                </a:solidFill>
              </a:rPr>
              <a:t>3602N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33399"/>
                </a:solidFill>
              </a:rPr>
              <a:t>First-Class </a:t>
            </a:r>
            <a:r>
              <a:rPr lang="en-US" dirty="0">
                <a:solidFill>
                  <a:srgbClr val="333399"/>
                </a:solidFill>
              </a:rPr>
              <a:t>Mail® PS Form 3600 </a:t>
            </a:r>
            <a:r>
              <a:rPr lang="en-US" dirty="0" smtClean="0">
                <a:solidFill>
                  <a:srgbClr val="333399"/>
                </a:solidFill>
              </a:rPr>
              <a:t>FCM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33399"/>
                </a:solidFill>
              </a:rPr>
              <a:t>Periodicals </a:t>
            </a:r>
            <a:r>
              <a:rPr lang="en-US" dirty="0">
                <a:solidFill>
                  <a:srgbClr val="333399"/>
                </a:solidFill>
              </a:rPr>
              <a:t>PS Form 3541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Intelligent Mail Package Barcode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cs typeface="Times New Roman" pitchFamily="18" charset="0"/>
              </a:rPr>
              <a:t>IMpb requirements are for all parcels entered through commercial channels including, but not limited to: </a:t>
            </a:r>
          </a:p>
          <a:p>
            <a:endParaRPr lang="en-US" altLang="en-US" sz="16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2000" dirty="0">
                <a:cs typeface="Times New Roman" pitchFamily="18" charset="0"/>
              </a:rPr>
              <a:t>Priority Mail Express</a:t>
            </a:r>
            <a:r>
              <a:rPr lang="en-US" altLang="en-US" sz="2000" baseline="30000" dirty="0">
                <a:cs typeface="Times New Roman" pitchFamily="18" charset="0"/>
              </a:rPr>
              <a:t>TM</a:t>
            </a:r>
            <a:r>
              <a:rPr lang="en-US" altLang="en-US" sz="2000" dirty="0"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2000" dirty="0">
                <a:cs typeface="Times New Roman" pitchFamily="18" charset="0"/>
              </a:rPr>
              <a:t>Priority Mail</a:t>
            </a:r>
            <a:r>
              <a:rPr lang="en-US" altLang="en-US" sz="2000" baseline="30000" dirty="0">
                <a:cs typeface="Times New Roman" pitchFamily="18" charset="0"/>
              </a:rPr>
              <a:t>®</a:t>
            </a:r>
            <a:r>
              <a:rPr lang="en-US" altLang="en-US" sz="2000" dirty="0"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2000" dirty="0">
                <a:cs typeface="Times New Roman" pitchFamily="18" charset="0"/>
              </a:rPr>
              <a:t>First-Class</a:t>
            </a:r>
            <a:r>
              <a:rPr lang="en-US" altLang="en-US" sz="2000" baseline="30000" dirty="0">
                <a:cs typeface="Times New Roman" pitchFamily="18" charset="0"/>
              </a:rPr>
              <a:t>TM</a:t>
            </a:r>
            <a:r>
              <a:rPr lang="en-US" altLang="en-US" sz="2000" dirty="0">
                <a:cs typeface="Times New Roman" pitchFamily="18" charset="0"/>
              </a:rPr>
              <a:t> Package Services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2000" dirty="0">
                <a:cs typeface="Times New Roman" pitchFamily="18" charset="0"/>
              </a:rPr>
              <a:t>Parcel Select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2000" dirty="0">
                <a:cs typeface="Times New Roman" pitchFamily="18" charset="0"/>
              </a:rPr>
              <a:t>Parcel Select Lightweight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2000" dirty="0">
                <a:cs typeface="Times New Roman" pitchFamily="18" charset="0"/>
              </a:rPr>
              <a:t>Postage paid by: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■"/>
            </a:pPr>
            <a:r>
              <a:rPr lang="en-US" altLang="en-US" dirty="0">
                <a:cs typeface="Times New Roman" pitchFamily="18" charset="0"/>
              </a:rPr>
              <a:t>Permit imprint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■"/>
            </a:pPr>
            <a:r>
              <a:rPr lang="en-US" altLang="en-US" dirty="0">
                <a:cs typeface="Times New Roman" pitchFamily="18" charset="0"/>
              </a:rPr>
              <a:t>Postage meter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■"/>
            </a:pPr>
            <a:r>
              <a:rPr lang="en-US" altLang="en-US" dirty="0">
                <a:cs typeface="Times New Roman" pitchFamily="18" charset="0"/>
              </a:rPr>
              <a:t>PC Postage</a:t>
            </a:r>
            <a:r>
              <a:rPr lang="en-US" altLang="en-US" baseline="30000" dirty="0">
                <a:cs typeface="Times New Roman" pitchFamily="18" charset="0"/>
              </a:rPr>
              <a:t>®</a:t>
            </a:r>
            <a:endParaRPr lang="en-US" altLang="en-US" dirty="0">
              <a:cs typeface="Times New Roman" pitchFamily="18" charset="0"/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■"/>
            </a:pPr>
            <a:r>
              <a:rPr lang="en-US" altLang="en-US" dirty="0">
                <a:cs typeface="Times New Roman" pitchFamily="18" charset="0"/>
              </a:rPr>
              <a:t>Precancelled stamps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■"/>
            </a:pPr>
            <a:r>
              <a:rPr lang="en-US" altLang="en-US" dirty="0">
                <a:cs typeface="Times New Roman" pitchFamily="18" charset="0"/>
              </a:rPr>
              <a:t>Franked Mail or Official Mail Accounting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Intelligent Mail Package Barcode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19015"/>
              </p:ext>
            </p:extLst>
          </p:nvPr>
        </p:nvGraphicFramePr>
        <p:xfrm>
          <a:off x="571500" y="1316389"/>
          <a:ext cx="7848600" cy="41584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848600"/>
              </a:tblGrid>
              <a:tr h="376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Current Requirements</a:t>
                      </a: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3787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512763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Use a </a:t>
                      </a:r>
                      <a:r>
                        <a:rPr lang="en-US" sz="20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unique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IMpb on each mailpiece </a:t>
                      </a:r>
                    </a:p>
                    <a:p>
                      <a:pPr marL="911225" marR="0" lvl="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■"/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Prepared in accordance with DMM 708</a:t>
                      </a:r>
                    </a:p>
                    <a:p>
                      <a:pPr marL="341313" marR="0" lvl="0" indent="-1714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0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512763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Submit an electronic SSF, version 1.6 (or higher)</a:t>
                      </a:r>
                    </a:p>
                    <a:p>
                      <a:pPr marL="512763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512763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Include the correct destination delivery address or ZIP+4 Code in the SSF</a:t>
                      </a:r>
                    </a:p>
                    <a:p>
                      <a:pPr marL="512763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512763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Effective Jan 2015: Inclusi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on of 11-digit DPV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1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7475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6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7475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Refer to SSF layout specifications in Publication 199 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  <a:hlinkClick r:id="rId3"/>
                        </a:rPr>
                        <a:t>https://ribbs.usps.gov/intelligentmail_package/documents/tech_guides/PUB199IMPBImpGuide.pdf</a:t>
                      </a:r>
                      <a:endParaRPr lang="en-US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Intelligent Mail Package Barcode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29918"/>
              </p:ext>
            </p:extLst>
          </p:nvPr>
        </p:nvGraphicFramePr>
        <p:xfrm>
          <a:off x="571500" y="1316389"/>
          <a:ext cx="7848600" cy="41584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848600"/>
              </a:tblGrid>
              <a:tr h="376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3787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914400"/>
            <a:ext cx="74676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Coming in 2016: New IMpb 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Requirements</a:t>
            </a:r>
          </a:p>
          <a:p>
            <a:pPr>
              <a:buSzPct val="90000"/>
            </a:pPr>
            <a:endParaRPr lang="en-US" altLang="en-US" sz="2000" dirty="0"/>
          </a:p>
          <a:p>
            <a:pPr marL="342900" indent="-342900">
              <a:buSzPct val="90000"/>
              <a:buFont typeface="Wingdings" panose="05000000000000000000" pitchFamily="2" charset="2"/>
              <a:buChar char="q"/>
            </a:pPr>
            <a:endParaRPr lang="en-US" altLang="en-US" sz="2000" dirty="0" smtClean="0"/>
          </a:p>
          <a:p>
            <a:pPr marL="342900" indent="-342900">
              <a:buSzPct val="90000"/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Mailers </a:t>
            </a:r>
            <a:r>
              <a:rPr lang="en-US" altLang="en-US" sz="2000" dirty="0"/>
              <a:t>IMpb status will be available for review in January, 2016 </a:t>
            </a:r>
          </a:p>
          <a:p>
            <a:pPr marL="108585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</a:rPr>
              <a:t>Assessments will begin July, 2016 </a:t>
            </a:r>
          </a:p>
          <a:p>
            <a:pPr marL="342900" indent="-342900">
              <a:buSzPct val="90000"/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In 2016, 3 new </a:t>
            </a:r>
            <a:r>
              <a:rPr lang="en-US" altLang="en-US" sz="2000" dirty="0"/>
              <a:t>IMpb requirements will be implemented for commercial </a:t>
            </a:r>
            <a:r>
              <a:rPr lang="en-US" altLang="en-US" sz="2000" dirty="0" smtClean="0"/>
              <a:t>mailers</a:t>
            </a:r>
          </a:p>
          <a:p>
            <a:pPr marL="512763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Times New Roman"/>
                <a:cs typeface="Calibri" panose="020F0502020204030204" pitchFamily="34" charset="0"/>
              </a:rPr>
              <a:t>Barcode </a:t>
            </a:r>
            <a:r>
              <a:rPr lang="en-US" sz="2000" dirty="0">
                <a:ea typeface="Times New Roman"/>
                <a:cs typeface="Calibri" panose="020F0502020204030204" pitchFamily="34" charset="0"/>
              </a:rPr>
              <a:t>Quality: Readability and construction of Intelligent Mail package barcode (IMpb) on each mail piece </a:t>
            </a:r>
          </a:p>
          <a:p>
            <a:pPr marL="512763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>
              <a:ea typeface="Times New Roman"/>
              <a:cs typeface="Calibri" panose="020F0502020204030204" pitchFamily="34" charset="0"/>
            </a:endParaRPr>
          </a:p>
          <a:p>
            <a:pPr marL="512763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a typeface="Times New Roman"/>
                <a:cs typeface="Calibri" panose="020F0502020204030204" pitchFamily="34" charset="0"/>
              </a:rPr>
              <a:t>Manifest Quality: Validation of Shipping Services File (SSF), version 1.6 (or higher) for rate and payment fields</a:t>
            </a:r>
          </a:p>
          <a:p>
            <a:pPr marL="512763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>
              <a:ea typeface="Times New Roman"/>
              <a:cs typeface="Calibri" panose="020F0502020204030204" pitchFamily="34" charset="0"/>
            </a:endParaRPr>
          </a:p>
          <a:p>
            <a:pPr marL="512763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a typeface="Times New Roman"/>
                <a:cs typeface="Calibri" panose="020F0502020204030204" pitchFamily="34" charset="0"/>
              </a:rPr>
              <a:t>Address Quality: Verifying address or zip-11 is Delivery Point Validated (DPV)</a:t>
            </a:r>
          </a:p>
          <a:p>
            <a:pPr marL="342900" indent="-342900">
              <a:buSzPct val="90000"/>
              <a:buFont typeface="Wingdings" panose="05000000000000000000" pitchFamily="2" charset="2"/>
              <a:buChar char="q"/>
            </a:pPr>
            <a:endParaRPr lang="en-US" altLang="en-US" sz="2000" dirty="0"/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Intelligent Mail Package Barcode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43385"/>
              </p:ext>
            </p:extLst>
          </p:nvPr>
        </p:nvGraphicFramePr>
        <p:xfrm>
          <a:off x="571500" y="1316389"/>
          <a:ext cx="7848600" cy="41584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848600"/>
              </a:tblGrid>
              <a:tr h="376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3787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000" dirty="0" smtClean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alt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Requirement to use a unique IMpb barcode prepared in accordance with </a:t>
                      </a:r>
                      <a:r>
                        <a:rPr lang="en-US" alt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DMM 708 </a:t>
                      </a:r>
                      <a:r>
                        <a:rPr lang="en-US" altLang="en-US" sz="20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(Standards for Package and Extra Service Barcodes: Intelligent Mail Package Barcode)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56177" r="12231" b="15811"/>
          <a:stretch>
            <a:fillRect/>
          </a:stretch>
        </p:blipFill>
        <p:spPr bwMode="auto">
          <a:xfrm>
            <a:off x="609600" y="2957513"/>
            <a:ext cx="7772400" cy="245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/>
        </p:nvSpPr>
        <p:spPr bwMode="auto">
          <a:xfrm>
            <a:off x="6553200" y="6477000"/>
            <a:ext cx="2438400" cy="228600"/>
          </a:xfrm>
          <a:prstGeom prst="rect">
            <a:avLst/>
          </a:prstGeom>
          <a:noFill/>
          <a:ex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561552-A4ED-41E3-A3EC-C31448FF2FB4}" type="slidenum">
              <a:rPr lang="en-US" sz="1000" b="1">
                <a:solidFill>
                  <a:srgbClr val="989A99"/>
                </a:solidFill>
                <a:latin typeface="Arial" charset="0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000" b="1" dirty="0">
              <a:solidFill>
                <a:srgbClr val="989A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Agenda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229600" cy="4953000"/>
          </a:xfrm>
        </p:spPr>
        <p:txBody>
          <a:bodyPr/>
          <a:lstStyle/>
          <a:p>
            <a:r>
              <a:rPr lang="en-US" i="1" dirty="0" smtClean="0">
                <a:latin typeface="Arial" charset="0"/>
                <a:ea typeface="ヒラギノ角ゴ Pro W3"/>
              </a:rPr>
              <a:t>Changes By Class of Mail</a:t>
            </a:r>
          </a:p>
          <a:p>
            <a:r>
              <a:rPr lang="en-US" i="1" dirty="0" smtClean="0">
                <a:latin typeface="Arial" charset="0"/>
                <a:ea typeface="ヒラギノ角ゴ Pro W3"/>
              </a:rPr>
              <a:t>Changes in Extra Services, Parcel Returns &amp; Mailer Services </a:t>
            </a:r>
          </a:p>
          <a:p>
            <a:r>
              <a:rPr lang="en-US" i="1" dirty="0" smtClean="0">
                <a:latin typeface="Arial" charset="0"/>
                <a:ea typeface="ヒラギノ角ゴ Pro W3"/>
              </a:rPr>
              <a:t>Postage Statements</a:t>
            </a:r>
          </a:p>
          <a:p>
            <a:r>
              <a:rPr lang="en-US" i="1" dirty="0" smtClean="0">
                <a:latin typeface="Arial" charset="0"/>
                <a:ea typeface="ヒラギノ角ゴ Pro W3"/>
              </a:rPr>
              <a:t>Impb &amp; Shipping Services File Updates</a:t>
            </a:r>
          </a:p>
          <a:p>
            <a:r>
              <a:rPr lang="en-US" i="1" dirty="0" smtClean="0">
                <a:latin typeface="Arial" charset="0"/>
                <a:ea typeface="ヒラギノ角ゴ Pro W3"/>
              </a:rPr>
              <a:t>Coming Initiatives</a:t>
            </a:r>
          </a:p>
          <a:p>
            <a:r>
              <a:rPr lang="en-US" i="1" dirty="0" smtClean="0">
                <a:latin typeface="Arial" charset="0"/>
                <a:ea typeface="ヒラギノ角ゴ Pro W3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Intelligent Mail Package Barcode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474092"/>
              </p:ext>
            </p:extLst>
          </p:nvPr>
        </p:nvGraphicFramePr>
        <p:xfrm>
          <a:off x="609600" y="1272846"/>
          <a:ext cx="7810500" cy="41584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810500"/>
              </a:tblGrid>
              <a:tr h="376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37874"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dirty="0" smtClean="0">
                          <a:ea typeface="Times New Roman"/>
                        </a:rPr>
                        <a:t>Mpb Barcode Validation based on: </a:t>
                      </a:r>
                    </a:p>
                    <a:p>
                      <a:pPr lvl="1"/>
                      <a:r>
                        <a:rPr lang="en-US" dirty="0" smtClean="0">
                          <a:ea typeface="Times New Roman"/>
                        </a:rPr>
                        <a:t>-Barcode Uniqueness</a:t>
                      </a:r>
                    </a:p>
                    <a:p>
                      <a:pPr lvl="1"/>
                      <a:r>
                        <a:rPr lang="en-US" dirty="0" smtClean="0">
                          <a:ea typeface="Times New Roman"/>
                        </a:rPr>
                        <a:t>-Readability</a:t>
                      </a:r>
                    </a:p>
                    <a:p>
                      <a:pPr lvl="1"/>
                      <a:r>
                        <a:rPr lang="en-US" dirty="0" smtClean="0">
                          <a:ea typeface="Times New Roman"/>
                        </a:rPr>
                        <a:t>-Service Type Code</a:t>
                      </a:r>
                    </a:p>
                    <a:p>
                      <a:pPr lvl="1"/>
                      <a:r>
                        <a:rPr lang="en-US" dirty="0" smtClean="0">
                          <a:ea typeface="Times New Roman"/>
                        </a:rPr>
                        <a:t>-Mailer ID                  (Human</a:t>
                      </a:r>
                      <a:r>
                        <a:rPr lang="en-US" baseline="0" dirty="0" smtClean="0">
                          <a:ea typeface="Times New Roman"/>
                        </a:rPr>
                        <a:t>-readable representation of barcode data)</a:t>
                      </a:r>
                      <a:endParaRPr lang="en-US" dirty="0" smtClean="0">
                        <a:ea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32196" r="13158" b="23150"/>
          <a:stretch/>
        </p:blipFill>
        <p:spPr bwMode="auto">
          <a:xfrm>
            <a:off x="1498354" y="3124200"/>
            <a:ext cx="691630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Intelligent Mail Package Barcode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IMpb Compliance 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Thresholds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The following compliance thresholds apply for the January 2016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Release</a:t>
            </a:r>
          </a:p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45342"/>
              </p:ext>
            </p:extLst>
          </p:nvPr>
        </p:nvGraphicFramePr>
        <p:xfrm>
          <a:off x="571500" y="2218386"/>
          <a:ext cx="8000999" cy="3855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5410200"/>
                <a:gridCol w="1371599"/>
              </a:tblGrid>
              <a:tr h="50146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Compliance Category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2016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3399"/>
                    </a:solidFill>
                  </a:tcPr>
                </a:tc>
              </a:tr>
              <a:tr h="494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Current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 trackable barcode (legacy or IMpb)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1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Current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</a:t>
                      </a:r>
                      <a:r>
                        <a:rPr lang="en-US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</a:t>
                      </a: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 or ZIP+4 </a:t>
                      </a:r>
                      <a:r>
                        <a:rPr lang="en-US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SSF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anchor="ctr"/>
                </a:tc>
              </a:tr>
              <a:tr h="736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Current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Shipping Services </a:t>
                      </a: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 (legacy or v1.6 </a:t>
                      </a:r>
                      <a:r>
                        <a:rPr lang="en-US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higher), including</a:t>
                      </a:r>
                      <a:r>
                        <a:rPr lang="en-US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required data elements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6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NEW!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Barcode Quality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NEW!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Address Quality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8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NEW!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Shipping Services File / Manifest 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Quality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8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Resources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643978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8001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/>
              <a:t>There are several tools available to help mailers meet the IMpb and data submission requirements: </a:t>
            </a:r>
          </a:p>
          <a:p>
            <a:pPr lvl="1">
              <a:defRPr/>
            </a:pPr>
            <a:endParaRPr lang="en-US" sz="800" dirty="0"/>
          </a:p>
          <a:p>
            <a:pPr marL="514350" indent="-280988">
              <a:buFont typeface="+mj-lt"/>
              <a:buAutoNum type="arabicPeriod"/>
              <a:defRPr/>
            </a:pPr>
            <a:r>
              <a:rPr lang="en-US" sz="2000" b="1" dirty="0"/>
              <a:t>Use a certified vendor software solution</a:t>
            </a:r>
          </a:p>
          <a:p>
            <a:pPr marL="914400" lvl="1" indent="-179388">
              <a:buFont typeface="Wingdings" pitchFamily="2" charset="2"/>
              <a:buChar char="§"/>
              <a:defRPr/>
            </a:pPr>
            <a:r>
              <a:rPr lang="en-US" dirty="0"/>
              <a:t>See list on next slide; latest are posted on </a:t>
            </a:r>
            <a:r>
              <a:rPr lang="en-US" dirty="0">
                <a:hlinkClick r:id="rId3"/>
              </a:rPr>
              <a:t>https://ribbs.usps.gov/evs</a:t>
            </a:r>
            <a:endParaRPr lang="en-US" dirty="0"/>
          </a:p>
          <a:p>
            <a:pPr marL="914400" lvl="1" indent="-179388">
              <a:buFont typeface="Wingdings" pitchFamily="2" charset="2"/>
              <a:buChar char="§"/>
              <a:defRPr/>
            </a:pPr>
            <a:endParaRPr lang="en-US" sz="1400" dirty="0"/>
          </a:p>
          <a:p>
            <a:pPr marL="514350" indent="-280988">
              <a:buFont typeface="+mj-lt"/>
              <a:buAutoNum type="arabicPeriod"/>
              <a:defRPr/>
            </a:pPr>
            <a:r>
              <a:rPr lang="en-US" sz="2000" b="1" dirty="0"/>
              <a:t>Use a certified consolidator solution</a:t>
            </a:r>
          </a:p>
          <a:p>
            <a:pPr marL="914400" lvl="1" indent="-179388">
              <a:buClr>
                <a:srgbClr val="0808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See list on next slide; latest are posted on </a:t>
            </a:r>
            <a:r>
              <a:rPr lang="en-US" dirty="0">
                <a:hlinkClick r:id="rId3"/>
              </a:rPr>
              <a:t>https://ribbs.usps.gov/evs</a:t>
            </a:r>
            <a:endParaRPr lang="en-US" dirty="0"/>
          </a:p>
          <a:p>
            <a:pPr marL="914400" lvl="1" indent="-179388">
              <a:buClr>
                <a:srgbClr val="080800"/>
              </a:buClr>
              <a:buFont typeface="Wingdings" pitchFamily="2" charset="2"/>
              <a:buChar char="§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514350" indent="-280988">
              <a:buFont typeface="+mj-lt"/>
              <a:buAutoNum type="arabicPeriod"/>
              <a:defRPr/>
            </a:pPr>
            <a:r>
              <a:rPr lang="en-US" sz="2000" b="1" dirty="0"/>
              <a:t>Become an eVS mailer</a:t>
            </a:r>
          </a:p>
          <a:p>
            <a:pPr marL="914400" lvl="1" indent="-179388">
              <a:buFont typeface="Wingdings" pitchFamily="2" charset="2"/>
              <a:buChar char="§"/>
              <a:defRPr/>
            </a:pPr>
            <a:r>
              <a:rPr lang="en-US" dirty="0"/>
              <a:t>Contact the eVS Help Desk at </a:t>
            </a:r>
            <a:r>
              <a:rPr lang="en-US" dirty="0">
                <a:hlinkClick r:id="rId4"/>
              </a:rPr>
              <a:t>evs@usps.gov</a:t>
            </a:r>
            <a:r>
              <a:rPr lang="en-US" dirty="0"/>
              <a:t> or 877-264-9693 (select option 3) for help signing up or for more information</a:t>
            </a:r>
          </a:p>
          <a:p>
            <a:pPr marL="514350" lvl="1" indent="-280988">
              <a:buClr>
                <a:schemeClr val="bg2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514350" indent="-280988">
              <a:buFont typeface="+mj-lt"/>
              <a:buAutoNum type="arabicPeriod"/>
              <a:defRPr/>
            </a:pPr>
            <a:r>
              <a:rPr lang="en-US" sz="2000" b="1" dirty="0"/>
              <a:t>Use the USPS Postal Shipping Tool</a:t>
            </a:r>
          </a:p>
          <a:p>
            <a:pPr marL="914400" lvl="1" indent="-179388">
              <a:buFont typeface="Wingdings" pitchFamily="2" charset="2"/>
              <a:buChar char="§"/>
              <a:defRPr/>
            </a:pPr>
            <a:r>
              <a:rPr lang="en-US" b="1" i="1" u="sng" dirty="0"/>
              <a:t>Note</a:t>
            </a:r>
            <a:r>
              <a:rPr lang="en-US" dirty="0"/>
              <a:t>: Additional information is available at </a:t>
            </a:r>
            <a:r>
              <a:rPr lang="en-US" dirty="0">
                <a:hlinkClick r:id="rId5"/>
              </a:rPr>
              <a:t>https://gateway.usps.com </a:t>
            </a:r>
            <a:r>
              <a:rPr lang="en-US" dirty="0"/>
              <a:t>under “Shipping Services”</a:t>
            </a:r>
          </a:p>
        </p:txBody>
      </p:sp>
    </p:spTree>
    <p:extLst>
      <p:ext uri="{BB962C8B-B14F-4D97-AF65-F5344CB8AC3E}">
        <p14:creationId xmlns:p14="http://schemas.microsoft.com/office/powerpoint/2010/main" val="11124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2016 Promotions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643978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914401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4913"/>
            <a:ext cx="7696199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4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Resources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643978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914401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Mail.dat 15-1 and 16-1, and Mail.XML 17-0 and 18.0 specifications for eDoc and Postage Statement Functionality and the Shipping Services File versions 1.6, 1.7 and 2.0 are impacted by </a:t>
            </a:r>
            <a:r>
              <a:rPr lang="en-US" dirty="0" smtClean="0"/>
              <a:t>the upcoming changes</a:t>
            </a:r>
            <a:r>
              <a:rPr lang="en-US" dirty="0"/>
              <a:t>. </a:t>
            </a:r>
            <a:r>
              <a:rPr lang="en-US" dirty="0" smtClean="0"/>
              <a:t>Information on these and other rate changes can be found on our Rapid Information Bulletin Board at: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776"/>
                </a:solidFill>
              </a:rPr>
              <a:t>RIBBS.usps.gov</a:t>
            </a:r>
          </a:p>
          <a:p>
            <a:endParaRPr lang="en-US" sz="2400" dirty="0" smtClean="0">
              <a:solidFill>
                <a:srgbClr val="002776"/>
              </a:solidFill>
            </a:endParaRPr>
          </a:p>
          <a:p>
            <a:r>
              <a:rPr lang="en-US" dirty="0" smtClean="0"/>
              <a:t>Or on our Postal Explorer website at: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776"/>
                </a:solidFill>
              </a:rPr>
              <a:t>pe.usps.gov</a:t>
            </a:r>
          </a:p>
          <a:p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3ED01-3E56-4AB0-92A1-CA7F47C4E782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3">
              <a:buFont typeface="Wingdings" pitchFamily="2" charset="2"/>
              <a:buNone/>
            </a:pPr>
            <a:r>
              <a:rPr lang="en-US" sz="2400" b="0" dirty="0" smtClean="0">
                <a:latin typeface="Arial" charset="0"/>
                <a:ea typeface="ヒラギノ角ゴ Pro W3"/>
              </a:rPr>
              <a:t> </a:t>
            </a:r>
          </a:p>
          <a:p>
            <a:pPr lvl="3">
              <a:buFont typeface="Wingdings" pitchFamily="2" charset="2"/>
              <a:buNone/>
            </a:pPr>
            <a:endParaRPr lang="en-US" sz="2400" b="0" dirty="0">
              <a:latin typeface="Arial" charset="0"/>
              <a:ea typeface="ヒラギノ角ゴ Pro W3"/>
            </a:endParaRPr>
          </a:p>
          <a:p>
            <a:pPr lvl="3" algn="just">
              <a:buFont typeface="Wingdings" pitchFamily="2" charset="2"/>
              <a:buNone/>
            </a:pPr>
            <a:r>
              <a:rPr lang="en-US" sz="2400" b="0" dirty="0">
                <a:latin typeface="Arial" charset="0"/>
                <a:ea typeface="ヒラギノ角ゴ Pro W3"/>
              </a:rPr>
              <a:t> </a:t>
            </a:r>
            <a:r>
              <a:rPr lang="en-US" sz="2400" b="0" dirty="0" smtClean="0">
                <a:latin typeface="Arial" charset="0"/>
                <a:ea typeface="ヒラギノ角ゴ Pro W3"/>
              </a:rPr>
              <a:t>      </a:t>
            </a:r>
            <a:r>
              <a:rPr lang="en-US" sz="6000" i="1" dirty="0" smtClean="0">
                <a:solidFill>
                  <a:srgbClr val="C00000"/>
                </a:solidFill>
                <a:latin typeface="+mn-lt"/>
                <a:ea typeface="ヒラギノ角ゴ Pro W3"/>
                <a:cs typeface="Times New Roman" panose="02020603050405020304" pitchFamily="18" charset="0"/>
              </a:rPr>
              <a:t>Questions</a:t>
            </a:r>
          </a:p>
          <a:p>
            <a:pPr lvl="3" algn="ctr">
              <a:buFont typeface="Wingdings" pitchFamily="2" charset="2"/>
              <a:buNone/>
            </a:pPr>
            <a:endParaRPr lang="en-US" sz="6000" i="1" dirty="0" smtClean="0">
              <a:solidFill>
                <a:srgbClr val="C00000"/>
              </a:solidFill>
              <a:latin typeface="+mn-lt"/>
              <a:ea typeface="ヒラギノ角ゴ Pro W3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35861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Changes by Class of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2060"/>
                </a:solidFill>
              </a:rPr>
              <a:t>Priority Mail </a:t>
            </a:r>
            <a:r>
              <a:rPr lang="en-US" sz="4000" b="1" i="1" dirty="0" smtClean="0">
                <a:solidFill>
                  <a:srgbClr val="002060"/>
                </a:solidFill>
              </a:rPr>
              <a:t>Express</a:t>
            </a:r>
          </a:p>
          <a:p>
            <a:pPr algn="ctr"/>
            <a:endParaRPr lang="en-US" sz="800" i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2060"/>
                </a:solidFill>
              </a:rPr>
              <a:t>Priority Mail Express prices will increase 15.6 percent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2060"/>
                </a:solidFill>
              </a:rPr>
              <a:t>Priority Mail Express will continue to offer zoned Retail, Commercial Base™, and </a:t>
            </a:r>
            <a:r>
              <a:rPr lang="en-US" sz="2400" i="1" dirty="0" smtClean="0">
                <a:solidFill>
                  <a:srgbClr val="002060"/>
                </a:solidFill>
              </a:rPr>
              <a:t>Commercial Plus</a:t>
            </a:r>
            <a:r>
              <a:rPr lang="en-US" sz="2400" i="1" dirty="0">
                <a:solidFill>
                  <a:srgbClr val="002060"/>
                </a:solidFill>
              </a:rPr>
              <a:t>™ pricing </a:t>
            </a:r>
            <a:r>
              <a:rPr lang="en-US" sz="2400" i="1" dirty="0" smtClean="0">
                <a:solidFill>
                  <a:srgbClr val="002060"/>
                </a:solidFill>
              </a:rPr>
              <a:t>tiers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2060"/>
                </a:solidFill>
              </a:rPr>
              <a:t>Discontinued use of Priority Rate Express Flat Rate Boxes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2060"/>
                </a:solidFill>
              </a:rPr>
              <a:t>Commercial Base prices will continue for customers who use authorized postage payment methods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2060"/>
              </a:solidFill>
            </a:endParaRP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32062"/>
            <a:ext cx="4648200" cy="226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Changes by Class of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2060"/>
                </a:solidFill>
              </a:rPr>
              <a:t>Priority </a:t>
            </a:r>
            <a:r>
              <a:rPr lang="en-US" sz="4000" b="1" i="1" dirty="0" smtClean="0">
                <a:solidFill>
                  <a:srgbClr val="002060"/>
                </a:solidFill>
              </a:rPr>
              <a:t>Mail</a:t>
            </a:r>
            <a:endParaRPr lang="en-US" sz="800" i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i="1" dirty="0" smtClean="0">
                <a:solidFill>
                  <a:srgbClr val="002060"/>
                </a:solidFill>
              </a:rPr>
              <a:t>Priority Mail prices will increase 9.8 percent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i="1" dirty="0" smtClean="0">
                <a:solidFill>
                  <a:srgbClr val="002060"/>
                </a:solidFill>
              </a:rPr>
              <a:t>Continued Zoned Retail, Commercial </a:t>
            </a:r>
            <a:r>
              <a:rPr lang="en-US" sz="2400" i="1" dirty="0">
                <a:solidFill>
                  <a:srgbClr val="002060"/>
                </a:solidFill>
              </a:rPr>
              <a:t>Base™, and </a:t>
            </a:r>
            <a:r>
              <a:rPr lang="en-US" sz="2400" i="1" dirty="0" smtClean="0">
                <a:solidFill>
                  <a:srgbClr val="002060"/>
                </a:solidFill>
              </a:rPr>
              <a:t>Commercial Plus</a:t>
            </a:r>
            <a:r>
              <a:rPr lang="en-US" sz="2400" i="1" dirty="0">
                <a:solidFill>
                  <a:srgbClr val="002060"/>
                </a:solidFill>
              </a:rPr>
              <a:t>™ pricing </a:t>
            </a:r>
            <a:r>
              <a:rPr lang="en-US" sz="2400" i="1" dirty="0" smtClean="0">
                <a:solidFill>
                  <a:srgbClr val="002060"/>
                </a:solidFill>
              </a:rPr>
              <a:t>tiers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i="1" dirty="0" smtClean="0">
                <a:solidFill>
                  <a:srgbClr val="002060"/>
                </a:solidFill>
              </a:rPr>
              <a:t>Critical Mail Option Discontinued, Critical Mail Letters and Flats to be charged at Commercial Plus Flat Rate Envelope Price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i="1" dirty="0" smtClean="0">
                <a:solidFill>
                  <a:srgbClr val="002060"/>
                </a:solidFill>
              </a:rPr>
              <a:t>Priority Regional Rate Box Changes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2060"/>
              </a:solidFill>
            </a:endParaRP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1"/>
            <a:ext cx="3505200" cy="214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1"/>
            <a:ext cx="3603492" cy="214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Changes by Class of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First Class Package Services</a:t>
            </a:r>
          </a:p>
          <a:p>
            <a:pPr algn="ctr"/>
            <a:endParaRPr lang="en-US" sz="800" i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First Class Package Service prices will increase 9.8 percent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Intelligent Mail® package barcode (IMpb) will continue to provide free USPS tracking </a:t>
            </a:r>
            <a:r>
              <a:rPr lang="en-US" sz="2400" dirty="0" smtClean="0"/>
              <a:t>and confirmation </a:t>
            </a:r>
            <a:r>
              <a:rPr lang="en-US" sz="2400" dirty="0"/>
              <a:t>of delivery with these parcels.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Postal Service will discontinue First-Class Package Service Commercial Plus pricing </a:t>
            </a:r>
            <a:r>
              <a:rPr lang="en-US" sz="2400" dirty="0" smtClean="0"/>
              <a:t>and restructure </a:t>
            </a:r>
            <a:r>
              <a:rPr lang="en-US" sz="2400" dirty="0"/>
              <a:t>First-Class Package Service commercial parcel prices to simplify this product offering.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First-Class </a:t>
            </a:r>
            <a:r>
              <a:rPr lang="en-US" sz="2400" dirty="0"/>
              <a:t>Package Service commercial parcels will only be a single-piece product with </a:t>
            </a:r>
            <a:r>
              <a:rPr lang="en-US" sz="2400" dirty="0" smtClean="0"/>
              <a:t>prices starting </a:t>
            </a:r>
            <a:r>
              <a:rPr lang="en-US" sz="2400" dirty="0"/>
              <a:t>at 1 ounce up to less than 16 ounces.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First-Class </a:t>
            </a:r>
            <a:r>
              <a:rPr lang="en-US" sz="2400" dirty="0"/>
              <a:t>Package Service commercial parcels will not be sealed against inspection.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2060"/>
              </a:solidFill>
            </a:endParaRP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Changes by Class of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7030A0"/>
                </a:solidFill>
              </a:rPr>
              <a:t>Parcel Select &amp; Standard Post</a:t>
            </a:r>
          </a:p>
          <a:p>
            <a:pPr algn="ctr"/>
            <a:endParaRPr lang="en-US" b="1" i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Parcel Select Destination Entry prices will increase an average of 4.9 percent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 prices for Parcel Select Lightweight® (PSLW) will increase an average of 23.5 percent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 Postal Service will rename Parcel Select Nonpresort as Parcel Select Ground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Postal Service will consolidate the Parcel Select Lightweight Machinable and Irregular </a:t>
            </a:r>
            <a:r>
              <a:rPr lang="en-US" sz="2400" dirty="0" smtClean="0"/>
              <a:t>price tables </a:t>
            </a:r>
            <a:r>
              <a:rPr lang="en-US" sz="2400" dirty="0"/>
              <a:t>to simplify this product offering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Standard Post prices will increase an average of 10.0 percent.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ctr"/>
            <a:endParaRPr lang="en-US" sz="3200" b="1" i="1" dirty="0">
              <a:solidFill>
                <a:srgbClr val="7030A0"/>
              </a:solidFill>
            </a:endParaRP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Changes by Class of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7030A0"/>
                </a:solidFill>
              </a:rPr>
              <a:t>Parcel Select &amp; Standard Post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Postal Service will consolidate the Parcel Select Lightweight Machinable and Irregular </a:t>
            </a:r>
            <a:r>
              <a:rPr lang="en-US" sz="2400" dirty="0" smtClean="0"/>
              <a:t>price tables </a:t>
            </a:r>
            <a:r>
              <a:rPr lang="en-US" sz="2400" dirty="0"/>
              <a:t>to simplify this product offering</a:t>
            </a:r>
            <a:r>
              <a:rPr lang="en-US" sz="2400" dirty="0" smtClean="0"/>
              <a:t>.</a:t>
            </a:r>
          </a:p>
          <a:p>
            <a:pPr algn="ctr"/>
            <a:endParaRPr lang="en-US" sz="3200" b="1" i="1" dirty="0">
              <a:solidFill>
                <a:srgbClr val="7030A0"/>
              </a:solidFill>
            </a:endParaRP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971800"/>
            <a:ext cx="68294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4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Changes by Class of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7030A0"/>
                </a:solidFill>
              </a:rPr>
              <a:t>Parcel Select &amp; Standard Post</a:t>
            </a:r>
          </a:p>
          <a:p>
            <a:pPr algn="ctr"/>
            <a:endParaRPr lang="en-US" b="1" i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Postal Service will discontinue the Parcel Select ONDC and NDC price categories to </a:t>
            </a:r>
            <a:r>
              <a:rPr lang="en-US" sz="2400" dirty="0" smtClean="0"/>
              <a:t>simplify product </a:t>
            </a:r>
            <a:r>
              <a:rPr lang="en-US" sz="2400" dirty="0"/>
              <a:t>offerings</a:t>
            </a:r>
            <a:r>
              <a:rPr lang="en-US" sz="2400" dirty="0" smtClean="0"/>
              <a:t>.</a:t>
            </a:r>
          </a:p>
          <a:p>
            <a:pPr algn="ctr"/>
            <a:endParaRPr lang="en-US" sz="3200" b="1" i="1" dirty="0" smtClean="0">
              <a:solidFill>
                <a:srgbClr val="7030A0"/>
              </a:solidFill>
            </a:endParaRPr>
          </a:p>
          <a:p>
            <a:pPr algn="ctr"/>
            <a:endParaRPr lang="en-US" sz="3200" b="1" i="1" dirty="0">
              <a:solidFill>
                <a:srgbClr val="7030A0"/>
              </a:solidFill>
            </a:endParaRP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2881194"/>
            <a:ext cx="6697515" cy="321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0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EDC1-BE92-4D3D-B737-70B8620E872E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/>
              </a:rPr>
              <a:t>Changes by Class of Mail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5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800" b="1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53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Extra Services, Parcel Return Service &amp; Mailer Services Changes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Adult Signature Required and Adult Signature Restricted Delivery service prices are </a:t>
            </a:r>
            <a:r>
              <a:rPr lang="en-US" sz="2400" dirty="0" smtClean="0"/>
              <a:t>increasing 3.6 </a:t>
            </a:r>
            <a:r>
              <a:rPr lang="en-US" sz="2400" dirty="0"/>
              <a:t>and 3.5 percent respectively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Parcel </a:t>
            </a:r>
            <a:r>
              <a:rPr lang="en-US" sz="2400" dirty="0"/>
              <a:t>Return Service (PRS) prices will increase an average of 5.0 percent.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Parcel Return Service annual permit fee and annual account maintenance fee will </a:t>
            </a:r>
            <a:r>
              <a:rPr lang="en-US" sz="2400" dirty="0" smtClean="0"/>
              <a:t>not change </a:t>
            </a:r>
            <a:r>
              <a:rPr lang="en-US" sz="2400" dirty="0"/>
              <a:t>at this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Postal Service will discontinue the RNDC price option to simplify this product offering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 smtClean="0"/>
          </a:p>
          <a:p>
            <a:endParaRPr lang="en-US" sz="2000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0379337"/>
              </p:ext>
            </p:extLst>
          </p:nvPr>
        </p:nvGraphicFramePr>
        <p:xfrm>
          <a:off x="1752600" y="5638800"/>
          <a:ext cx="5105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8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"/>
        <a:ea typeface=""/>
        <a:cs typeface="ヒラギノ角ゴ Pro W3"/>
      </a:majorFont>
      <a:minorFont>
        <a:latin typeface=""/>
        <a:ea typeface="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16705</TotalTime>
  <Words>1694</Words>
  <Application>Microsoft Office PowerPoint</Application>
  <PresentationFormat>On-screen Show (4:3)</PresentationFormat>
  <Paragraphs>307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1_Blank Presentation</vt:lpstr>
      <vt:lpstr>JANUARY 2016 PRICE AND PRODUCT CHANGES  TAMPA BAY SUNCOAST PCC  JANUARY 5, 2016</vt:lpstr>
      <vt:lpstr>Agenda</vt:lpstr>
      <vt:lpstr>Changes by Class of Mail</vt:lpstr>
      <vt:lpstr>Changes by Class of Mail</vt:lpstr>
      <vt:lpstr>Changes by Class of Mail</vt:lpstr>
      <vt:lpstr>Changes by Class of Mail</vt:lpstr>
      <vt:lpstr>Changes by Class of Mail</vt:lpstr>
      <vt:lpstr>Changes by Class of Mail</vt:lpstr>
      <vt:lpstr>Changes by Class of Mail</vt:lpstr>
      <vt:lpstr>Changes by Class of Mail</vt:lpstr>
      <vt:lpstr>Changes by Class of Mail</vt:lpstr>
      <vt:lpstr>Changes by Class of Mail</vt:lpstr>
      <vt:lpstr>International Mail</vt:lpstr>
      <vt:lpstr>International Mail</vt:lpstr>
      <vt:lpstr>Postage Statements </vt:lpstr>
      <vt:lpstr>Intelligent Mail Package Barcode</vt:lpstr>
      <vt:lpstr>Intelligent Mail Package Barcode</vt:lpstr>
      <vt:lpstr>Intelligent Mail Package Barcode</vt:lpstr>
      <vt:lpstr>Intelligent Mail Package Barcode</vt:lpstr>
      <vt:lpstr>Intelligent Mail Package Barcode</vt:lpstr>
      <vt:lpstr>Intelligent Mail Package Barcode</vt:lpstr>
      <vt:lpstr>Resources </vt:lpstr>
      <vt:lpstr>2016 Promotions </vt:lpstr>
      <vt:lpstr>Resources </vt:lpstr>
      <vt:lpstr>PowerPoint Presentation</vt:lpstr>
    </vt:vector>
  </TitlesOfParts>
  <Company>USPS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PCM &amp; OEM</dc:title>
  <dc:creator>Cikowski, Ana</dc:creator>
  <cp:lastModifiedBy>Donaldson, Jane G - Tampa, FL</cp:lastModifiedBy>
  <cp:revision>867</cp:revision>
  <cp:lastPrinted>2016-01-05T14:51:00Z</cp:lastPrinted>
  <dcterms:created xsi:type="dcterms:W3CDTF">2011-08-12T14:59:44Z</dcterms:created>
  <dcterms:modified xsi:type="dcterms:W3CDTF">2016-01-11T18:28:25Z</dcterms:modified>
</cp:coreProperties>
</file>