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 id="2147483653" r:id="rId3"/>
    <p:sldMasterId id="2147483657" r:id="rId4"/>
    <p:sldMasterId id="2147483654" r:id="rId5"/>
    <p:sldMasterId id="2147483655" r:id="rId6"/>
  </p:sldMasterIdLst>
  <p:notesMasterIdLst>
    <p:notesMasterId r:id="rId41"/>
  </p:notesMasterIdLst>
  <p:handoutMasterIdLst>
    <p:handoutMasterId r:id="rId42"/>
  </p:handoutMasterIdLst>
  <p:sldIdLst>
    <p:sldId id="258" r:id="rId7"/>
    <p:sldId id="280" r:id="rId8"/>
    <p:sldId id="273" r:id="rId9"/>
    <p:sldId id="281" r:id="rId10"/>
    <p:sldId id="282" r:id="rId11"/>
    <p:sldId id="283" r:id="rId12"/>
    <p:sldId id="284" r:id="rId13"/>
    <p:sldId id="285" r:id="rId14"/>
    <p:sldId id="286" r:id="rId15"/>
    <p:sldId id="287" r:id="rId16"/>
    <p:sldId id="288" r:id="rId17"/>
    <p:sldId id="289" r:id="rId18"/>
    <p:sldId id="290" r:id="rId19"/>
    <p:sldId id="294" r:id="rId20"/>
    <p:sldId id="291" r:id="rId21"/>
    <p:sldId id="292" r:id="rId22"/>
    <p:sldId id="293"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840">
          <p15:clr>
            <a:srgbClr val="A4A3A4"/>
          </p15:clr>
        </p15:guide>
        <p15:guide id="2" orient="horz" pos="3872">
          <p15:clr>
            <a:srgbClr val="A4A3A4"/>
          </p15:clr>
        </p15:guide>
        <p15:guide id="3" pos="5597">
          <p15:clr>
            <a:srgbClr val="A4A3A4"/>
          </p15:clr>
        </p15:guide>
        <p15:guide id="4" pos="157">
          <p15:clr>
            <a:srgbClr val="A4A3A4"/>
          </p15:clr>
        </p15:guide>
      </p15:sldGuideLst>
    </p:ext>
    <p:ext uri="{2D200454-40CA-4A62-9FC3-DE9A4176ACB9}">
      <p15:notesGuideLst xmlns:p15="http://schemas.microsoft.com/office/powerpoint/2012/main">
        <p15:guide id="1" orient="horz" pos="2944">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uppbc" initials="" lastIdx="1" clrIdx="0"/>
  <p:cmAuthor id="1" name="Clarkemj" initials="" lastIdx="0" clrIdx="1"/>
  <p:cmAuthor id="2" name="spatesmf"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4B63"/>
    <a:srgbClr val="C480B9"/>
    <a:srgbClr val="DDDDDD"/>
    <a:srgbClr val="FFFF00"/>
    <a:srgbClr val="EB0924"/>
    <a:srgbClr val="FFFFFF"/>
    <a:srgbClr val="00FFFF"/>
    <a:srgbClr val="3C7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5" autoAdjust="0"/>
    <p:restoredTop sz="91484" autoAdjust="0"/>
  </p:normalViewPr>
  <p:slideViewPr>
    <p:cSldViewPr snapToGrid="0">
      <p:cViewPr varScale="1">
        <p:scale>
          <a:sx n="89" d="100"/>
          <a:sy n="89" d="100"/>
        </p:scale>
        <p:origin x="90" y="114"/>
      </p:cViewPr>
      <p:guideLst>
        <p:guide orient="horz" pos="840"/>
        <p:guide orient="horz" pos="3872"/>
        <p:guide pos="5597"/>
        <p:guide pos="1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816" y="504"/>
      </p:cViewPr>
      <p:guideLst>
        <p:guide orient="horz" pos="2944"/>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76A6D-BEA1-4413-A035-0334327AEFA7}" type="doc">
      <dgm:prSet loTypeId="urn:microsoft.com/office/officeart/2005/8/layout/vProcess5" loCatId="process" qsTypeId="urn:microsoft.com/office/officeart/2005/8/quickstyle/3d2" qsCatId="3D" csTypeId="urn:microsoft.com/office/officeart/2005/8/colors/accent2_3" csCatId="accent2" phldr="1"/>
      <dgm:spPr/>
      <dgm:t>
        <a:bodyPr/>
        <a:lstStyle/>
        <a:p>
          <a:endParaRPr lang="en-US"/>
        </a:p>
      </dgm:t>
    </dgm:pt>
    <dgm:pt modelId="{77873172-8F0B-46CD-BCB5-CB1814FD7F28}">
      <dgm:prSet phldrT="[Text]" custT="1"/>
      <dgm:spPr/>
      <dgm:t>
        <a:bodyPr/>
        <a:lstStyle/>
        <a:p>
          <a:pPr algn="ctr"/>
          <a:endParaRPr lang="en-US" sz="1600" b="1" dirty="0" smtClean="0"/>
        </a:p>
        <a:p>
          <a:pPr algn="ctr"/>
          <a:r>
            <a:rPr lang="en-US" sz="1600" b="1" dirty="0" smtClean="0"/>
            <a:t>August 2014</a:t>
          </a:r>
        </a:p>
        <a:p>
          <a:pPr algn="ctr"/>
          <a:r>
            <a:rPr lang="en-US" sz="1600" b="1" dirty="0" smtClean="0"/>
            <a:t>New Scorecard Version</a:t>
          </a:r>
        </a:p>
        <a:p>
          <a:pPr algn="ctr"/>
          <a:r>
            <a:rPr lang="en-US" sz="1600" b="1" dirty="0" smtClean="0"/>
            <a:t>MOVE Update &amp; eDoc Nesting Sortation Reporting  </a:t>
          </a:r>
        </a:p>
        <a:p>
          <a:pPr algn="ctr"/>
          <a:r>
            <a:rPr lang="en-US" sz="1200" b="1" dirty="0" smtClean="0"/>
            <a:t> </a:t>
          </a:r>
          <a:endParaRPr lang="en-US" sz="1200" b="1" dirty="0"/>
        </a:p>
      </dgm:t>
    </dgm:pt>
    <dgm:pt modelId="{EC46B906-B134-4A67-A7D9-0F783AC53BAC}" type="parTrans" cxnId="{5D46CD83-32AD-48AB-8004-9E632EFDBA78}">
      <dgm:prSet/>
      <dgm:spPr/>
      <dgm:t>
        <a:bodyPr/>
        <a:lstStyle/>
        <a:p>
          <a:pPr algn="ctr"/>
          <a:endParaRPr lang="en-US"/>
        </a:p>
      </dgm:t>
    </dgm:pt>
    <dgm:pt modelId="{B479D779-DB9C-4D0A-ADF2-80B052D928D5}" type="sibTrans" cxnId="{5D46CD83-32AD-48AB-8004-9E632EFDBA78}">
      <dgm:prSet/>
      <dgm:spPr/>
      <dgm:t>
        <a:bodyPr/>
        <a:lstStyle/>
        <a:p>
          <a:pPr algn="ctr"/>
          <a:endParaRPr lang="en-US"/>
        </a:p>
      </dgm:t>
    </dgm:pt>
    <dgm:pt modelId="{61001077-FB52-483C-9A0B-CFCA809F1E70}">
      <dgm:prSet phldrT="[Text]" custT="1"/>
      <dgm:spPr/>
      <dgm:t>
        <a:bodyPr/>
        <a:lstStyle/>
        <a:p>
          <a:pPr algn="ctr"/>
          <a:r>
            <a:rPr lang="en-US" sz="1600" b="1" dirty="0" smtClean="0"/>
            <a:t>October 2014</a:t>
          </a:r>
        </a:p>
        <a:p>
          <a:pPr algn="ctr"/>
          <a:r>
            <a:rPr lang="en-US" sz="1600" b="1" dirty="0" smtClean="0"/>
            <a:t> Full-Service Calculations Visible/Review Only </a:t>
          </a:r>
          <a:endParaRPr lang="en-US" sz="1600" b="1" dirty="0"/>
        </a:p>
      </dgm:t>
    </dgm:pt>
    <dgm:pt modelId="{4A0B15BA-DCA2-4092-B068-A18719F6FE37}" type="parTrans" cxnId="{1C8C9DFE-5473-47E4-B988-DBD2C2C70639}">
      <dgm:prSet/>
      <dgm:spPr/>
      <dgm:t>
        <a:bodyPr/>
        <a:lstStyle/>
        <a:p>
          <a:pPr algn="ctr"/>
          <a:endParaRPr lang="en-US"/>
        </a:p>
      </dgm:t>
    </dgm:pt>
    <dgm:pt modelId="{8B99281F-2E29-4858-85F4-2C9B49366F06}" type="sibTrans" cxnId="{1C8C9DFE-5473-47E4-B988-DBD2C2C70639}">
      <dgm:prSet/>
      <dgm:spPr/>
      <dgm:t>
        <a:bodyPr/>
        <a:lstStyle/>
        <a:p>
          <a:pPr algn="ctr"/>
          <a:endParaRPr lang="en-US"/>
        </a:p>
      </dgm:t>
    </dgm:pt>
    <dgm:pt modelId="{A9263C64-C34E-46D9-A2D6-CEBA785BB50A}">
      <dgm:prSet phldrT="[Text]" custT="1"/>
      <dgm:spPr/>
      <dgm:t>
        <a:bodyPr/>
        <a:lstStyle/>
        <a:p>
          <a:pPr algn="ctr"/>
          <a:r>
            <a:rPr lang="en-US" sz="2000" b="1" dirty="0" smtClean="0"/>
            <a:t>November 2014 </a:t>
          </a:r>
        </a:p>
        <a:p>
          <a:pPr algn="ctr"/>
          <a:r>
            <a:rPr lang="en-US" sz="2000" b="1" dirty="0" smtClean="0"/>
            <a:t>Expand Non-Profit Identification in eDoc </a:t>
          </a:r>
          <a:endParaRPr lang="en-US" sz="2000" b="1" dirty="0"/>
        </a:p>
      </dgm:t>
    </dgm:pt>
    <dgm:pt modelId="{3534BDE4-37F5-46A8-8A19-A9B0C89313BA}" type="parTrans" cxnId="{6897534E-93CC-4293-9A50-1D5C641AF9ED}">
      <dgm:prSet/>
      <dgm:spPr/>
      <dgm:t>
        <a:bodyPr/>
        <a:lstStyle/>
        <a:p>
          <a:endParaRPr lang="en-US"/>
        </a:p>
      </dgm:t>
    </dgm:pt>
    <dgm:pt modelId="{E12F8C6A-F819-4992-8871-C81B24D15EEF}" type="sibTrans" cxnId="{6897534E-93CC-4293-9A50-1D5C641AF9ED}">
      <dgm:prSet/>
      <dgm:spPr/>
      <dgm:t>
        <a:bodyPr/>
        <a:lstStyle/>
        <a:p>
          <a:endParaRPr lang="en-US"/>
        </a:p>
      </dgm:t>
    </dgm:pt>
    <dgm:pt modelId="{C5A81C4F-91EA-4BB1-B9E5-00E20684F43F}">
      <dgm:prSet phldrT="[Text]" custT="1"/>
      <dgm:spPr/>
      <dgm:t>
        <a:bodyPr/>
        <a:lstStyle/>
        <a:p>
          <a:pPr algn="ctr"/>
          <a:r>
            <a:rPr lang="en-US" sz="1800" b="1" dirty="0" smtClean="0"/>
            <a:t>January 2015</a:t>
          </a:r>
        </a:p>
        <a:p>
          <a:pPr algn="ctr"/>
          <a:r>
            <a:rPr lang="en-US" sz="1800" b="1" dirty="0" smtClean="0"/>
            <a:t>FS Postage Assessments Only</a:t>
          </a:r>
        </a:p>
        <a:p>
          <a:pPr algn="ctr"/>
          <a:r>
            <a:rPr lang="en-US" sz="1800" b="1" dirty="0" smtClean="0"/>
            <a:t>MOVE Update Calculations Visible/Review Only</a:t>
          </a:r>
          <a:endParaRPr lang="en-US" sz="1800" b="1" dirty="0"/>
        </a:p>
      </dgm:t>
    </dgm:pt>
    <dgm:pt modelId="{9F8BC233-1918-4B92-9FAE-4DF0DCDB82ED}" type="parTrans" cxnId="{0BE5D1B3-7F0C-4450-8AEE-1524E00C660F}">
      <dgm:prSet/>
      <dgm:spPr/>
      <dgm:t>
        <a:bodyPr/>
        <a:lstStyle/>
        <a:p>
          <a:endParaRPr lang="en-US"/>
        </a:p>
      </dgm:t>
    </dgm:pt>
    <dgm:pt modelId="{D51F4BF5-1746-48BD-8B83-AADE818899EF}" type="sibTrans" cxnId="{0BE5D1B3-7F0C-4450-8AEE-1524E00C660F}">
      <dgm:prSet/>
      <dgm:spPr/>
      <dgm:t>
        <a:bodyPr/>
        <a:lstStyle/>
        <a:p>
          <a:endParaRPr lang="en-US"/>
        </a:p>
      </dgm:t>
    </dgm:pt>
    <dgm:pt modelId="{01F17072-93DB-47C5-800F-0AF4C92234DD}">
      <dgm:prSet phldrT="[Text]" custT="1"/>
      <dgm:spPr/>
      <dgm:t>
        <a:bodyPr/>
        <a:lstStyle/>
        <a:p>
          <a:pPr algn="ctr"/>
          <a:r>
            <a:rPr lang="en-US" sz="2000" b="1" dirty="0" smtClean="0"/>
            <a:t>April 2015 </a:t>
          </a:r>
        </a:p>
        <a:p>
          <a:pPr algn="ctr"/>
          <a:r>
            <a:rPr lang="en-US" sz="2000" b="1" dirty="0" smtClean="0"/>
            <a:t>MOVE Update Postage Assessments</a:t>
          </a:r>
          <a:endParaRPr lang="en-US" sz="2000" b="1" dirty="0"/>
        </a:p>
      </dgm:t>
    </dgm:pt>
    <dgm:pt modelId="{343B5D15-E62F-4328-8EA2-2703F64C67A8}" type="parTrans" cxnId="{9B76BC4E-D681-4E07-841A-B0C7F28C10F3}">
      <dgm:prSet/>
      <dgm:spPr/>
      <dgm:t>
        <a:bodyPr/>
        <a:lstStyle/>
        <a:p>
          <a:endParaRPr lang="en-US"/>
        </a:p>
      </dgm:t>
    </dgm:pt>
    <dgm:pt modelId="{623C779E-BAAB-4EF2-AC8E-C9F6FD172969}" type="sibTrans" cxnId="{9B76BC4E-D681-4E07-841A-B0C7F28C10F3}">
      <dgm:prSet/>
      <dgm:spPr/>
      <dgm:t>
        <a:bodyPr/>
        <a:lstStyle/>
        <a:p>
          <a:endParaRPr lang="en-US"/>
        </a:p>
      </dgm:t>
    </dgm:pt>
    <dgm:pt modelId="{9F260992-52D1-48E9-93C3-8C05743AE587}" type="pres">
      <dgm:prSet presAssocID="{07276A6D-BEA1-4413-A035-0334327AEFA7}" presName="outerComposite" presStyleCnt="0">
        <dgm:presLayoutVars>
          <dgm:chMax val="5"/>
          <dgm:dir/>
          <dgm:resizeHandles val="exact"/>
        </dgm:presLayoutVars>
      </dgm:prSet>
      <dgm:spPr/>
      <dgm:t>
        <a:bodyPr/>
        <a:lstStyle/>
        <a:p>
          <a:endParaRPr lang="en-US"/>
        </a:p>
      </dgm:t>
    </dgm:pt>
    <dgm:pt modelId="{ADACF430-03A5-4DFD-A3D2-D8681D1750A7}" type="pres">
      <dgm:prSet presAssocID="{07276A6D-BEA1-4413-A035-0334327AEFA7}" presName="dummyMaxCanvas" presStyleCnt="0">
        <dgm:presLayoutVars/>
      </dgm:prSet>
      <dgm:spPr/>
      <dgm:t>
        <a:bodyPr/>
        <a:lstStyle/>
        <a:p>
          <a:endParaRPr lang="en-US"/>
        </a:p>
      </dgm:t>
    </dgm:pt>
    <dgm:pt modelId="{6F44B449-F3E8-4CF6-B7CD-467DF2049AA8}" type="pres">
      <dgm:prSet presAssocID="{07276A6D-BEA1-4413-A035-0334327AEFA7}" presName="FiveNodes_1" presStyleLbl="node1" presStyleIdx="0" presStyleCnt="5">
        <dgm:presLayoutVars>
          <dgm:bulletEnabled val="1"/>
        </dgm:presLayoutVars>
      </dgm:prSet>
      <dgm:spPr/>
      <dgm:t>
        <a:bodyPr/>
        <a:lstStyle/>
        <a:p>
          <a:endParaRPr lang="en-US"/>
        </a:p>
      </dgm:t>
    </dgm:pt>
    <dgm:pt modelId="{CC98BAAF-D631-41D3-B4CE-FE58DC6BAAB1}" type="pres">
      <dgm:prSet presAssocID="{07276A6D-BEA1-4413-A035-0334327AEFA7}" presName="FiveNodes_2" presStyleLbl="node1" presStyleIdx="1" presStyleCnt="5">
        <dgm:presLayoutVars>
          <dgm:bulletEnabled val="1"/>
        </dgm:presLayoutVars>
      </dgm:prSet>
      <dgm:spPr/>
      <dgm:t>
        <a:bodyPr/>
        <a:lstStyle/>
        <a:p>
          <a:endParaRPr lang="en-US"/>
        </a:p>
      </dgm:t>
    </dgm:pt>
    <dgm:pt modelId="{DEA0FCD8-D963-4500-B655-048EF4614482}" type="pres">
      <dgm:prSet presAssocID="{07276A6D-BEA1-4413-A035-0334327AEFA7}" presName="FiveNodes_3" presStyleLbl="node1" presStyleIdx="2" presStyleCnt="5">
        <dgm:presLayoutVars>
          <dgm:bulletEnabled val="1"/>
        </dgm:presLayoutVars>
      </dgm:prSet>
      <dgm:spPr/>
      <dgm:t>
        <a:bodyPr/>
        <a:lstStyle/>
        <a:p>
          <a:endParaRPr lang="en-US"/>
        </a:p>
      </dgm:t>
    </dgm:pt>
    <dgm:pt modelId="{C169B124-CD32-42A9-B5EF-608122872849}" type="pres">
      <dgm:prSet presAssocID="{07276A6D-BEA1-4413-A035-0334327AEFA7}" presName="FiveNodes_4" presStyleLbl="node1" presStyleIdx="3" presStyleCnt="5">
        <dgm:presLayoutVars>
          <dgm:bulletEnabled val="1"/>
        </dgm:presLayoutVars>
      </dgm:prSet>
      <dgm:spPr/>
      <dgm:t>
        <a:bodyPr/>
        <a:lstStyle/>
        <a:p>
          <a:endParaRPr lang="en-US"/>
        </a:p>
      </dgm:t>
    </dgm:pt>
    <dgm:pt modelId="{6C9BC661-3E77-4944-972F-8F76D103A825}" type="pres">
      <dgm:prSet presAssocID="{07276A6D-BEA1-4413-A035-0334327AEFA7}" presName="FiveNodes_5" presStyleLbl="node1" presStyleIdx="4" presStyleCnt="5">
        <dgm:presLayoutVars>
          <dgm:bulletEnabled val="1"/>
        </dgm:presLayoutVars>
      </dgm:prSet>
      <dgm:spPr/>
      <dgm:t>
        <a:bodyPr/>
        <a:lstStyle/>
        <a:p>
          <a:endParaRPr lang="en-US"/>
        </a:p>
      </dgm:t>
    </dgm:pt>
    <dgm:pt modelId="{FDEC6DE0-0FB6-494D-8BF6-281298451A60}" type="pres">
      <dgm:prSet presAssocID="{07276A6D-BEA1-4413-A035-0334327AEFA7}" presName="FiveConn_1-2" presStyleLbl="fgAccFollowNode1" presStyleIdx="0" presStyleCnt="4">
        <dgm:presLayoutVars>
          <dgm:bulletEnabled val="1"/>
        </dgm:presLayoutVars>
      </dgm:prSet>
      <dgm:spPr/>
      <dgm:t>
        <a:bodyPr/>
        <a:lstStyle/>
        <a:p>
          <a:endParaRPr lang="en-US"/>
        </a:p>
      </dgm:t>
    </dgm:pt>
    <dgm:pt modelId="{30819BC1-7671-4A76-9740-CB83B2A25046}" type="pres">
      <dgm:prSet presAssocID="{07276A6D-BEA1-4413-A035-0334327AEFA7}" presName="FiveConn_2-3" presStyleLbl="fgAccFollowNode1" presStyleIdx="1" presStyleCnt="4">
        <dgm:presLayoutVars>
          <dgm:bulletEnabled val="1"/>
        </dgm:presLayoutVars>
      </dgm:prSet>
      <dgm:spPr/>
      <dgm:t>
        <a:bodyPr/>
        <a:lstStyle/>
        <a:p>
          <a:endParaRPr lang="en-US"/>
        </a:p>
      </dgm:t>
    </dgm:pt>
    <dgm:pt modelId="{85AF26FE-3FC1-45CE-833E-04147CD87D0C}" type="pres">
      <dgm:prSet presAssocID="{07276A6D-BEA1-4413-A035-0334327AEFA7}" presName="FiveConn_3-4" presStyleLbl="fgAccFollowNode1" presStyleIdx="2" presStyleCnt="4">
        <dgm:presLayoutVars>
          <dgm:bulletEnabled val="1"/>
        </dgm:presLayoutVars>
      </dgm:prSet>
      <dgm:spPr/>
      <dgm:t>
        <a:bodyPr/>
        <a:lstStyle/>
        <a:p>
          <a:endParaRPr lang="en-US"/>
        </a:p>
      </dgm:t>
    </dgm:pt>
    <dgm:pt modelId="{60BC7EEE-E35B-4AE9-B129-C3A7005A030E}" type="pres">
      <dgm:prSet presAssocID="{07276A6D-BEA1-4413-A035-0334327AEFA7}" presName="FiveConn_4-5" presStyleLbl="fgAccFollowNode1" presStyleIdx="3" presStyleCnt="4">
        <dgm:presLayoutVars>
          <dgm:bulletEnabled val="1"/>
        </dgm:presLayoutVars>
      </dgm:prSet>
      <dgm:spPr/>
      <dgm:t>
        <a:bodyPr/>
        <a:lstStyle/>
        <a:p>
          <a:endParaRPr lang="en-US"/>
        </a:p>
      </dgm:t>
    </dgm:pt>
    <dgm:pt modelId="{B9100F1D-EFCB-494F-8066-3165F432A0E4}" type="pres">
      <dgm:prSet presAssocID="{07276A6D-BEA1-4413-A035-0334327AEFA7}" presName="FiveNodes_1_text" presStyleLbl="node1" presStyleIdx="4" presStyleCnt="5">
        <dgm:presLayoutVars>
          <dgm:bulletEnabled val="1"/>
        </dgm:presLayoutVars>
      </dgm:prSet>
      <dgm:spPr/>
      <dgm:t>
        <a:bodyPr/>
        <a:lstStyle/>
        <a:p>
          <a:endParaRPr lang="en-US"/>
        </a:p>
      </dgm:t>
    </dgm:pt>
    <dgm:pt modelId="{E10D5586-910F-41DA-A965-50E4C1EA31A2}" type="pres">
      <dgm:prSet presAssocID="{07276A6D-BEA1-4413-A035-0334327AEFA7}" presName="FiveNodes_2_text" presStyleLbl="node1" presStyleIdx="4" presStyleCnt="5">
        <dgm:presLayoutVars>
          <dgm:bulletEnabled val="1"/>
        </dgm:presLayoutVars>
      </dgm:prSet>
      <dgm:spPr/>
      <dgm:t>
        <a:bodyPr/>
        <a:lstStyle/>
        <a:p>
          <a:endParaRPr lang="en-US"/>
        </a:p>
      </dgm:t>
    </dgm:pt>
    <dgm:pt modelId="{283E77E5-6BA7-4722-9603-1BC69B6EBD53}" type="pres">
      <dgm:prSet presAssocID="{07276A6D-BEA1-4413-A035-0334327AEFA7}" presName="FiveNodes_3_text" presStyleLbl="node1" presStyleIdx="4" presStyleCnt="5">
        <dgm:presLayoutVars>
          <dgm:bulletEnabled val="1"/>
        </dgm:presLayoutVars>
      </dgm:prSet>
      <dgm:spPr/>
      <dgm:t>
        <a:bodyPr/>
        <a:lstStyle/>
        <a:p>
          <a:endParaRPr lang="en-US"/>
        </a:p>
      </dgm:t>
    </dgm:pt>
    <dgm:pt modelId="{0670F2EF-D107-487B-A872-5C1E612F1681}" type="pres">
      <dgm:prSet presAssocID="{07276A6D-BEA1-4413-A035-0334327AEFA7}" presName="FiveNodes_4_text" presStyleLbl="node1" presStyleIdx="4" presStyleCnt="5">
        <dgm:presLayoutVars>
          <dgm:bulletEnabled val="1"/>
        </dgm:presLayoutVars>
      </dgm:prSet>
      <dgm:spPr/>
      <dgm:t>
        <a:bodyPr/>
        <a:lstStyle/>
        <a:p>
          <a:endParaRPr lang="en-US"/>
        </a:p>
      </dgm:t>
    </dgm:pt>
    <dgm:pt modelId="{28DBE321-2C37-47D1-95B2-27BEE29AC355}" type="pres">
      <dgm:prSet presAssocID="{07276A6D-BEA1-4413-A035-0334327AEFA7}" presName="FiveNodes_5_text" presStyleLbl="node1" presStyleIdx="4" presStyleCnt="5">
        <dgm:presLayoutVars>
          <dgm:bulletEnabled val="1"/>
        </dgm:presLayoutVars>
      </dgm:prSet>
      <dgm:spPr/>
      <dgm:t>
        <a:bodyPr/>
        <a:lstStyle/>
        <a:p>
          <a:endParaRPr lang="en-US"/>
        </a:p>
      </dgm:t>
    </dgm:pt>
  </dgm:ptLst>
  <dgm:cxnLst>
    <dgm:cxn modelId="{D1E2A211-7CFD-4F37-AE2C-C9DF07ABAC4F}" type="presOf" srcId="{C5A81C4F-91EA-4BB1-B9E5-00E20684F43F}" destId="{C169B124-CD32-42A9-B5EF-608122872849}" srcOrd="0" destOrd="0" presId="urn:microsoft.com/office/officeart/2005/8/layout/vProcess5"/>
    <dgm:cxn modelId="{46BE8D2B-84AD-49C9-BE91-99D65D55CB5C}" type="presOf" srcId="{A9263C64-C34E-46D9-A2D6-CEBA785BB50A}" destId="{DEA0FCD8-D963-4500-B655-048EF4614482}" srcOrd="0" destOrd="0" presId="urn:microsoft.com/office/officeart/2005/8/layout/vProcess5"/>
    <dgm:cxn modelId="{97B57422-7DD2-4AA4-8171-20868CB6FE07}" type="presOf" srcId="{D51F4BF5-1746-48BD-8B83-AADE818899EF}" destId="{60BC7EEE-E35B-4AE9-B129-C3A7005A030E}" srcOrd="0" destOrd="0" presId="urn:microsoft.com/office/officeart/2005/8/layout/vProcess5"/>
    <dgm:cxn modelId="{4B9945B2-50E4-4253-8D45-C27BFC8F1077}" type="presOf" srcId="{61001077-FB52-483C-9A0B-CFCA809F1E70}" destId="{CC98BAAF-D631-41D3-B4CE-FE58DC6BAAB1}" srcOrd="0" destOrd="0" presId="urn:microsoft.com/office/officeart/2005/8/layout/vProcess5"/>
    <dgm:cxn modelId="{9B76BC4E-D681-4E07-841A-B0C7F28C10F3}" srcId="{07276A6D-BEA1-4413-A035-0334327AEFA7}" destId="{01F17072-93DB-47C5-800F-0AF4C92234DD}" srcOrd="4" destOrd="0" parTransId="{343B5D15-E62F-4328-8EA2-2703F64C67A8}" sibTransId="{623C779E-BAAB-4EF2-AC8E-C9F6FD172969}"/>
    <dgm:cxn modelId="{FBFFA073-E57F-48F3-9CEB-2C598DFA0F99}" type="presOf" srcId="{61001077-FB52-483C-9A0B-CFCA809F1E70}" destId="{E10D5586-910F-41DA-A965-50E4C1EA31A2}" srcOrd="1" destOrd="0" presId="urn:microsoft.com/office/officeart/2005/8/layout/vProcess5"/>
    <dgm:cxn modelId="{46EB45F6-0C76-40A2-87AC-9579520350AE}" type="presOf" srcId="{C5A81C4F-91EA-4BB1-B9E5-00E20684F43F}" destId="{0670F2EF-D107-487B-A872-5C1E612F1681}" srcOrd="1" destOrd="0" presId="urn:microsoft.com/office/officeart/2005/8/layout/vProcess5"/>
    <dgm:cxn modelId="{1C8C9DFE-5473-47E4-B988-DBD2C2C70639}" srcId="{07276A6D-BEA1-4413-A035-0334327AEFA7}" destId="{61001077-FB52-483C-9A0B-CFCA809F1E70}" srcOrd="1" destOrd="0" parTransId="{4A0B15BA-DCA2-4092-B068-A18719F6FE37}" sibTransId="{8B99281F-2E29-4858-85F4-2C9B49366F06}"/>
    <dgm:cxn modelId="{A24CB9E0-3251-4A13-B905-A8DC91E923E5}" type="presOf" srcId="{A9263C64-C34E-46D9-A2D6-CEBA785BB50A}" destId="{283E77E5-6BA7-4722-9603-1BC69B6EBD53}" srcOrd="1" destOrd="0" presId="urn:microsoft.com/office/officeart/2005/8/layout/vProcess5"/>
    <dgm:cxn modelId="{33EA8A9E-CD1B-4CA6-8443-77EB690891FB}" type="presOf" srcId="{8B99281F-2E29-4858-85F4-2C9B49366F06}" destId="{30819BC1-7671-4A76-9740-CB83B2A25046}" srcOrd="0" destOrd="0" presId="urn:microsoft.com/office/officeart/2005/8/layout/vProcess5"/>
    <dgm:cxn modelId="{6770D639-02F9-4B59-994A-CEB0ACD12A18}" type="presOf" srcId="{77873172-8F0B-46CD-BCB5-CB1814FD7F28}" destId="{6F44B449-F3E8-4CF6-B7CD-467DF2049AA8}" srcOrd="0" destOrd="0" presId="urn:microsoft.com/office/officeart/2005/8/layout/vProcess5"/>
    <dgm:cxn modelId="{6897534E-93CC-4293-9A50-1D5C641AF9ED}" srcId="{07276A6D-BEA1-4413-A035-0334327AEFA7}" destId="{A9263C64-C34E-46D9-A2D6-CEBA785BB50A}" srcOrd="2" destOrd="0" parTransId="{3534BDE4-37F5-46A8-8A19-A9B0C89313BA}" sibTransId="{E12F8C6A-F819-4992-8871-C81B24D15EEF}"/>
    <dgm:cxn modelId="{0BE5D1B3-7F0C-4450-8AEE-1524E00C660F}" srcId="{07276A6D-BEA1-4413-A035-0334327AEFA7}" destId="{C5A81C4F-91EA-4BB1-B9E5-00E20684F43F}" srcOrd="3" destOrd="0" parTransId="{9F8BC233-1918-4B92-9FAE-4DF0DCDB82ED}" sibTransId="{D51F4BF5-1746-48BD-8B83-AADE818899EF}"/>
    <dgm:cxn modelId="{6A0607DF-32CC-4E46-9F0E-023A412E8F58}" type="presOf" srcId="{01F17072-93DB-47C5-800F-0AF4C92234DD}" destId="{28DBE321-2C37-47D1-95B2-27BEE29AC355}" srcOrd="1" destOrd="0" presId="urn:microsoft.com/office/officeart/2005/8/layout/vProcess5"/>
    <dgm:cxn modelId="{5D46CD83-32AD-48AB-8004-9E632EFDBA78}" srcId="{07276A6D-BEA1-4413-A035-0334327AEFA7}" destId="{77873172-8F0B-46CD-BCB5-CB1814FD7F28}" srcOrd="0" destOrd="0" parTransId="{EC46B906-B134-4A67-A7D9-0F783AC53BAC}" sibTransId="{B479D779-DB9C-4D0A-ADF2-80B052D928D5}"/>
    <dgm:cxn modelId="{996973F8-DA77-48C9-9726-8E6EB212855A}" type="presOf" srcId="{07276A6D-BEA1-4413-A035-0334327AEFA7}" destId="{9F260992-52D1-48E9-93C3-8C05743AE587}" srcOrd="0" destOrd="0" presId="urn:microsoft.com/office/officeart/2005/8/layout/vProcess5"/>
    <dgm:cxn modelId="{AAC8DC03-907F-4C25-B862-563D633E3AD8}" type="presOf" srcId="{77873172-8F0B-46CD-BCB5-CB1814FD7F28}" destId="{B9100F1D-EFCB-494F-8066-3165F432A0E4}" srcOrd="1" destOrd="0" presId="urn:microsoft.com/office/officeart/2005/8/layout/vProcess5"/>
    <dgm:cxn modelId="{B9D6B77B-FFDB-4029-88A8-FCCCF4DE8F60}" type="presOf" srcId="{E12F8C6A-F819-4992-8871-C81B24D15EEF}" destId="{85AF26FE-3FC1-45CE-833E-04147CD87D0C}" srcOrd="0" destOrd="0" presId="urn:microsoft.com/office/officeart/2005/8/layout/vProcess5"/>
    <dgm:cxn modelId="{E83866C5-484F-4EC5-82CB-EA33DFA967B6}" type="presOf" srcId="{B479D779-DB9C-4D0A-ADF2-80B052D928D5}" destId="{FDEC6DE0-0FB6-494D-8BF6-281298451A60}" srcOrd="0" destOrd="0" presId="urn:microsoft.com/office/officeart/2005/8/layout/vProcess5"/>
    <dgm:cxn modelId="{163F0EFB-3972-490E-8ECF-79355E046095}" type="presOf" srcId="{01F17072-93DB-47C5-800F-0AF4C92234DD}" destId="{6C9BC661-3E77-4944-972F-8F76D103A825}" srcOrd="0" destOrd="0" presId="urn:microsoft.com/office/officeart/2005/8/layout/vProcess5"/>
    <dgm:cxn modelId="{00054ECE-1D6E-4863-8CD7-F51EA8CBB78C}" type="presParOf" srcId="{9F260992-52D1-48E9-93C3-8C05743AE587}" destId="{ADACF430-03A5-4DFD-A3D2-D8681D1750A7}" srcOrd="0" destOrd="0" presId="urn:microsoft.com/office/officeart/2005/8/layout/vProcess5"/>
    <dgm:cxn modelId="{5A83514A-C4C3-4AE3-8C55-71A0A1E675EF}" type="presParOf" srcId="{9F260992-52D1-48E9-93C3-8C05743AE587}" destId="{6F44B449-F3E8-4CF6-B7CD-467DF2049AA8}" srcOrd="1" destOrd="0" presId="urn:microsoft.com/office/officeart/2005/8/layout/vProcess5"/>
    <dgm:cxn modelId="{EDC4AFAB-5D57-466C-8274-8D01864A2036}" type="presParOf" srcId="{9F260992-52D1-48E9-93C3-8C05743AE587}" destId="{CC98BAAF-D631-41D3-B4CE-FE58DC6BAAB1}" srcOrd="2" destOrd="0" presId="urn:microsoft.com/office/officeart/2005/8/layout/vProcess5"/>
    <dgm:cxn modelId="{9EA079F2-475A-4001-A62D-D6A13B67BF61}" type="presParOf" srcId="{9F260992-52D1-48E9-93C3-8C05743AE587}" destId="{DEA0FCD8-D963-4500-B655-048EF4614482}" srcOrd="3" destOrd="0" presId="urn:microsoft.com/office/officeart/2005/8/layout/vProcess5"/>
    <dgm:cxn modelId="{30787E06-F988-4CD0-9CB8-660EA2ACF32B}" type="presParOf" srcId="{9F260992-52D1-48E9-93C3-8C05743AE587}" destId="{C169B124-CD32-42A9-B5EF-608122872849}" srcOrd="4" destOrd="0" presId="urn:microsoft.com/office/officeart/2005/8/layout/vProcess5"/>
    <dgm:cxn modelId="{F139048F-1F10-400F-B097-81619825B5F7}" type="presParOf" srcId="{9F260992-52D1-48E9-93C3-8C05743AE587}" destId="{6C9BC661-3E77-4944-972F-8F76D103A825}" srcOrd="5" destOrd="0" presId="urn:microsoft.com/office/officeart/2005/8/layout/vProcess5"/>
    <dgm:cxn modelId="{0730BC35-961A-4A6A-A3F1-AC0034D42619}" type="presParOf" srcId="{9F260992-52D1-48E9-93C3-8C05743AE587}" destId="{FDEC6DE0-0FB6-494D-8BF6-281298451A60}" srcOrd="6" destOrd="0" presId="urn:microsoft.com/office/officeart/2005/8/layout/vProcess5"/>
    <dgm:cxn modelId="{E2F07F75-AD70-42F9-A598-7C92084129E9}" type="presParOf" srcId="{9F260992-52D1-48E9-93C3-8C05743AE587}" destId="{30819BC1-7671-4A76-9740-CB83B2A25046}" srcOrd="7" destOrd="0" presId="urn:microsoft.com/office/officeart/2005/8/layout/vProcess5"/>
    <dgm:cxn modelId="{93F17502-91E3-406D-9913-847EEA12B7E5}" type="presParOf" srcId="{9F260992-52D1-48E9-93C3-8C05743AE587}" destId="{85AF26FE-3FC1-45CE-833E-04147CD87D0C}" srcOrd="8" destOrd="0" presId="urn:microsoft.com/office/officeart/2005/8/layout/vProcess5"/>
    <dgm:cxn modelId="{0D729B72-F461-4902-9B5C-E4F6D654B740}" type="presParOf" srcId="{9F260992-52D1-48E9-93C3-8C05743AE587}" destId="{60BC7EEE-E35B-4AE9-B129-C3A7005A030E}" srcOrd="9" destOrd="0" presId="urn:microsoft.com/office/officeart/2005/8/layout/vProcess5"/>
    <dgm:cxn modelId="{7B320C14-2002-436F-A1D7-09E6E7250EAC}" type="presParOf" srcId="{9F260992-52D1-48E9-93C3-8C05743AE587}" destId="{B9100F1D-EFCB-494F-8066-3165F432A0E4}" srcOrd="10" destOrd="0" presId="urn:microsoft.com/office/officeart/2005/8/layout/vProcess5"/>
    <dgm:cxn modelId="{500386A8-2723-4C55-8253-DCBED98B72C2}" type="presParOf" srcId="{9F260992-52D1-48E9-93C3-8C05743AE587}" destId="{E10D5586-910F-41DA-A965-50E4C1EA31A2}" srcOrd="11" destOrd="0" presId="urn:microsoft.com/office/officeart/2005/8/layout/vProcess5"/>
    <dgm:cxn modelId="{EF34A5DC-7FFE-479A-A514-F74B9954BF15}" type="presParOf" srcId="{9F260992-52D1-48E9-93C3-8C05743AE587}" destId="{283E77E5-6BA7-4722-9603-1BC69B6EBD53}" srcOrd="12" destOrd="0" presId="urn:microsoft.com/office/officeart/2005/8/layout/vProcess5"/>
    <dgm:cxn modelId="{C29A75FF-7E54-45AB-A424-E18B4BCC2D80}" type="presParOf" srcId="{9F260992-52D1-48E9-93C3-8C05743AE587}" destId="{0670F2EF-D107-487B-A872-5C1E612F1681}" srcOrd="13" destOrd="0" presId="urn:microsoft.com/office/officeart/2005/8/layout/vProcess5"/>
    <dgm:cxn modelId="{FE713106-EB22-4530-BDC7-B700D5224E49}" type="presParOf" srcId="{9F260992-52D1-48E9-93C3-8C05743AE587}" destId="{28DBE321-2C37-47D1-95B2-27BEE29AC3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276A6D-BEA1-4413-A035-0334327AEFA7}" type="doc">
      <dgm:prSet loTypeId="urn:microsoft.com/office/officeart/2005/8/layout/vProcess5" loCatId="process" qsTypeId="urn:microsoft.com/office/officeart/2005/8/quickstyle/3d3" qsCatId="3D" csTypeId="urn:microsoft.com/office/officeart/2005/8/colors/accent2_3" csCatId="accent2" phldr="1"/>
      <dgm:spPr/>
      <dgm:t>
        <a:bodyPr/>
        <a:lstStyle/>
        <a:p>
          <a:endParaRPr lang="en-US"/>
        </a:p>
      </dgm:t>
    </dgm:pt>
    <dgm:pt modelId="{77873172-8F0B-46CD-BCB5-CB1814FD7F28}">
      <dgm:prSet phldrT="[Text]" custT="1"/>
      <dgm:spPr/>
      <dgm:t>
        <a:bodyPr/>
        <a:lstStyle/>
        <a:p>
          <a:pPr algn="ctr"/>
          <a:endParaRPr lang="en-US" sz="1800" b="1" dirty="0" smtClean="0"/>
        </a:p>
        <a:p>
          <a:pPr algn="ctr"/>
          <a:r>
            <a:rPr lang="en-US" sz="1800" b="1" dirty="0" smtClean="0"/>
            <a:t>October 2013</a:t>
          </a:r>
        </a:p>
        <a:p>
          <a:pPr algn="ctr"/>
          <a:r>
            <a:rPr lang="en-US" sz="1800" b="1" dirty="0" smtClean="0"/>
            <a:t>Deployed</a:t>
          </a:r>
        </a:p>
        <a:p>
          <a:pPr algn="ctr"/>
          <a:r>
            <a:rPr lang="en-US" sz="1800" b="1" dirty="0" smtClean="0"/>
            <a:t>30% of PVDS containers inducted through eInduction</a:t>
          </a:r>
        </a:p>
        <a:p>
          <a:pPr algn="ctr"/>
          <a:r>
            <a:rPr lang="en-US" sz="1800" b="1" dirty="0" smtClean="0"/>
            <a:t> </a:t>
          </a:r>
          <a:endParaRPr lang="en-US" sz="1800" b="1" dirty="0"/>
        </a:p>
      </dgm:t>
    </dgm:pt>
    <dgm:pt modelId="{EC46B906-B134-4A67-A7D9-0F783AC53BAC}" type="parTrans" cxnId="{5D46CD83-32AD-48AB-8004-9E632EFDBA78}">
      <dgm:prSet/>
      <dgm:spPr/>
      <dgm:t>
        <a:bodyPr/>
        <a:lstStyle/>
        <a:p>
          <a:pPr algn="ctr"/>
          <a:endParaRPr lang="en-US"/>
        </a:p>
      </dgm:t>
    </dgm:pt>
    <dgm:pt modelId="{B479D779-DB9C-4D0A-ADF2-80B052D928D5}" type="sibTrans" cxnId="{5D46CD83-32AD-48AB-8004-9E632EFDBA78}">
      <dgm:prSet/>
      <dgm:spPr/>
      <dgm:t>
        <a:bodyPr/>
        <a:lstStyle/>
        <a:p>
          <a:pPr algn="ctr"/>
          <a:endParaRPr lang="en-US"/>
        </a:p>
      </dgm:t>
    </dgm:pt>
    <dgm:pt modelId="{61001077-FB52-483C-9A0B-CFCA809F1E70}">
      <dgm:prSet phldrT="[Text]" custT="1"/>
      <dgm:spPr/>
      <dgm:t>
        <a:bodyPr/>
        <a:lstStyle/>
        <a:p>
          <a:pPr algn="ctr"/>
          <a:r>
            <a:rPr lang="en-US" sz="2000" b="1" dirty="0" smtClean="0"/>
            <a:t>August 2014</a:t>
          </a:r>
        </a:p>
        <a:p>
          <a:pPr algn="ctr"/>
          <a:r>
            <a:rPr lang="en-US" sz="2000" b="1" dirty="0" smtClean="0"/>
            <a:t>New Reporting Functionality</a:t>
          </a:r>
          <a:endParaRPr lang="en-US" sz="2000" b="1" dirty="0"/>
        </a:p>
      </dgm:t>
    </dgm:pt>
    <dgm:pt modelId="{4A0B15BA-DCA2-4092-B068-A18719F6FE37}" type="parTrans" cxnId="{1C8C9DFE-5473-47E4-B988-DBD2C2C70639}">
      <dgm:prSet/>
      <dgm:spPr/>
      <dgm:t>
        <a:bodyPr/>
        <a:lstStyle/>
        <a:p>
          <a:pPr algn="ctr"/>
          <a:endParaRPr lang="en-US"/>
        </a:p>
      </dgm:t>
    </dgm:pt>
    <dgm:pt modelId="{8B99281F-2E29-4858-85F4-2C9B49366F06}" type="sibTrans" cxnId="{1C8C9DFE-5473-47E4-B988-DBD2C2C70639}">
      <dgm:prSet/>
      <dgm:spPr/>
      <dgm:t>
        <a:bodyPr/>
        <a:lstStyle/>
        <a:p>
          <a:pPr algn="ctr"/>
          <a:endParaRPr lang="en-US"/>
        </a:p>
      </dgm:t>
    </dgm:pt>
    <dgm:pt modelId="{A9263C64-C34E-46D9-A2D6-CEBA785BB50A}">
      <dgm:prSet phldrT="[Text]" custT="1"/>
      <dgm:spPr/>
      <dgm:t>
        <a:bodyPr/>
        <a:lstStyle/>
        <a:p>
          <a:pPr algn="ctr"/>
          <a:r>
            <a:rPr lang="en-US" sz="1400" b="1" dirty="0" smtClean="0"/>
            <a:t>September 2014</a:t>
          </a:r>
        </a:p>
        <a:p>
          <a:pPr algn="ctr"/>
          <a:r>
            <a:rPr lang="en-US" sz="1400" b="1" dirty="0" smtClean="0"/>
            <a:t>Pilot new functionality for facilities w/o scanning capabilities</a:t>
          </a:r>
        </a:p>
        <a:p>
          <a:pPr algn="ctr"/>
          <a:r>
            <a:rPr lang="en-US" sz="1400" b="1" i="1" dirty="0" smtClean="0"/>
            <a:t>(Non-SV, DDUs)</a:t>
          </a:r>
        </a:p>
        <a:p>
          <a:pPr algn="ctr"/>
          <a:r>
            <a:rPr lang="en-US" sz="1400" b="1" dirty="0" smtClean="0"/>
            <a:t>Manual Postage Assessment against Egregious Thresholds</a:t>
          </a:r>
          <a:endParaRPr lang="en-US" sz="1400" b="1" dirty="0"/>
        </a:p>
      </dgm:t>
    </dgm:pt>
    <dgm:pt modelId="{3534BDE4-37F5-46A8-8A19-A9B0C89313BA}" type="parTrans" cxnId="{6897534E-93CC-4293-9A50-1D5C641AF9ED}">
      <dgm:prSet/>
      <dgm:spPr/>
      <dgm:t>
        <a:bodyPr/>
        <a:lstStyle/>
        <a:p>
          <a:endParaRPr lang="en-US"/>
        </a:p>
      </dgm:t>
    </dgm:pt>
    <dgm:pt modelId="{E12F8C6A-F819-4992-8871-C81B24D15EEF}" type="sibTrans" cxnId="{6897534E-93CC-4293-9A50-1D5C641AF9ED}">
      <dgm:prSet/>
      <dgm:spPr/>
      <dgm:t>
        <a:bodyPr/>
        <a:lstStyle/>
        <a:p>
          <a:endParaRPr lang="en-US"/>
        </a:p>
      </dgm:t>
    </dgm:pt>
    <dgm:pt modelId="{C5A81C4F-91EA-4BB1-B9E5-00E20684F43F}">
      <dgm:prSet phldrT="[Text]" custT="1"/>
      <dgm:spPr/>
      <dgm:t>
        <a:bodyPr/>
        <a:lstStyle/>
        <a:p>
          <a:pPr algn="ctr"/>
          <a:r>
            <a:rPr lang="en-US" sz="2000" b="1" dirty="0" smtClean="0"/>
            <a:t>Summer 2015</a:t>
          </a:r>
        </a:p>
        <a:p>
          <a:pPr algn="ctr"/>
          <a:r>
            <a:rPr lang="en-US" sz="2000" b="1" dirty="0" smtClean="0"/>
            <a:t>Automated Postage Assessment</a:t>
          </a:r>
          <a:endParaRPr lang="en-US" sz="2000" b="1" dirty="0"/>
        </a:p>
      </dgm:t>
    </dgm:pt>
    <dgm:pt modelId="{9F8BC233-1918-4B92-9FAE-4DF0DCDB82ED}" type="parTrans" cxnId="{0BE5D1B3-7F0C-4450-8AEE-1524E00C660F}">
      <dgm:prSet/>
      <dgm:spPr/>
      <dgm:t>
        <a:bodyPr/>
        <a:lstStyle/>
        <a:p>
          <a:endParaRPr lang="en-US"/>
        </a:p>
      </dgm:t>
    </dgm:pt>
    <dgm:pt modelId="{D51F4BF5-1746-48BD-8B83-AADE818899EF}" type="sibTrans" cxnId="{0BE5D1B3-7F0C-4450-8AEE-1524E00C660F}">
      <dgm:prSet/>
      <dgm:spPr/>
      <dgm:t>
        <a:bodyPr/>
        <a:lstStyle/>
        <a:p>
          <a:endParaRPr lang="en-US"/>
        </a:p>
      </dgm:t>
    </dgm:pt>
    <dgm:pt modelId="{51BE3468-A4C7-469B-B736-4FC9F393904C}" type="pres">
      <dgm:prSet presAssocID="{07276A6D-BEA1-4413-A035-0334327AEFA7}" presName="outerComposite" presStyleCnt="0">
        <dgm:presLayoutVars>
          <dgm:chMax val="5"/>
          <dgm:dir/>
          <dgm:resizeHandles val="exact"/>
        </dgm:presLayoutVars>
      </dgm:prSet>
      <dgm:spPr/>
      <dgm:t>
        <a:bodyPr/>
        <a:lstStyle/>
        <a:p>
          <a:endParaRPr lang="en-US"/>
        </a:p>
      </dgm:t>
    </dgm:pt>
    <dgm:pt modelId="{1DD18B1A-56E5-4F18-9F5C-99DA31129FC8}" type="pres">
      <dgm:prSet presAssocID="{07276A6D-BEA1-4413-A035-0334327AEFA7}" presName="dummyMaxCanvas" presStyleCnt="0">
        <dgm:presLayoutVars/>
      </dgm:prSet>
      <dgm:spPr/>
      <dgm:t>
        <a:bodyPr/>
        <a:lstStyle/>
        <a:p>
          <a:endParaRPr lang="en-US"/>
        </a:p>
      </dgm:t>
    </dgm:pt>
    <dgm:pt modelId="{A31F38E2-B182-45CB-88C9-101660010E6D}" type="pres">
      <dgm:prSet presAssocID="{07276A6D-BEA1-4413-A035-0334327AEFA7}" presName="FourNodes_1" presStyleLbl="node1" presStyleIdx="0" presStyleCnt="4" custScaleY="115126">
        <dgm:presLayoutVars>
          <dgm:bulletEnabled val="1"/>
        </dgm:presLayoutVars>
      </dgm:prSet>
      <dgm:spPr/>
      <dgm:t>
        <a:bodyPr/>
        <a:lstStyle/>
        <a:p>
          <a:endParaRPr lang="en-US"/>
        </a:p>
      </dgm:t>
    </dgm:pt>
    <dgm:pt modelId="{D2CA2287-9660-4143-875D-133B7D742633}" type="pres">
      <dgm:prSet presAssocID="{07276A6D-BEA1-4413-A035-0334327AEFA7}" presName="FourNodes_2" presStyleLbl="node1" presStyleIdx="1" presStyleCnt="4">
        <dgm:presLayoutVars>
          <dgm:bulletEnabled val="1"/>
        </dgm:presLayoutVars>
      </dgm:prSet>
      <dgm:spPr/>
      <dgm:t>
        <a:bodyPr/>
        <a:lstStyle/>
        <a:p>
          <a:endParaRPr lang="en-US"/>
        </a:p>
      </dgm:t>
    </dgm:pt>
    <dgm:pt modelId="{CED0EA29-A736-41F0-A693-FAD5FB6C04A2}" type="pres">
      <dgm:prSet presAssocID="{07276A6D-BEA1-4413-A035-0334327AEFA7}" presName="FourNodes_3" presStyleLbl="node1" presStyleIdx="2" presStyleCnt="4">
        <dgm:presLayoutVars>
          <dgm:bulletEnabled val="1"/>
        </dgm:presLayoutVars>
      </dgm:prSet>
      <dgm:spPr/>
      <dgm:t>
        <a:bodyPr/>
        <a:lstStyle/>
        <a:p>
          <a:endParaRPr lang="en-US"/>
        </a:p>
      </dgm:t>
    </dgm:pt>
    <dgm:pt modelId="{8AE8EA1C-A0CD-4891-B632-BD2C5A4EB571}" type="pres">
      <dgm:prSet presAssocID="{07276A6D-BEA1-4413-A035-0334327AEFA7}" presName="FourNodes_4" presStyleLbl="node1" presStyleIdx="3" presStyleCnt="4">
        <dgm:presLayoutVars>
          <dgm:bulletEnabled val="1"/>
        </dgm:presLayoutVars>
      </dgm:prSet>
      <dgm:spPr/>
      <dgm:t>
        <a:bodyPr/>
        <a:lstStyle/>
        <a:p>
          <a:endParaRPr lang="en-US"/>
        </a:p>
      </dgm:t>
    </dgm:pt>
    <dgm:pt modelId="{B932FF12-33A6-45BF-B83A-90C94EAB00C7}" type="pres">
      <dgm:prSet presAssocID="{07276A6D-BEA1-4413-A035-0334327AEFA7}" presName="FourConn_1-2" presStyleLbl="fgAccFollowNode1" presStyleIdx="0" presStyleCnt="3">
        <dgm:presLayoutVars>
          <dgm:bulletEnabled val="1"/>
        </dgm:presLayoutVars>
      </dgm:prSet>
      <dgm:spPr/>
      <dgm:t>
        <a:bodyPr/>
        <a:lstStyle/>
        <a:p>
          <a:endParaRPr lang="en-US"/>
        </a:p>
      </dgm:t>
    </dgm:pt>
    <dgm:pt modelId="{2CF53D5F-4B93-4800-90CB-44890AF44904}" type="pres">
      <dgm:prSet presAssocID="{07276A6D-BEA1-4413-A035-0334327AEFA7}" presName="FourConn_2-3" presStyleLbl="fgAccFollowNode1" presStyleIdx="1" presStyleCnt="3">
        <dgm:presLayoutVars>
          <dgm:bulletEnabled val="1"/>
        </dgm:presLayoutVars>
      </dgm:prSet>
      <dgm:spPr/>
      <dgm:t>
        <a:bodyPr/>
        <a:lstStyle/>
        <a:p>
          <a:endParaRPr lang="en-US"/>
        </a:p>
      </dgm:t>
    </dgm:pt>
    <dgm:pt modelId="{4BD79C81-7CDC-4B1C-8137-F844D477D526}" type="pres">
      <dgm:prSet presAssocID="{07276A6D-BEA1-4413-A035-0334327AEFA7}" presName="FourConn_3-4" presStyleLbl="fgAccFollowNode1" presStyleIdx="2" presStyleCnt="3">
        <dgm:presLayoutVars>
          <dgm:bulletEnabled val="1"/>
        </dgm:presLayoutVars>
      </dgm:prSet>
      <dgm:spPr/>
      <dgm:t>
        <a:bodyPr/>
        <a:lstStyle/>
        <a:p>
          <a:endParaRPr lang="en-US"/>
        </a:p>
      </dgm:t>
    </dgm:pt>
    <dgm:pt modelId="{8EDD45CE-C0F6-4B27-8CA4-82282366EEDF}" type="pres">
      <dgm:prSet presAssocID="{07276A6D-BEA1-4413-A035-0334327AEFA7}" presName="FourNodes_1_text" presStyleLbl="node1" presStyleIdx="3" presStyleCnt="4">
        <dgm:presLayoutVars>
          <dgm:bulletEnabled val="1"/>
        </dgm:presLayoutVars>
      </dgm:prSet>
      <dgm:spPr/>
      <dgm:t>
        <a:bodyPr/>
        <a:lstStyle/>
        <a:p>
          <a:endParaRPr lang="en-US"/>
        </a:p>
      </dgm:t>
    </dgm:pt>
    <dgm:pt modelId="{7E29A179-2EE3-4E4A-811C-D5276BEFB1E5}" type="pres">
      <dgm:prSet presAssocID="{07276A6D-BEA1-4413-A035-0334327AEFA7}" presName="FourNodes_2_text" presStyleLbl="node1" presStyleIdx="3" presStyleCnt="4">
        <dgm:presLayoutVars>
          <dgm:bulletEnabled val="1"/>
        </dgm:presLayoutVars>
      </dgm:prSet>
      <dgm:spPr/>
      <dgm:t>
        <a:bodyPr/>
        <a:lstStyle/>
        <a:p>
          <a:endParaRPr lang="en-US"/>
        </a:p>
      </dgm:t>
    </dgm:pt>
    <dgm:pt modelId="{7FED17F6-8EA5-4DAD-BC53-2DCD0AE0EA7E}" type="pres">
      <dgm:prSet presAssocID="{07276A6D-BEA1-4413-A035-0334327AEFA7}" presName="FourNodes_3_text" presStyleLbl="node1" presStyleIdx="3" presStyleCnt="4">
        <dgm:presLayoutVars>
          <dgm:bulletEnabled val="1"/>
        </dgm:presLayoutVars>
      </dgm:prSet>
      <dgm:spPr/>
      <dgm:t>
        <a:bodyPr/>
        <a:lstStyle/>
        <a:p>
          <a:endParaRPr lang="en-US"/>
        </a:p>
      </dgm:t>
    </dgm:pt>
    <dgm:pt modelId="{9B046585-7CF5-4C7E-A6ED-BF94E3D06496}" type="pres">
      <dgm:prSet presAssocID="{07276A6D-BEA1-4413-A035-0334327AEFA7}" presName="FourNodes_4_text" presStyleLbl="node1" presStyleIdx="3" presStyleCnt="4">
        <dgm:presLayoutVars>
          <dgm:bulletEnabled val="1"/>
        </dgm:presLayoutVars>
      </dgm:prSet>
      <dgm:spPr/>
      <dgm:t>
        <a:bodyPr/>
        <a:lstStyle/>
        <a:p>
          <a:endParaRPr lang="en-US"/>
        </a:p>
      </dgm:t>
    </dgm:pt>
  </dgm:ptLst>
  <dgm:cxnLst>
    <dgm:cxn modelId="{F5DD0C9A-0FA9-4DFD-8D69-4302ADCC7C13}" type="presOf" srcId="{B479D779-DB9C-4D0A-ADF2-80B052D928D5}" destId="{B932FF12-33A6-45BF-B83A-90C94EAB00C7}" srcOrd="0" destOrd="0" presId="urn:microsoft.com/office/officeart/2005/8/layout/vProcess5"/>
    <dgm:cxn modelId="{5E953D42-ACE2-4906-8DDC-09B329DFF5C3}" type="presOf" srcId="{8B99281F-2E29-4858-85F4-2C9B49366F06}" destId="{2CF53D5F-4B93-4800-90CB-44890AF44904}" srcOrd="0" destOrd="0" presId="urn:microsoft.com/office/officeart/2005/8/layout/vProcess5"/>
    <dgm:cxn modelId="{4F99618C-C174-4558-8B02-E73B33CED967}" type="presOf" srcId="{77873172-8F0B-46CD-BCB5-CB1814FD7F28}" destId="{A31F38E2-B182-45CB-88C9-101660010E6D}" srcOrd="0" destOrd="0" presId="urn:microsoft.com/office/officeart/2005/8/layout/vProcess5"/>
    <dgm:cxn modelId="{0130CFF3-0639-453B-9969-7470B8C809B6}" type="presOf" srcId="{77873172-8F0B-46CD-BCB5-CB1814FD7F28}" destId="{8EDD45CE-C0F6-4B27-8CA4-82282366EEDF}" srcOrd="1" destOrd="0" presId="urn:microsoft.com/office/officeart/2005/8/layout/vProcess5"/>
    <dgm:cxn modelId="{7BB4F7AD-BF57-4157-8087-A9BD786C849E}" type="presOf" srcId="{A9263C64-C34E-46D9-A2D6-CEBA785BB50A}" destId="{7FED17F6-8EA5-4DAD-BC53-2DCD0AE0EA7E}" srcOrd="1" destOrd="0" presId="urn:microsoft.com/office/officeart/2005/8/layout/vProcess5"/>
    <dgm:cxn modelId="{1C8C9DFE-5473-47E4-B988-DBD2C2C70639}" srcId="{07276A6D-BEA1-4413-A035-0334327AEFA7}" destId="{61001077-FB52-483C-9A0B-CFCA809F1E70}" srcOrd="1" destOrd="0" parTransId="{4A0B15BA-DCA2-4092-B068-A18719F6FE37}" sibTransId="{8B99281F-2E29-4858-85F4-2C9B49366F06}"/>
    <dgm:cxn modelId="{C2600BDF-68AC-4B47-8142-6A295D0C511A}" type="presOf" srcId="{A9263C64-C34E-46D9-A2D6-CEBA785BB50A}" destId="{CED0EA29-A736-41F0-A693-FAD5FB6C04A2}" srcOrd="0" destOrd="0" presId="urn:microsoft.com/office/officeart/2005/8/layout/vProcess5"/>
    <dgm:cxn modelId="{6897534E-93CC-4293-9A50-1D5C641AF9ED}" srcId="{07276A6D-BEA1-4413-A035-0334327AEFA7}" destId="{A9263C64-C34E-46D9-A2D6-CEBA785BB50A}" srcOrd="2" destOrd="0" parTransId="{3534BDE4-37F5-46A8-8A19-A9B0C89313BA}" sibTransId="{E12F8C6A-F819-4992-8871-C81B24D15EEF}"/>
    <dgm:cxn modelId="{5FF0F363-0BC1-41E3-AC60-B26768F80742}" type="presOf" srcId="{C5A81C4F-91EA-4BB1-B9E5-00E20684F43F}" destId="{8AE8EA1C-A0CD-4891-B632-BD2C5A4EB571}" srcOrd="0" destOrd="0" presId="urn:microsoft.com/office/officeart/2005/8/layout/vProcess5"/>
    <dgm:cxn modelId="{CC430EAE-F635-4D5B-99F5-1672F5FB4360}" type="presOf" srcId="{61001077-FB52-483C-9A0B-CFCA809F1E70}" destId="{7E29A179-2EE3-4E4A-811C-D5276BEFB1E5}" srcOrd="1" destOrd="0" presId="urn:microsoft.com/office/officeart/2005/8/layout/vProcess5"/>
    <dgm:cxn modelId="{0BE5D1B3-7F0C-4450-8AEE-1524E00C660F}" srcId="{07276A6D-BEA1-4413-A035-0334327AEFA7}" destId="{C5A81C4F-91EA-4BB1-B9E5-00E20684F43F}" srcOrd="3" destOrd="0" parTransId="{9F8BC233-1918-4B92-9FAE-4DF0DCDB82ED}" sibTransId="{D51F4BF5-1746-48BD-8B83-AADE818899EF}"/>
    <dgm:cxn modelId="{5D46CD83-32AD-48AB-8004-9E632EFDBA78}" srcId="{07276A6D-BEA1-4413-A035-0334327AEFA7}" destId="{77873172-8F0B-46CD-BCB5-CB1814FD7F28}" srcOrd="0" destOrd="0" parTransId="{EC46B906-B134-4A67-A7D9-0F783AC53BAC}" sibTransId="{B479D779-DB9C-4D0A-ADF2-80B052D928D5}"/>
    <dgm:cxn modelId="{0C0D5D5A-155E-465E-A363-7026453DBCAA}" type="presOf" srcId="{07276A6D-BEA1-4413-A035-0334327AEFA7}" destId="{51BE3468-A4C7-469B-B736-4FC9F393904C}" srcOrd="0" destOrd="0" presId="urn:microsoft.com/office/officeart/2005/8/layout/vProcess5"/>
    <dgm:cxn modelId="{749E46AC-26CA-4B3C-8BF5-757B22C41BDA}" type="presOf" srcId="{61001077-FB52-483C-9A0B-CFCA809F1E70}" destId="{D2CA2287-9660-4143-875D-133B7D742633}" srcOrd="0" destOrd="0" presId="urn:microsoft.com/office/officeart/2005/8/layout/vProcess5"/>
    <dgm:cxn modelId="{CF19E5F8-3A84-488F-BC01-13374265C15C}" type="presOf" srcId="{E12F8C6A-F819-4992-8871-C81B24D15EEF}" destId="{4BD79C81-7CDC-4B1C-8137-F844D477D526}" srcOrd="0" destOrd="0" presId="urn:microsoft.com/office/officeart/2005/8/layout/vProcess5"/>
    <dgm:cxn modelId="{D9011C6C-3545-411D-B49D-DF1C72489573}" type="presOf" srcId="{C5A81C4F-91EA-4BB1-B9E5-00E20684F43F}" destId="{9B046585-7CF5-4C7E-A6ED-BF94E3D06496}" srcOrd="1" destOrd="0" presId="urn:microsoft.com/office/officeart/2005/8/layout/vProcess5"/>
    <dgm:cxn modelId="{76FC8A5A-8E51-41C3-A12B-E62F43190293}" type="presParOf" srcId="{51BE3468-A4C7-469B-B736-4FC9F393904C}" destId="{1DD18B1A-56E5-4F18-9F5C-99DA31129FC8}" srcOrd="0" destOrd="0" presId="urn:microsoft.com/office/officeart/2005/8/layout/vProcess5"/>
    <dgm:cxn modelId="{40BFC7A1-629B-47D4-938E-2C7341A5824C}" type="presParOf" srcId="{51BE3468-A4C7-469B-B736-4FC9F393904C}" destId="{A31F38E2-B182-45CB-88C9-101660010E6D}" srcOrd="1" destOrd="0" presId="urn:microsoft.com/office/officeart/2005/8/layout/vProcess5"/>
    <dgm:cxn modelId="{BF6E9FAB-025A-4D3C-AB8E-42CA2B8ED216}" type="presParOf" srcId="{51BE3468-A4C7-469B-B736-4FC9F393904C}" destId="{D2CA2287-9660-4143-875D-133B7D742633}" srcOrd="2" destOrd="0" presId="urn:microsoft.com/office/officeart/2005/8/layout/vProcess5"/>
    <dgm:cxn modelId="{825AB70A-16E9-4003-81D3-68D91DE6F15E}" type="presParOf" srcId="{51BE3468-A4C7-469B-B736-4FC9F393904C}" destId="{CED0EA29-A736-41F0-A693-FAD5FB6C04A2}" srcOrd="3" destOrd="0" presId="urn:microsoft.com/office/officeart/2005/8/layout/vProcess5"/>
    <dgm:cxn modelId="{5ACC071E-51D9-4E6C-82E5-F352B5DA12EA}" type="presParOf" srcId="{51BE3468-A4C7-469B-B736-4FC9F393904C}" destId="{8AE8EA1C-A0CD-4891-B632-BD2C5A4EB571}" srcOrd="4" destOrd="0" presId="urn:microsoft.com/office/officeart/2005/8/layout/vProcess5"/>
    <dgm:cxn modelId="{B0451567-BEA0-4273-BEBF-C21AF2593973}" type="presParOf" srcId="{51BE3468-A4C7-469B-B736-4FC9F393904C}" destId="{B932FF12-33A6-45BF-B83A-90C94EAB00C7}" srcOrd="5" destOrd="0" presId="urn:microsoft.com/office/officeart/2005/8/layout/vProcess5"/>
    <dgm:cxn modelId="{0D72235A-4EB4-4A20-95D8-A77FF55D711F}" type="presParOf" srcId="{51BE3468-A4C7-469B-B736-4FC9F393904C}" destId="{2CF53D5F-4B93-4800-90CB-44890AF44904}" srcOrd="6" destOrd="0" presId="urn:microsoft.com/office/officeart/2005/8/layout/vProcess5"/>
    <dgm:cxn modelId="{8D5B6448-D7B1-4A12-9EC6-3F4744D17A33}" type="presParOf" srcId="{51BE3468-A4C7-469B-B736-4FC9F393904C}" destId="{4BD79C81-7CDC-4B1C-8137-F844D477D526}" srcOrd="7" destOrd="0" presId="urn:microsoft.com/office/officeart/2005/8/layout/vProcess5"/>
    <dgm:cxn modelId="{59687A87-03FB-4CE4-893B-9A47A2938143}" type="presParOf" srcId="{51BE3468-A4C7-469B-B736-4FC9F393904C}" destId="{8EDD45CE-C0F6-4B27-8CA4-82282366EEDF}" srcOrd="8" destOrd="0" presId="urn:microsoft.com/office/officeart/2005/8/layout/vProcess5"/>
    <dgm:cxn modelId="{772ECBCB-A988-49AF-8303-CB045886609E}" type="presParOf" srcId="{51BE3468-A4C7-469B-B736-4FC9F393904C}" destId="{7E29A179-2EE3-4E4A-811C-D5276BEFB1E5}" srcOrd="9" destOrd="0" presId="urn:microsoft.com/office/officeart/2005/8/layout/vProcess5"/>
    <dgm:cxn modelId="{E66A4165-457A-41BA-ABE1-838574FB6936}" type="presParOf" srcId="{51BE3468-A4C7-469B-B736-4FC9F393904C}" destId="{7FED17F6-8EA5-4DAD-BC53-2DCD0AE0EA7E}" srcOrd="10" destOrd="0" presId="urn:microsoft.com/office/officeart/2005/8/layout/vProcess5"/>
    <dgm:cxn modelId="{72784A00-1C21-4B52-B186-E00535CEB7CB}" type="presParOf" srcId="{51BE3468-A4C7-469B-B736-4FC9F393904C}" destId="{9B046585-7CF5-4C7E-A6ED-BF94E3D0649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76A6D-BEA1-4413-A035-0334327AEFA7}"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77873172-8F0B-46CD-BCB5-CB1814FD7F28}">
      <dgm:prSet phldrT="[Text]" custT="1"/>
      <dgm:spPr>
        <a:ln>
          <a:solidFill>
            <a:srgbClr val="002254"/>
          </a:solidFill>
        </a:ln>
      </dgm:spPr>
      <dgm:t>
        <a:bodyPr/>
        <a:lstStyle/>
        <a:p>
          <a:pPr algn="ctr"/>
          <a:endParaRPr lang="en-US" sz="1200" b="1" dirty="0" smtClean="0">
            <a:solidFill>
              <a:srgbClr val="002254"/>
            </a:solidFill>
          </a:endParaRPr>
        </a:p>
        <a:p>
          <a:pPr algn="ctr"/>
          <a:r>
            <a:rPr lang="en-US" sz="1200" b="1" dirty="0" smtClean="0">
              <a:solidFill>
                <a:srgbClr val="1B3DE5"/>
              </a:solidFill>
            </a:rPr>
            <a:t>March 2014</a:t>
          </a:r>
        </a:p>
        <a:p>
          <a:pPr algn="ctr"/>
          <a:r>
            <a:rPr lang="en-US" sz="1200" b="1" dirty="0" smtClean="0">
              <a:solidFill>
                <a:srgbClr val="002254"/>
              </a:solidFill>
            </a:rPr>
            <a:t>Seamless Acceptance Deployed</a:t>
          </a:r>
        </a:p>
        <a:p>
          <a:pPr algn="ctr"/>
          <a:r>
            <a:rPr lang="en-US" sz="1200" b="1" dirty="0" smtClean="0">
              <a:solidFill>
                <a:srgbClr val="002254"/>
              </a:solidFill>
            </a:rPr>
            <a:t>Manual Postage Assessment against Egregious Thresholds </a:t>
          </a:r>
        </a:p>
      </dgm:t>
    </dgm:pt>
    <dgm:pt modelId="{EC46B906-B134-4A67-A7D9-0F783AC53BAC}" type="parTrans" cxnId="{5D46CD83-32AD-48AB-8004-9E632EFDBA78}">
      <dgm:prSet/>
      <dgm:spPr/>
      <dgm:t>
        <a:bodyPr/>
        <a:lstStyle/>
        <a:p>
          <a:pPr algn="ctr"/>
          <a:endParaRPr lang="en-US"/>
        </a:p>
      </dgm:t>
    </dgm:pt>
    <dgm:pt modelId="{B479D779-DB9C-4D0A-ADF2-80B052D928D5}" type="sibTrans" cxnId="{5D46CD83-32AD-48AB-8004-9E632EFDBA78}">
      <dgm:prSet/>
      <dgm:spPr/>
      <dgm:t>
        <a:bodyPr/>
        <a:lstStyle/>
        <a:p>
          <a:pPr algn="ctr"/>
          <a:endParaRPr lang="en-US"/>
        </a:p>
      </dgm:t>
    </dgm:pt>
    <dgm:pt modelId="{61001077-FB52-483C-9A0B-CFCA809F1E70}">
      <dgm:prSet phldrT="[Text]" custT="1"/>
      <dgm:spPr>
        <a:ln>
          <a:solidFill>
            <a:srgbClr val="002254"/>
          </a:solidFill>
        </a:ln>
      </dgm:spPr>
      <dgm:t>
        <a:bodyPr/>
        <a:lstStyle/>
        <a:p>
          <a:pPr algn="ctr"/>
          <a:r>
            <a:rPr lang="en-US" sz="1200" b="1" dirty="0" smtClean="0">
              <a:solidFill>
                <a:srgbClr val="1B3DE5"/>
              </a:solidFill>
            </a:rPr>
            <a:t>August 2014</a:t>
          </a:r>
        </a:p>
        <a:p>
          <a:pPr algn="ctr"/>
          <a:r>
            <a:rPr lang="en-US" sz="1200" b="1" dirty="0" smtClean="0">
              <a:solidFill>
                <a:srgbClr val="002254"/>
              </a:solidFill>
            </a:rPr>
            <a:t> Enhanced Undocumented Reporting</a:t>
          </a:r>
        </a:p>
        <a:p>
          <a:pPr algn="ctr"/>
          <a:endParaRPr lang="en-US" sz="1200" b="1" dirty="0" smtClean="0">
            <a:solidFill>
              <a:srgbClr val="002254"/>
            </a:solidFill>
          </a:endParaRPr>
        </a:p>
        <a:p>
          <a:pPr algn="ctr"/>
          <a:r>
            <a:rPr lang="en-US" sz="1200" b="1" dirty="0" smtClean="0">
              <a:solidFill>
                <a:srgbClr val="002254"/>
              </a:solidFill>
            </a:rPr>
            <a:t>15% of Commercial Volume on SA </a:t>
          </a:r>
          <a:endParaRPr lang="en-US" sz="1200" b="1" dirty="0">
            <a:solidFill>
              <a:srgbClr val="002254"/>
            </a:solidFill>
          </a:endParaRPr>
        </a:p>
      </dgm:t>
    </dgm:pt>
    <dgm:pt modelId="{4A0B15BA-DCA2-4092-B068-A18719F6FE37}" type="parTrans" cxnId="{1C8C9DFE-5473-47E4-B988-DBD2C2C70639}">
      <dgm:prSet/>
      <dgm:spPr/>
      <dgm:t>
        <a:bodyPr/>
        <a:lstStyle/>
        <a:p>
          <a:pPr algn="ctr"/>
          <a:endParaRPr lang="en-US"/>
        </a:p>
      </dgm:t>
    </dgm:pt>
    <dgm:pt modelId="{8B99281F-2E29-4858-85F4-2C9B49366F06}" type="sibTrans" cxnId="{1C8C9DFE-5473-47E4-B988-DBD2C2C70639}">
      <dgm:prSet/>
      <dgm:spPr/>
      <dgm:t>
        <a:bodyPr/>
        <a:lstStyle/>
        <a:p>
          <a:pPr algn="ctr"/>
          <a:endParaRPr lang="en-US"/>
        </a:p>
      </dgm:t>
    </dgm:pt>
    <dgm:pt modelId="{A9263C64-C34E-46D9-A2D6-CEBA785BB50A}">
      <dgm:prSet phldrT="[Text]" custT="1"/>
      <dgm:spPr>
        <a:solidFill>
          <a:schemeClr val="bg1">
            <a:alpha val="90000"/>
          </a:schemeClr>
        </a:solidFill>
        <a:ln>
          <a:solidFill>
            <a:srgbClr val="002254"/>
          </a:solidFill>
        </a:ln>
      </dgm:spPr>
      <dgm:t>
        <a:bodyPr/>
        <a:lstStyle/>
        <a:p>
          <a:r>
            <a:rPr lang="en-US" sz="1200" b="1" dirty="0" smtClean="0">
              <a:solidFill>
                <a:srgbClr val="1B3DE5"/>
              </a:solidFill>
            </a:rPr>
            <a:t>November 2014 </a:t>
          </a:r>
        </a:p>
        <a:p>
          <a:r>
            <a:rPr lang="en-US" sz="1200" b="1" dirty="0" smtClean="0">
              <a:solidFill>
                <a:srgbClr val="002254"/>
              </a:solidFill>
            </a:rPr>
            <a:t>Expand Non-Profit Identification in eDoc </a:t>
          </a:r>
          <a:endParaRPr lang="en-US" sz="1200" b="1" dirty="0">
            <a:solidFill>
              <a:srgbClr val="002254"/>
            </a:solidFill>
          </a:endParaRPr>
        </a:p>
      </dgm:t>
    </dgm:pt>
    <dgm:pt modelId="{3534BDE4-37F5-46A8-8A19-A9B0C89313BA}" type="parTrans" cxnId="{6897534E-93CC-4293-9A50-1D5C641AF9ED}">
      <dgm:prSet/>
      <dgm:spPr/>
      <dgm:t>
        <a:bodyPr/>
        <a:lstStyle/>
        <a:p>
          <a:endParaRPr lang="en-US"/>
        </a:p>
      </dgm:t>
    </dgm:pt>
    <dgm:pt modelId="{E12F8C6A-F819-4992-8871-C81B24D15EEF}" type="sibTrans" cxnId="{6897534E-93CC-4293-9A50-1D5C641AF9ED}">
      <dgm:prSet/>
      <dgm:spPr/>
      <dgm:t>
        <a:bodyPr/>
        <a:lstStyle/>
        <a:p>
          <a:endParaRPr lang="en-US"/>
        </a:p>
      </dgm:t>
    </dgm:pt>
    <dgm:pt modelId="{C5A81C4F-91EA-4BB1-B9E5-00E20684F43F}">
      <dgm:prSet phldrT="[Text]" custT="1"/>
      <dgm:spPr>
        <a:solidFill>
          <a:schemeClr val="bg1">
            <a:alpha val="90000"/>
          </a:schemeClr>
        </a:solidFill>
        <a:ln>
          <a:solidFill>
            <a:srgbClr val="002254"/>
          </a:solidFill>
        </a:ln>
      </dgm:spPr>
      <dgm:t>
        <a:bodyPr/>
        <a:lstStyle/>
        <a:p>
          <a:r>
            <a:rPr lang="en-US" sz="1200" b="1" dirty="0" smtClean="0">
              <a:solidFill>
                <a:srgbClr val="1B3DE5"/>
              </a:solidFill>
            </a:rPr>
            <a:t>January 2015</a:t>
          </a:r>
        </a:p>
        <a:p>
          <a:r>
            <a:rPr lang="en-US" sz="1200" b="1" dirty="0" smtClean="0">
              <a:solidFill>
                <a:srgbClr val="002254"/>
              </a:solidFill>
            </a:rPr>
            <a:t>Postage Assessment Calculations Visible/Review Only</a:t>
          </a:r>
          <a:endParaRPr lang="en-US" sz="1200" b="1" dirty="0">
            <a:solidFill>
              <a:srgbClr val="002254"/>
            </a:solidFill>
          </a:endParaRPr>
        </a:p>
      </dgm:t>
    </dgm:pt>
    <dgm:pt modelId="{9F8BC233-1918-4B92-9FAE-4DF0DCDB82ED}" type="parTrans" cxnId="{0BE5D1B3-7F0C-4450-8AEE-1524E00C660F}">
      <dgm:prSet/>
      <dgm:spPr/>
      <dgm:t>
        <a:bodyPr/>
        <a:lstStyle/>
        <a:p>
          <a:endParaRPr lang="en-US"/>
        </a:p>
      </dgm:t>
    </dgm:pt>
    <dgm:pt modelId="{D51F4BF5-1746-48BD-8B83-AADE818899EF}" type="sibTrans" cxnId="{0BE5D1B3-7F0C-4450-8AEE-1524E00C660F}">
      <dgm:prSet/>
      <dgm:spPr/>
      <dgm:t>
        <a:bodyPr/>
        <a:lstStyle/>
        <a:p>
          <a:endParaRPr lang="en-US"/>
        </a:p>
      </dgm:t>
    </dgm:pt>
    <dgm:pt modelId="{01F17072-93DB-47C5-800F-0AF4C92234DD}">
      <dgm:prSet phldrT="[Text]" custT="1"/>
      <dgm:spPr>
        <a:solidFill>
          <a:schemeClr val="bg1">
            <a:alpha val="90000"/>
          </a:schemeClr>
        </a:solidFill>
        <a:ln>
          <a:solidFill>
            <a:srgbClr val="002254"/>
          </a:solidFill>
        </a:ln>
      </dgm:spPr>
      <dgm:t>
        <a:bodyPr/>
        <a:lstStyle/>
        <a:p>
          <a:r>
            <a:rPr lang="en-US" sz="1200" b="1" dirty="0" smtClean="0">
              <a:solidFill>
                <a:srgbClr val="1B3DE5"/>
              </a:solidFill>
            </a:rPr>
            <a:t>April 2015 </a:t>
          </a:r>
        </a:p>
        <a:p>
          <a:r>
            <a:rPr lang="en-US" sz="1200" b="1" dirty="0" smtClean="0">
              <a:solidFill>
                <a:srgbClr val="002254"/>
              </a:solidFill>
            </a:rPr>
            <a:t>Automated Postage Assessments</a:t>
          </a:r>
          <a:endParaRPr lang="en-US" sz="1200" b="1" dirty="0">
            <a:solidFill>
              <a:srgbClr val="002254"/>
            </a:solidFill>
          </a:endParaRPr>
        </a:p>
      </dgm:t>
    </dgm:pt>
    <dgm:pt modelId="{343B5D15-E62F-4328-8EA2-2703F64C67A8}" type="parTrans" cxnId="{9B76BC4E-D681-4E07-841A-B0C7F28C10F3}">
      <dgm:prSet/>
      <dgm:spPr/>
      <dgm:t>
        <a:bodyPr/>
        <a:lstStyle/>
        <a:p>
          <a:endParaRPr lang="en-US"/>
        </a:p>
      </dgm:t>
    </dgm:pt>
    <dgm:pt modelId="{623C779E-BAAB-4EF2-AC8E-C9F6FD172969}" type="sibTrans" cxnId="{9B76BC4E-D681-4E07-841A-B0C7F28C10F3}">
      <dgm:prSet/>
      <dgm:spPr/>
      <dgm:t>
        <a:bodyPr/>
        <a:lstStyle/>
        <a:p>
          <a:endParaRPr lang="en-US"/>
        </a:p>
      </dgm:t>
    </dgm:pt>
    <dgm:pt modelId="{B8C3C73F-C7A6-4B3A-A129-A64E56261B39}" type="pres">
      <dgm:prSet presAssocID="{07276A6D-BEA1-4413-A035-0334327AEFA7}" presName="Name0" presStyleCnt="0">
        <dgm:presLayoutVars>
          <dgm:dir/>
          <dgm:resizeHandles val="exact"/>
        </dgm:presLayoutVars>
      </dgm:prSet>
      <dgm:spPr/>
      <dgm:t>
        <a:bodyPr/>
        <a:lstStyle/>
        <a:p>
          <a:endParaRPr lang="en-US"/>
        </a:p>
      </dgm:t>
    </dgm:pt>
    <dgm:pt modelId="{9E1EE28F-106A-4AF0-8A07-9983C91F9B33}" type="pres">
      <dgm:prSet presAssocID="{77873172-8F0B-46CD-BCB5-CB1814FD7F28}" presName="composite" presStyleCnt="0"/>
      <dgm:spPr/>
    </dgm:pt>
    <dgm:pt modelId="{5F487BD1-ABA2-4243-8666-304E8DAC8963}" type="pres">
      <dgm:prSet presAssocID="{77873172-8F0B-46CD-BCB5-CB1814FD7F28}" presName="bgChev" presStyleLbl="node1" presStyleIdx="0" presStyleCnt="5" custScaleX="94613" custScaleY="383387" custLinFactNeighborX="22867" custLinFactNeighborY="2761"/>
      <dgm:spPr>
        <a:solidFill>
          <a:srgbClr val="002254"/>
        </a:solidFill>
      </dgm:spPr>
    </dgm:pt>
    <dgm:pt modelId="{339DDBC4-A2DC-4805-A2DC-C7C76C45E440}" type="pres">
      <dgm:prSet presAssocID="{77873172-8F0B-46CD-BCB5-CB1814FD7F28}" presName="txNode" presStyleLbl="fgAcc1" presStyleIdx="0" presStyleCnt="5" custScaleX="139548" custScaleY="414184" custLinFactNeighborX="-11996" custLinFactNeighborY="-19136">
        <dgm:presLayoutVars>
          <dgm:bulletEnabled val="1"/>
        </dgm:presLayoutVars>
      </dgm:prSet>
      <dgm:spPr/>
      <dgm:t>
        <a:bodyPr/>
        <a:lstStyle/>
        <a:p>
          <a:endParaRPr lang="en-US"/>
        </a:p>
      </dgm:t>
    </dgm:pt>
    <dgm:pt modelId="{2F2F13E1-6854-4858-B29C-FFEB85B847B2}" type="pres">
      <dgm:prSet presAssocID="{B479D779-DB9C-4D0A-ADF2-80B052D928D5}" presName="compositeSpace" presStyleCnt="0"/>
      <dgm:spPr/>
    </dgm:pt>
    <dgm:pt modelId="{5ED158DE-5D6F-485E-99B8-907A8223E102}" type="pres">
      <dgm:prSet presAssocID="{61001077-FB52-483C-9A0B-CFCA809F1E70}" presName="composite" presStyleCnt="0"/>
      <dgm:spPr/>
    </dgm:pt>
    <dgm:pt modelId="{866BCC2F-6B50-4170-B133-AD4EF4F0F87A}" type="pres">
      <dgm:prSet presAssocID="{61001077-FB52-483C-9A0B-CFCA809F1E70}" presName="bgChev" presStyleLbl="node1" presStyleIdx="1" presStyleCnt="5" custScaleX="94613" custScaleY="383387" custLinFactNeighborX="16474" custLinFactNeighborY="2761"/>
      <dgm:spPr>
        <a:solidFill>
          <a:srgbClr val="002254"/>
        </a:solidFill>
      </dgm:spPr>
      <dgm:t>
        <a:bodyPr/>
        <a:lstStyle/>
        <a:p>
          <a:endParaRPr lang="en-US"/>
        </a:p>
      </dgm:t>
    </dgm:pt>
    <dgm:pt modelId="{A44E9B7B-E327-46FE-88FC-11F5C08B286C}" type="pres">
      <dgm:prSet presAssocID="{61001077-FB52-483C-9A0B-CFCA809F1E70}" presName="txNode" presStyleLbl="fgAcc1" presStyleIdx="1" presStyleCnt="5" custScaleX="139548" custScaleY="414184" custLinFactNeighborX="-12036" custLinFactNeighborY="-19136">
        <dgm:presLayoutVars>
          <dgm:bulletEnabled val="1"/>
        </dgm:presLayoutVars>
      </dgm:prSet>
      <dgm:spPr/>
      <dgm:t>
        <a:bodyPr/>
        <a:lstStyle/>
        <a:p>
          <a:endParaRPr lang="en-US"/>
        </a:p>
      </dgm:t>
    </dgm:pt>
    <dgm:pt modelId="{37A6C474-EFBC-40E5-A642-B982E2665321}" type="pres">
      <dgm:prSet presAssocID="{8B99281F-2E29-4858-85F4-2C9B49366F06}" presName="compositeSpace" presStyleCnt="0"/>
      <dgm:spPr/>
    </dgm:pt>
    <dgm:pt modelId="{7538C8A2-CD31-4E8F-9AE8-FCCA3F9BC333}" type="pres">
      <dgm:prSet presAssocID="{A9263C64-C34E-46D9-A2D6-CEBA785BB50A}" presName="composite" presStyleCnt="0"/>
      <dgm:spPr/>
    </dgm:pt>
    <dgm:pt modelId="{B25005FE-1704-4C6C-BCF7-5C1BED19CEDF}" type="pres">
      <dgm:prSet presAssocID="{A9263C64-C34E-46D9-A2D6-CEBA785BB50A}" presName="bgChev" presStyleLbl="node1" presStyleIdx="2" presStyleCnt="5" custScaleX="94613" custScaleY="383387" custLinFactNeighborX="21895" custLinFactNeighborY="2761"/>
      <dgm:spPr>
        <a:solidFill>
          <a:srgbClr val="002254"/>
        </a:solidFill>
      </dgm:spPr>
    </dgm:pt>
    <dgm:pt modelId="{73532DC9-EF21-4DB9-B7A4-ACF813CE1B51}" type="pres">
      <dgm:prSet presAssocID="{A9263C64-C34E-46D9-A2D6-CEBA785BB50A}" presName="txNode" presStyleLbl="fgAcc1" presStyleIdx="2" presStyleCnt="5" custScaleX="139548" custScaleY="414184" custLinFactNeighborX="-8830" custLinFactNeighborY="-19136">
        <dgm:presLayoutVars>
          <dgm:bulletEnabled val="1"/>
        </dgm:presLayoutVars>
      </dgm:prSet>
      <dgm:spPr/>
      <dgm:t>
        <a:bodyPr/>
        <a:lstStyle/>
        <a:p>
          <a:endParaRPr lang="en-US"/>
        </a:p>
      </dgm:t>
    </dgm:pt>
    <dgm:pt modelId="{244D6D1E-0D3B-41E3-BF99-07515638C1DB}" type="pres">
      <dgm:prSet presAssocID="{E12F8C6A-F819-4992-8871-C81B24D15EEF}" presName="compositeSpace" presStyleCnt="0"/>
      <dgm:spPr/>
    </dgm:pt>
    <dgm:pt modelId="{2B143E32-CF89-4AEC-9A8B-30B88A4C6E5C}" type="pres">
      <dgm:prSet presAssocID="{C5A81C4F-91EA-4BB1-B9E5-00E20684F43F}" presName="composite" presStyleCnt="0"/>
      <dgm:spPr/>
    </dgm:pt>
    <dgm:pt modelId="{84B415B2-30DF-4788-90F3-F295497DF3F8}" type="pres">
      <dgm:prSet presAssocID="{C5A81C4F-91EA-4BB1-B9E5-00E20684F43F}" presName="bgChev" presStyleLbl="node1" presStyleIdx="3" presStyleCnt="5" custScaleX="94613" custScaleY="389795" custLinFactNeighborX="24348" custLinFactNeighborY="6201"/>
      <dgm:spPr>
        <a:solidFill>
          <a:srgbClr val="002254"/>
        </a:solidFill>
      </dgm:spPr>
    </dgm:pt>
    <dgm:pt modelId="{8C0F4667-3AC6-45D1-8436-E8BA61347FA6}" type="pres">
      <dgm:prSet presAssocID="{C5A81C4F-91EA-4BB1-B9E5-00E20684F43F}" presName="txNode" presStyleLbl="fgAcc1" presStyleIdx="3" presStyleCnt="5" custScaleX="139548" custScaleY="414184" custLinFactNeighborX="-5624" custLinFactNeighborY="-20738">
        <dgm:presLayoutVars>
          <dgm:bulletEnabled val="1"/>
        </dgm:presLayoutVars>
      </dgm:prSet>
      <dgm:spPr/>
      <dgm:t>
        <a:bodyPr/>
        <a:lstStyle/>
        <a:p>
          <a:endParaRPr lang="en-US"/>
        </a:p>
      </dgm:t>
    </dgm:pt>
    <dgm:pt modelId="{876FA263-F8DF-4D7A-BDCA-8F3896BA173D}" type="pres">
      <dgm:prSet presAssocID="{D51F4BF5-1746-48BD-8B83-AADE818899EF}" presName="compositeSpace" presStyleCnt="0"/>
      <dgm:spPr/>
    </dgm:pt>
    <dgm:pt modelId="{65A790A7-6799-4744-B69E-A474184FE52A}" type="pres">
      <dgm:prSet presAssocID="{01F17072-93DB-47C5-800F-0AF4C92234DD}" presName="composite" presStyleCnt="0"/>
      <dgm:spPr/>
    </dgm:pt>
    <dgm:pt modelId="{D6B78404-E678-46C2-975F-1509FC02EDCE}" type="pres">
      <dgm:prSet presAssocID="{01F17072-93DB-47C5-800F-0AF4C92234DD}" presName="bgChev" presStyleLbl="node1" presStyleIdx="4" presStyleCnt="5" custScaleX="94613" custScaleY="383387" custLinFactNeighborX="20923" custLinFactNeighborY="2761"/>
      <dgm:spPr>
        <a:solidFill>
          <a:srgbClr val="002254"/>
        </a:solidFill>
      </dgm:spPr>
    </dgm:pt>
    <dgm:pt modelId="{F0DF3DF9-651F-40C1-81CE-57ABB6A67EF2}" type="pres">
      <dgm:prSet presAssocID="{01F17072-93DB-47C5-800F-0AF4C92234DD}" presName="txNode" presStyleLbl="fgAcc1" presStyleIdx="4" presStyleCnt="5" custScaleX="139548" custScaleY="414184" custLinFactNeighborX="-2418" custLinFactNeighborY="-19136">
        <dgm:presLayoutVars>
          <dgm:bulletEnabled val="1"/>
        </dgm:presLayoutVars>
      </dgm:prSet>
      <dgm:spPr/>
      <dgm:t>
        <a:bodyPr/>
        <a:lstStyle/>
        <a:p>
          <a:endParaRPr lang="en-US"/>
        </a:p>
      </dgm:t>
    </dgm:pt>
  </dgm:ptLst>
  <dgm:cxnLst>
    <dgm:cxn modelId="{215DBCE7-A3FA-4788-9EB2-4B5B58816135}" type="presOf" srcId="{61001077-FB52-483C-9A0B-CFCA809F1E70}" destId="{A44E9B7B-E327-46FE-88FC-11F5C08B286C}" srcOrd="0" destOrd="0" presId="urn:microsoft.com/office/officeart/2005/8/layout/chevronAccent+Icon"/>
    <dgm:cxn modelId="{9B76BC4E-D681-4E07-841A-B0C7F28C10F3}" srcId="{07276A6D-BEA1-4413-A035-0334327AEFA7}" destId="{01F17072-93DB-47C5-800F-0AF4C92234DD}" srcOrd="4" destOrd="0" parTransId="{343B5D15-E62F-4328-8EA2-2703F64C67A8}" sibTransId="{623C779E-BAAB-4EF2-AC8E-C9F6FD172969}"/>
    <dgm:cxn modelId="{04378909-DB51-4A75-BB65-3BAF38953C44}" type="presOf" srcId="{A9263C64-C34E-46D9-A2D6-CEBA785BB50A}" destId="{73532DC9-EF21-4DB9-B7A4-ACF813CE1B51}" srcOrd="0" destOrd="0" presId="urn:microsoft.com/office/officeart/2005/8/layout/chevronAccent+Icon"/>
    <dgm:cxn modelId="{982D0E56-BFC1-4248-8D0A-F921BDA3205B}" type="presOf" srcId="{07276A6D-BEA1-4413-A035-0334327AEFA7}" destId="{B8C3C73F-C7A6-4B3A-A129-A64E56261B39}" srcOrd="0" destOrd="0" presId="urn:microsoft.com/office/officeart/2005/8/layout/chevronAccent+Icon"/>
    <dgm:cxn modelId="{1C8C9DFE-5473-47E4-B988-DBD2C2C70639}" srcId="{07276A6D-BEA1-4413-A035-0334327AEFA7}" destId="{61001077-FB52-483C-9A0B-CFCA809F1E70}" srcOrd="1" destOrd="0" parTransId="{4A0B15BA-DCA2-4092-B068-A18719F6FE37}" sibTransId="{8B99281F-2E29-4858-85F4-2C9B49366F06}"/>
    <dgm:cxn modelId="{5C97DB25-6146-42FF-B308-59A6CE759832}" type="presOf" srcId="{01F17072-93DB-47C5-800F-0AF4C92234DD}" destId="{F0DF3DF9-651F-40C1-81CE-57ABB6A67EF2}" srcOrd="0" destOrd="0" presId="urn:microsoft.com/office/officeart/2005/8/layout/chevronAccent+Icon"/>
    <dgm:cxn modelId="{6897534E-93CC-4293-9A50-1D5C641AF9ED}" srcId="{07276A6D-BEA1-4413-A035-0334327AEFA7}" destId="{A9263C64-C34E-46D9-A2D6-CEBA785BB50A}" srcOrd="2" destOrd="0" parTransId="{3534BDE4-37F5-46A8-8A19-A9B0C89313BA}" sibTransId="{E12F8C6A-F819-4992-8871-C81B24D15EEF}"/>
    <dgm:cxn modelId="{95F5CE33-A53F-4B91-B7EB-EB65AC4E40A9}" type="presOf" srcId="{77873172-8F0B-46CD-BCB5-CB1814FD7F28}" destId="{339DDBC4-A2DC-4805-A2DC-C7C76C45E440}" srcOrd="0" destOrd="0" presId="urn:microsoft.com/office/officeart/2005/8/layout/chevronAccent+Icon"/>
    <dgm:cxn modelId="{0BE5D1B3-7F0C-4450-8AEE-1524E00C660F}" srcId="{07276A6D-BEA1-4413-A035-0334327AEFA7}" destId="{C5A81C4F-91EA-4BB1-B9E5-00E20684F43F}" srcOrd="3" destOrd="0" parTransId="{9F8BC233-1918-4B92-9FAE-4DF0DCDB82ED}" sibTransId="{D51F4BF5-1746-48BD-8B83-AADE818899EF}"/>
    <dgm:cxn modelId="{28E92156-CC46-478C-9B9F-BE9760C1A977}" type="presOf" srcId="{C5A81C4F-91EA-4BB1-B9E5-00E20684F43F}" destId="{8C0F4667-3AC6-45D1-8436-E8BA61347FA6}" srcOrd="0" destOrd="0" presId="urn:microsoft.com/office/officeart/2005/8/layout/chevronAccent+Icon"/>
    <dgm:cxn modelId="{5D46CD83-32AD-48AB-8004-9E632EFDBA78}" srcId="{07276A6D-BEA1-4413-A035-0334327AEFA7}" destId="{77873172-8F0B-46CD-BCB5-CB1814FD7F28}" srcOrd="0" destOrd="0" parTransId="{EC46B906-B134-4A67-A7D9-0F783AC53BAC}" sibTransId="{B479D779-DB9C-4D0A-ADF2-80B052D928D5}"/>
    <dgm:cxn modelId="{EA8C2482-E78E-4E5D-BDC3-D1AD4628DC8C}" type="presParOf" srcId="{B8C3C73F-C7A6-4B3A-A129-A64E56261B39}" destId="{9E1EE28F-106A-4AF0-8A07-9983C91F9B33}" srcOrd="0" destOrd="0" presId="urn:microsoft.com/office/officeart/2005/8/layout/chevronAccent+Icon"/>
    <dgm:cxn modelId="{BDDB3B80-D162-4BBE-820B-369187111866}" type="presParOf" srcId="{9E1EE28F-106A-4AF0-8A07-9983C91F9B33}" destId="{5F487BD1-ABA2-4243-8666-304E8DAC8963}" srcOrd="0" destOrd="0" presId="urn:microsoft.com/office/officeart/2005/8/layout/chevronAccent+Icon"/>
    <dgm:cxn modelId="{17B20F84-A37F-4156-A927-470670FB2A0B}" type="presParOf" srcId="{9E1EE28F-106A-4AF0-8A07-9983C91F9B33}" destId="{339DDBC4-A2DC-4805-A2DC-C7C76C45E440}" srcOrd="1" destOrd="0" presId="urn:microsoft.com/office/officeart/2005/8/layout/chevronAccent+Icon"/>
    <dgm:cxn modelId="{E9302339-2DBB-4D44-8331-05068893C6DA}" type="presParOf" srcId="{B8C3C73F-C7A6-4B3A-A129-A64E56261B39}" destId="{2F2F13E1-6854-4858-B29C-FFEB85B847B2}" srcOrd="1" destOrd="0" presId="urn:microsoft.com/office/officeart/2005/8/layout/chevronAccent+Icon"/>
    <dgm:cxn modelId="{53E5926D-5F15-455B-82E1-18FEF6E99AF8}" type="presParOf" srcId="{B8C3C73F-C7A6-4B3A-A129-A64E56261B39}" destId="{5ED158DE-5D6F-485E-99B8-907A8223E102}" srcOrd="2" destOrd="0" presId="urn:microsoft.com/office/officeart/2005/8/layout/chevronAccent+Icon"/>
    <dgm:cxn modelId="{B7C288C3-2542-4349-B4F3-B21D091E3003}" type="presParOf" srcId="{5ED158DE-5D6F-485E-99B8-907A8223E102}" destId="{866BCC2F-6B50-4170-B133-AD4EF4F0F87A}" srcOrd="0" destOrd="0" presId="urn:microsoft.com/office/officeart/2005/8/layout/chevronAccent+Icon"/>
    <dgm:cxn modelId="{B73CB201-DC0F-4980-8678-D64F2292D567}" type="presParOf" srcId="{5ED158DE-5D6F-485E-99B8-907A8223E102}" destId="{A44E9B7B-E327-46FE-88FC-11F5C08B286C}" srcOrd="1" destOrd="0" presId="urn:microsoft.com/office/officeart/2005/8/layout/chevronAccent+Icon"/>
    <dgm:cxn modelId="{9D9722D9-B254-4997-AD47-2F70F037B42B}" type="presParOf" srcId="{B8C3C73F-C7A6-4B3A-A129-A64E56261B39}" destId="{37A6C474-EFBC-40E5-A642-B982E2665321}" srcOrd="3" destOrd="0" presId="urn:microsoft.com/office/officeart/2005/8/layout/chevronAccent+Icon"/>
    <dgm:cxn modelId="{8213C697-966A-4C6E-AC7D-B1721DCFE92C}" type="presParOf" srcId="{B8C3C73F-C7A6-4B3A-A129-A64E56261B39}" destId="{7538C8A2-CD31-4E8F-9AE8-FCCA3F9BC333}" srcOrd="4" destOrd="0" presId="urn:microsoft.com/office/officeart/2005/8/layout/chevronAccent+Icon"/>
    <dgm:cxn modelId="{B1D6BB13-DD3E-4255-BAA3-7F62AE432E62}" type="presParOf" srcId="{7538C8A2-CD31-4E8F-9AE8-FCCA3F9BC333}" destId="{B25005FE-1704-4C6C-BCF7-5C1BED19CEDF}" srcOrd="0" destOrd="0" presId="urn:microsoft.com/office/officeart/2005/8/layout/chevronAccent+Icon"/>
    <dgm:cxn modelId="{CAEB34FA-84A7-494C-AF64-B7CB3A205F07}" type="presParOf" srcId="{7538C8A2-CD31-4E8F-9AE8-FCCA3F9BC333}" destId="{73532DC9-EF21-4DB9-B7A4-ACF813CE1B51}" srcOrd="1" destOrd="0" presId="urn:microsoft.com/office/officeart/2005/8/layout/chevronAccent+Icon"/>
    <dgm:cxn modelId="{D7C3F481-9BB6-415C-9D08-E18FE91CAEB4}" type="presParOf" srcId="{B8C3C73F-C7A6-4B3A-A129-A64E56261B39}" destId="{244D6D1E-0D3B-41E3-BF99-07515638C1DB}" srcOrd="5" destOrd="0" presId="urn:microsoft.com/office/officeart/2005/8/layout/chevronAccent+Icon"/>
    <dgm:cxn modelId="{2904E3E6-8DEB-404E-BE9B-F303755D9C1E}" type="presParOf" srcId="{B8C3C73F-C7A6-4B3A-A129-A64E56261B39}" destId="{2B143E32-CF89-4AEC-9A8B-30B88A4C6E5C}" srcOrd="6" destOrd="0" presId="urn:microsoft.com/office/officeart/2005/8/layout/chevronAccent+Icon"/>
    <dgm:cxn modelId="{14DB4681-309B-451D-B10D-B2E21091DFB7}" type="presParOf" srcId="{2B143E32-CF89-4AEC-9A8B-30B88A4C6E5C}" destId="{84B415B2-30DF-4788-90F3-F295497DF3F8}" srcOrd="0" destOrd="0" presId="urn:microsoft.com/office/officeart/2005/8/layout/chevronAccent+Icon"/>
    <dgm:cxn modelId="{F923E073-32D2-4628-AA8D-C945122C7E51}" type="presParOf" srcId="{2B143E32-CF89-4AEC-9A8B-30B88A4C6E5C}" destId="{8C0F4667-3AC6-45D1-8436-E8BA61347FA6}" srcOrd="1" destOrd="0" presId="urn:microsoft.com/office/officeart/2005/8/layout/chevronAccent+Icon"/>
    <dgm:cxn modelId="{5EF5ACF4-8BC4-432E-A9C3-99A025A18C8F}" type="presParOf" srcId="{B8C3C73F-C7A6-4B3A-A129-A64E56261B39}" destId="{876FA263-F8DF-4D7A-BDCA-8F3896BA173D}" srcOrd="7" destOrd="0" presId="urn:microsoft.com/office/officeart/2005/8/layout/chevronAccent+Icon"/>
    <dgm:cxn modelId="{A0555C7B-BCD9-4D54-B04D-3B5E6C7FCFBA}" type="presParOf" srcId="{B8C3C73F-C7A6-4B3A-A129-A64E56261B39}" destId="{65A790A7-6799-4744-B69E-A474184FE52A}" srcOrd="8" destOrd="0" presId="urn:microsoft.com/office/officeart/2005/8/layout/chevronAccent+Icon"/>
    <dgm:cxn modelId="{84AC978F-4020-47B1-B155-F3623D4909F6}" type="presParOf" srcId="{65A790A7-6799-4744-B69E-A474184FE52A}" destId="{D6B78404-E678-46C2-975F-1509FC02EDCE}" srcOrd="0" destOrd="0" presId="urn:microsoft.com/office/officeart/2005/8/layout/chevronAccent+Icon"/>
    <dgm:cxn modelId="{15F14479-EA41-402F-8DAD-55682E9932F7}" type="presParOf" srcId="{65A790A7-6799-4744-B69E-A474184FE52A}" destId="{F0DF3DF9-651F-40C1-81CE-57ABB6A67EF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1500" y="8788400"/>
            <a:ext cx="785813" cy="2540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101625" tIns="44461" rIns="101625" bIns="44461">
            <a:spAutoFit/>
          </a:bodyPr>
          <a:lstStyle/>
          <a:p>
            <a:pPr algn="ctr" defTabSz="984250">
              <a:lnSpc>
                <a:spcPct val="90000"/>
              </a:lnSpc>
            </a:pPr>
            <a:r>
              <a:rPr lang="en-US" sz="1200" dirty="0">
                <a:latin typeface="Arial" charset="0"/>
              </a:rPr>
              <a:t>Page </a:t>
            </a:r>
            <a:fld id="{97B11422-9930-4CB1-99E2-E47499222B24}" type="slidenum">
              <a:rPr lang="en-US" sz="1200">
                <a:latin typeface="Arial" charset="0"/>
              </a:rPr>
              <a:pPr algn="ctr" defTabSz="984250">
                <a:lnSpc>
                  <a:spcPct val="90000"/>
                </a:lnSpc>
              </a:pPr>
              <a:t>‹#›</a:t>
            </a:fld>
            <a:endParaRPr lang="en-US" sz="1200" dirty="0">
              <a:latin typeface="Arial" charset="0"/>
            </a:endParaRPr>
          </a:p>
        </p:txBody>
      </p:sp>
    </p:spTree>
    <p:extLst>
      <p:ext uri="{BB962C8B-B14F-4D97-AF65-F5344CB8AC3E}">
        <p14:creationId xmlns:p14="http://schemas.microsoft.com/office/powerpoint/2010/main" val="211263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93800" y="704850"/>
            <a:ext cx="4629150" cy="34718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5988" y="4308475"/>
            <a:ext cx="5159375" cy="42021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04802" tIns="44461" rIns="104802" bIns="444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5307013" y="8836025"/>
            <a:ext cx="1577975" cy="2714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1625" tIns="44461" rIns="101625" bIns="44461">
            <a:spAutoFit/>
          </a:bodyPr>
          <a:lstStyle/>
          <a:p>
            <a:pPr algn="r" defTabSz="1008063">
              <a:spcBef>
                <a:spcPct val="50000"/>
              </a:spcBef>
            </a:pPr>
            <a:fld id="{7471784D-0871-47C4-B9ED-0CEEF85561D5}" type="slidenum">
              <a:rPr lang="en-US" sz="1200">
                <a:latin typeface="Arial" charset="0"/>
              </a:rPr>
              <a:pPr algn="r" defTabSz="1008063">
                <a:spcBef>
                  <a:spcPct val="50000"/>
                </a:spcBef>
              </a:pPr>
              <a:t>‹#›</a:t>
            </a:fld>
            <a:endParaRPr lang="en-US" sz="1200" dirty="0">
              <a:latin typeface="Arial" charset="0"/>
            </a:endParaRPr>
          </a:p>
        </p:txBody>
      </p:sp>
    </p:spTree>
    <p:extLst>
      <p:ext uri="{BB962C8B-B14F-4D97-AF65-F5344CB8AC3E}">
        <p14:creationId xmlns:p14="http://schemas.microsoft.com/office/powerpoint/2010/main" val="1615346956"/>
      </p:ext>
    </p:extLst>
  </p:cSld>
  <p:clrMap bg1="lt1" tx1="dk1" bg2="lt2" tx2="dk2" accent1="accent1" accent2="accent2" accent3="accent3" accent4="accent4" accent5="accent5" accent6="accent6" hlink="hlink" folHlink="folHlink"/>
  <p:notesStyle>
    <a:lvl1pPr algn="l" rtl="0" fontAlgn="base">
      <a:lnSpc>
        <a:spcPct val="85000"/>
      </a:lnSpc>
      <a:spcBef>
        <a:spcPct val="50000"/>
      </a:spcBef>
      <a:spcAft>
        <a:spcPct val="0"/>
      </a:spcAft>
      <a:defRPr sz="1200" kern="1200">
        <a:solidFill>
          <a:schemeClr val="tx1"/>
        </a:solidFill>
        <a:latin typeface="Arial" charset="0"/>
        <a:ea typeface="+mn-ea"/>
        <a:cs typeface="+mn-cs"/>
      </a:defRPr>
    </a:lvl1pPr>
    <a:lvl2pPr marL="457200" algn="l" rtl="0" fontAlgn="base">
      <a:lnSpc>
        <a:spcPct val="85000"/>
      </a:lnSpc>
      <a:spcBef>
        <a:spcPct val="50000"/>
      </a:spcBef>
      <a:spcAft>
        <a:spcPct val="0"/>
      </a:spcAft>
      <a:defRPr sz="1200" kern="1200">
        <a:solidFill>
          <a:schemeClr val="tx1"/>
        </a:solidFill>
        <a:latin typeface="Arial" charset="0"/>
        <a:ea typeface="+mn-ea"/>
        <a:cs typeface="+mn-cs"/>
      </a:defRPr>
    </a:lvl2pPr>
    <a:lvl3pPr marL="914400" algn="l" rtl="0" fontAlgn="base">
      <a:lnSpc>
        <a:spcPct val="85000"/>
      </a:lnSpc>
      <a:spcBef>
        <a:spcPct val="50000"/>
      </a:spcBef>
      <a:spcAft>
        <a:spcPct val="0"/>
      </a:spcAft>
      <a:defRPr sz="1200" kern="1200">
        <a:solidFill>
          <a:schemeClr val="tx1"/>
        </a:solidFill>
        <a:latin typeface="Arial" charset="0"/>
        <a:ea typeface="+mn-ea"/>
        <a:cs typeface="+mn-cs"/>
      </a:defRPr>
    </a:lvl3pPr>
    <a:lvl4pPr marL="1371600" algn="l" rtl="0" fontAlgn="base">
      <a:lnSpc>
        <a:spcPct val="85000"/>
      </a:lnSpc>
      <a:spcBef>
        <a:spcPct val="50000"/>
      </a:spcBef>
      <a:spcAft>
        <a:spcPct val="0"/>
      </a:spcAft>
      <a:defRPr sz="1200" kern="1200">
        <a:solidFill>
          <a:schemeClr val="tx1"/>
        </a:solidFill>
        <a:latin typeface="Arial" charset="0"/>
        <a:ea typeface="+mn-ea"/>
        <a:cs typeface="+mn-cs"/>
      </a:defRPr>
    </a:lvl4pPr>
    <a:lvl5pPr marL="1828800" algn="l" rtl="0" fontAlgn="base">
      <a:lnSpc>
        <a:spcPct val="85000"/>
      </a:lnSpc>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9" name="Rectangle 7"/>
          <p:cNvSpPr>
            <a:spLocks noGrp="1" noChangeArrowheads="1"/>
          </p:cNvSpPr>
          <p:nvPr>
            <p:ph type="body" idx="1"/>
          </p:nvPr>
        </p:nvSpPr>
        <p:spPr>
          <a:xfrm>
            <a:off x="842963" y="4297363"/>
            <a:ext cx="5532437" cy="4221162"/>
          </a:xfrm>
          <a:ln/>
        </p:spPr>
        <p:txBody>
          <a:bodyPr/>
          <a:lstStyle/>
          <a:p>
            <a:endParaRPr lang="en-US" dirty="0"/>
          </a:p>
        </p:txBody>
      </p:sp>
      <p:sp>
        <p:nvSpPr>
          <p:cNvPr id="259074" name="Rectangle 2"/>
          <p:cNvSpPr>
            <a:spLocks noChangeArrowheads="1"/>
          </p:cNvSpPr>
          <p:nvPr/>
        </p:nvSpPr>
        <p:spPr bwMode="auto">
          <a:xfrm>
            <a:off x="3960813" y="0"/>
            <a:ext cx="3049587" cy="465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259075" name="Rectangle 3"/>
          <p:cNvSpPr>
            <a:spLocks noChangeArrowheads="1"/>
          </p:cNvSpPr>
          <p:nvPr/>
        </p:nvSpPr>
        <p:spPr bwMode="auto">
          <a:xfrm>
            <a:off x="3960813" y="8807450"/>
            <a:ext cx="3049587" cy="4889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259076" name="Rectangle 4"/>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699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FS</a:t>
            </a:r>
            <a:r>
              <a:rPr lang="en-US" baseline="0" dirty="0" smtClean="0"/>
              <a:t> Volume – All eligible FS Volume as denominator – How much mail have you submitted and how much was FS? – Carrier route mail – Is it eligible? – technical conversations – Interpretation of DMM Carrier Route Flat was eligible for unique barcodes so it was included in the denominator. The DMM was identified in being incorrect. The DMM has to be adjusted to eliminate the carrier route to be in eligible. So we need an update on whether this has been completed.</a:t>
            </a:r>
            <a:endParaRPr lang="en-US" dirty="0" smtClean="0"/>
          </a:p>
          <a:p>
            <a:endParaRPr lang="en-US" dirty="0"/>
          </a:p>
        </p:txBody>
      </p:sp>
    </p:spTree>
    <p:extLst>
      <p:ext uri="{BB962C8B-B14F-4D97-AF65-F5344CB8AC3E}">
        <p14:creationId xmlns:p14="http://schemas.microsoft.com/office/powerpoint/2010/main" val="46123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FS</a:t>
            </a:r>
            <a:r>
              <a:rPr lang="en-US" baseline="0" dirty="0" smtClean="0"/>
              <a:t> Volume – All eligible FS Volume as denominator – How much mail have you submitted and how much was FS? – Carrier route mail – Is it eligible? – technical conversations – Interpretation of DMM Carrier Route Flat was eligible for unique barcodes so it was included in the denominator. The DMM was identified in being incorrect. The DMM has to be adjusted to eliminate the carrier route to be in eligible. So we need an update on whethere this has been completed.</a:t>
            </a:r>
            <a:endParaRPr lang="en-US" dirty="0" smtClean="0"/>
          </a:p>
          <a:p>
            <a:endParaRPr lang="en-US" dirty="0"/>
          </a:p>
        </p:txBody>
      </p:sp>
    </p:spTree>
    <p:extLst>
      <p:ext uri="{BB962C8B-B14F-4D97-AF65-F5344CB8AC3E}">
        <p14:creationId xmlns:p14="http://schemas.microsoft.com/office/powerpoint/2010/main" val="414709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Assessment</a:t>
            </a:r>
            <a:r>
              <a:rPr lang="en-US" baseline="0" dirty="0" smtClean="0"/>
              <a:t> report process. Only when pieces exceed that threshold will the invoicing process occur. In October the figures will be based on September mailings.</a:t>
            </a:r>
            <a:endParaRPr lang="en-US" dirty="0" smtClean="0"/>
          </a:p>
          <a:p>
            <a:endParaRPr lang="en-US" dirty="0"/>
          </a:p>
        </p:txBody>
      </p:sp>
    </p:spTree>
    <p:extLst>
      <p:ext uri="{BB962C8B-B14F-4D97-AF65-F5344CB8AC3E}">
        <p14:creationId xmlns:p14="http://schemas.microsoft.com/office/powerpoint/2010/main" val="2850650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latin typeface="Arial" charset="0"/>
              </a:rPr>
              <a:t>Replaces MERLIN – based on mailers who provided us more than 75% of their volume.</a:t>
            </a:r>
            <a:r>
              <a:rPr lang="en-US" baseline="0" dirty="0" smtClean="0">
                <a:latin typeface="Arial" charset="0"/>
              </a:rPr>
              <a:t> Once a customer exceeds 75% the customer will be moved to the census monitoring. If a customer drops below the threshold we will not revert back to MERLIN. Prior to reaching the 75% volume threshold we will continue with the MERLIN process. When the customer hits the threshold – although they may still have MERLIN verifications performed on mailings the Move-Update verification functionality will be shut off for that customer.</a:t>
            </a:r>
            <a:endParaRPr lang="en-US" dirty="0" smtClean="0">
              <a:latin typeface="Arial" charset="0"/>
            </a:endParaRPr>
          </a:p>
          <a:p>
            <a:endParaRPr lang="en-US" dirty="0"/>
          </a:p>
        </p:txBody>
      </p:sp>
    </p:spTree>
    <p:extLst>
      <p:ext uri="{BB962C8B-B14F-4D97-AF65-F5344CB8AC3E}">
        <p14:creationId xmlns:p14="http://schemas.microsoft.com/office/powerpoint/2010/main" val="327312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Presort from an eDoc perspective – </a:t>
            </a:r>
          </a:p>
          <a:p>
            <a:r>
              <a:rPr lang="en-US" dirty="0" smtClean="0">
                <a:latin typeface="Arial" charset="0"/>
              </a:rPr>
              <a:t>Entry</a:t>
            </a:r>
            <a:r>
              <a:rPr lang="en-US" baseline="0" dirty="0" smtClean="0">
                <a:latin typeface="Arial" charset="0"/>
              </a:rPr>
              <a:t> point – Checks correctness in eDoc of mailers who are submitting more than 75% volume FS – we will not assess this in January.</a:t>
            </a:r>
          </a:p>
          <a:p>
            <a:endParaRPr lang="en-US" baseline="0" dirty="0" smtClean="0">
              <a:latin typeface="Arial" charset="0"/>
            </a:endParaRPr>
          </a:p>
        </p:txBody>
      </p:sp>
    </p:spTree>
    <p:extLst>
      <p:ext uri="{BB962C8B-B14F-4D97-AF65-F5344CB8AC3E}">
        <p14:creationId xmlns:p14="http://schemas.microsoft.com/office/powerpoint/2010/main" val="399031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baseline="0" dirty="0" smtClean="0">
                <a:latin typeface="Arial" charset="0"/>
              </a:rPr>
              <a:t>Nesting Sortation – eDoc validation where we literally look at container handling unit and piece level and check against the labeling list to validate the accuracy – We will not be assessing this process in January.</a:t>
            </a:r>
            <a:endParaRPr lang="en-US" dirty="0" smtClean="0"/>
          </a:p>
          <a:p>
            <a:endParaRPr lang="en-US" dirty="0"/>
          </a:p>
        </p:txBody>
      </p:sp>
    </p:spTree>
    <p:extLst>
      <p:ext uri="{BB962C8B-B14F-4D97-AF65-F5344CB8AC3E}">
        <p14:creationId xmlns:p14="http://schemas.microsoft.com/office/powerpoint/2010/main" val="53246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289849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November we are expanding our options on how customers can provide their information to us as to whether they are eligible or not for non profit rates. </a:t>
            </a:r>
          </a:p>
          <a:p>
            <a:endParaRPr lang="en-US" baseline="0" dirty="0" smtClean="0"/>
          </a:p>
          <a:p>
            <a:r>
              <a:rPr lang="en-US" baseline="0" dirty="0" smtClean="0"/>
              <a:t>Today – Customers provide non-profit information and the clerks looks up to see if they are eligible by utilizing PostalOne!</a:t>
            </a:r>
          </a:p>
          <a:p>
            <a:endParaRPr lang="en-US" baseline="0" dirty="0" smtClean="0"/>
          </a:p>
          <a:p>
            <a:r>
              <a:rPr lang="en-US" baseline="0" dirty="0" smtClean="0"/>
              <a:t>If you are submitting eDoc the mail owner is identified.</a:t>
            </a:r>
          </a:p>
          <a:p>
            <a:endParaRPr lang="en-US" baseline="0" dirty="0" smtClean="0"/>
          </a:p>
          <a:p>
            <a:r>
              <a:rPr lang="en-US" baseline="0" dirty="0" smtClean="0"/>
              <a:t>For all non profit mailers in a particular mailings and combination of the mid crid permit or payment permit can be linked to the non – profit – this is sort of the By/For for non profit.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are not yet retiring ghost numbers. (need validation)</a:t>
            </a:r>
          </a:p>
          <a:p>
            <a:endParaRPr lang="en-US" dirty="0" smtClean="0"/>
          </a:p>
          <a:p>
            <a:endParaRPr lang="en-US" dirty="0" smtClean="0"/>
          </a:p>
          <a:p>
            <a:endParaRPr lang="en-US" dirty="0"/>
          </a:p>
        </p:txBody>
      </p:sp>
    </p:spTree>
    <p:extLst>
      <p:ext uri="{BB962C8B-B14F-4D97-AF65-F5344CB8AC3E}">
        <p14:creationId xmlns:p14="http://schemas.microsoft.com/office/powerpoint/2010/main" val="338067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altLang="en-US" dirty="0" smtClean="0">
                <a:latin typeface="Arial" charset="0"/>
              </a:rPr>
              <a:t>eInduction – in Oct 2013</a:t>
            </a:r>
            <a:r>
              <a:rPr lang="en-US" altLang="en-US" baseline="0" dirty="0" smtClean="0">
                <a:latin typeface="Arial" charset="0"/>
              </a:rPr>
              <a:t> it was deployed right now 30% of containers are eInduction – In August there are new reporting functionality – We still have processing facilities do not have surface visibility standards. We have scanning capabilities 82% of the volume we receive PVDS are entered through facilities that have SV. We want to expand so we are piloting now in September at non SV sites.</a:t>
            </a:r>
            <a:endParaRPr lang="en-US" altLang="en-US" dirty="0" smtClean="0">
              <a:latin typeface="Arial" charset="0"/>
            </a:endParaRPr>
          </a:p>
          <a:p>
            <a:endParaRPr lang="en-US" dirty="0"/>
          </a:p>
        </p:txBody>
      </p:sp>
    </p:spTree>
    <p:extLst>
      <p:ext uri="{BB962C8B-B14F-4D97-AF65-F5344CB8AC3E}">
        <p14:creationId xmlns:p14="http://schemas.microsoft.com/office/powerpoint/2010/main" val="128874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to link container</a:t>
            </a:r>
            <a:r>
              <a:rPr lang="en-US" baseline="0" dirty="0" smtClean="0"/>
              <a:t>s to an appointment or provide a paper 8125 Pilot allows us to use a cradle device. (SV is wireless) information is only passed with our system when its cradled. So containers will be validated on the back end.</a:t>
            </a:r>
          </a:p>
          <a:p>
            <a:r>
              <a:rPr lang="en-US" baseline="0" dirty="0" smtClean="0"/>
              <a:t>We will use our scanners to capture the barcode on the containers and allow them to be processed. Then once cradled we will match it up with what was submitted through eDoc to account for containers submitted. So the mailer is just required to have an appointment not required to have appointment in eDoc if you are not in eInduction. If you are participating in eInduction you have to tie it to a FAST appointment. Appointments not required at DDU level at this time. No mandate in site. This solution is intended to make is easier for mailers to become paperless.</a:t>
            </a:r>
            <a:endParaRPr lang="en-US" dirty="0" smtClean="0"/>
          </a:p>
          <a:p>
            <a:endParaRPr lang="en-US" dirty="0"/>
          </a:p>
        </p:txBody>
      </p:sp>
    </p:spTree>
    <p:extLst>
      <p:ext uri="{BB962C8B-B14F-4D97-AF65-F5344CB8AC3E}">
        <p14:creationId xmlns:p14="http://schemas.microsoft.com/office/powerpoint/2010/main" val="384515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body" idx="1"/>
          </p:nvPr>
        </p:nvSpPr>
        <p:spPr bwMode="auto">
          <a:xfrm>
            <a:off x="842963" y="4297363"/>
            <a:ext cx="5532437" cy="4221162"/>
          </a:xfrm>
          <a:prstGeom prst="rect">
            <a:avLst/>
          </a:prstGeo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4802" tIns="44461" rIns="104802" bIns="44461"/>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Agenda – We are now going to measure</a:t>
            </a:r>
            <a:r>
              <a:rPr lang="en-US" baseline="0" dirty="0" smtClean="0"/>
              <a:t> quality of a particular calendar month</a:t>
            </a:r>
            <a:endParaRPr lang="en-US" dirty="0" smtClean="0"/>
          </a:p>
        </p:txBody>
      </p:sp>
      <p:sp>
        <p:nvSpPr>
          <p:cNvPr id="759811" name="Rectangle 3"/>
          <p:cNvSpPr>
            <a:spLocks noChangeArrowheads="1"/>
          </p:cNvSpPr>
          <p:nvPr/>
        </p:nvSpPr>
        <p:spPr bwMode="auto">
          <a:xfrm>
            <a:off x="3960813" y="0"/>
            <a:ext cx="3049587" cy="465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759812" name="Rectangle 4"/>
          <p:cNvSpPr>
            <a:spLocks noChangeArrowheads="1"/>
          </p:cNvSpPr>
          <p:nvPr/>
        </p:nvSpPr>
        <p:spPr bwMode="auto">
          <a:xfrm>
            <a:off x="3960813" y="8807450"/>
            <a:ext cx="3049587" cy="4889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759813" name="Rectangle 5"/>
          <p:cNvSpPr>
            <a:spLocks noGrp="1" noRot="1" noChangeAspect="1" noChangeArrowheads="1" noTextEdit="1"/>
          </p:cNvSpPr>
          <p:nvPr>
            <p:ph type="sldImg"/>
          </p:nvPr>
        </p:nvSpPr>
        <p:spPr bwMode="auto">
          <a:xfrm>
            <a:off x="1193800" y="704850"/>
            <a:ext cx="4629150" cy="34718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1486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Changes in scorecard – egregious</a:t>
            </a:r>
            <a:r>
              <a:rPr lang="en-US" baseline="0" dirty="0" smtClean="0"/>
              <a:t> threshold </a:t>
            </a:r>
            <a:endParaRPr lang="en-US" dirty="0" smtClean="0"/>
          </a:p>
          <a:p>
            <a:endParaRPr lang="en-US" dirty="0"/>
          </a:p>
        </p:txBody>
      </p:sp>
    </p:spTree>
    <p:extLst>
      <p:ext uri="{BB962C8B-B14F-4D97-AF65-F5344CB8AC3E}">
        <p14:creationId xmlns:p14="http://schemas.microsoft.com/office/powerpoint/2010/main" val="340098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8396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939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40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body" idx="1"/>
          </p:nvPr>
        </p:nvSpPr>
        <p:spPr bwMode="auto">
          <a:xfrm>
            <a:off x="842963" y="4297363"/>
            <a:ext cx="5532437" cy="4221162"/>
          </a:xfrm>
          <a:prstGeom prst="rect">
            <a:avLst/>
          </a:prstGeo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4802" tIns="44461" rIns="104802" bIns="44461"/>
          <a:lstStyle/>
          <a:p>
            <a:endParaRPr lang="en-US" dirty="0"/>
          </a:p>
        </p:txBody>
      </p:sp>
      <p:sp>
        <p:nvSpPr>
          <p:cNvPr id="759811" name="Rectangle 3"/>
          <p:cNvSpPr>
            <a:spLocks noChangeArrowheads="1"/>
          </p:cNvSpPr>
          <p:nvPr/>
        </p:nvSpPr>
        <p:spPr bwMode="auto">
          <a:xfrm>
            <a:off x="3960813" y="0"/>
            <a:ext cx="3049587" cy="465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759812" name="Rectangle 4"/>
          <p:cNvSpPr>
            <a:spLocks noChangeArrowheads="1"/>
          </p:cNvSpPr>
          <p:nvPr/>
        </p:nvSpPr>
        <p:spPr bwMode="auto">
          <a:xfrm>
            <a:off x="3960813" y="8807450"/>
            <a:ext cx="3049587" cy="4889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endParaRPr lang="en-US" dirty="0"/>
          </a:p>
        </p:txBody>
      </p:sp>
      <p:sp>
        <p:nvSpPr>
          <p:cNvPr id="759813" name="Rectangle 5"/>
          <p:cNvSpPr>
            <a:spLocks noGrp="1" noRot="1" noChangeAspect="1" noChangeArrowheads="1" noTextEdit="1"/>
          </p:cNvSpPr>
          <p:nvPr>
            <p:ph type="sldImg"/>
          </p:nvPr>
        </p:nvSpPr>
        <p:spPr bwMode="auto">
          <a:xfrm>
            <a:off x="1193800" y="704850"/>
            <a:ext cx="4629150" cy="34718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427271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Mailer anywhere</a:t>
            </a:r>
            <a:r>
              <a:rPr lang="en-US" baseline="0" dirty="0" smtClean="0"/>
              <a:t> – can use a single permit across all mailing locations – Fact Sheet on RIBBS that details the Mail Anywhere and requirements – I strongly encourage you to </a:t>
            </a:r>
          </a:p>
          <a:p>
            <a:endParaRPr lang="en-US" dirty="0" smtClean="0"/>
          </a:p>
          <a:p>
            <a:endParaRPr lang="en-US" dirty="0" smtClean="0"/>
          </a:p>
          <a:p>
            <a:endParaRPr lang="en-US" dirty="0"/>
          </a:p>
        </p:txBody>
      </p:sp>
    </p:spTree>
    <p:extLst>
      <p:ext uri="{BB962C8B-B14F-4D97-AF65-F5344CB8AC3E}">
        <p14:creationId xmlns:p14="http://schemas.microsoft.com/office/powerpoint/2010/main" val="111949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mail vendors and providers and</a:t>
            </a:r>
            <a:r>
              <a:rPr lang="en-US" baseline="0" dirty="0" smtClean="0"/>
              <a:t> the USPS has certified those products to be FS compliant. Go to the Facts sheets on RIBBS know the vendors.</a:t>
            </a:r>
          </a:p>
          <a:p>
            <a:endParaRPr lang="en-US" baseline="0" dirty="0" smtClean="0"/>
          </a:p>
          <a:p>
            <a:r>
              <a:rPr lang="en-US" baseline="0" dirty="0" smtClean="0"/>
              <a:t>Airport terminals – How can we help our customers move their mail faster – so the USPS went with the self service terminal.</a:t>
            </a:r>
            <a:endParaRPr lang="en-US" dirty="0" smtClean="0"/>
          </a:p>
        </p:txBody>
      </p:sp>
    </p:spTree>
    <p:extLst>
      <p:ext uri="{BB962C8B-B14F-4D97-AF65-F5344CB8AC3E}">
        <p14:creationId xmlns:p14="http://schemas.microsoft.com/office/powerpoint/2010/main" val="249836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85000"/>
              </a:lnSpc>
              <a:spcBef>
                <a:spcPct val="50000"/>
              </a:spcBef>
              <a:spcAft>
                <a:spcPct val="0"/>
              </a:spcAft>
              <a:buClrTx/>
              <a:buSzTx/>
              <a:buFontTx/>
              <a:buNone/>
              <a:tabLst/>
              <a:defRPr/>
            </a:pPr>
            <a:r>
              <a:rPr lang="en-US" dirty="0" smtClean="0"/>
              <a:t>Now that we are moving into</a:t>
            </a:r>
            <a:r>
              <a:rPr lang="en-US" baseline="0" dirty="0" smtClean="0"/>
              <a:t> the world of mail quality monitoring in a calendar month the Mailer scorecard was developed. How many here are already aware of the scorecard? </a:t>
            </a:r>
            <a:endParaRPr lang="en-US" dirty="0" smtClean="0"/>
          </a:p>
        </p:txBody>
      </p:sp>
    </p:spTree>
    <p:extLst>
      <p:ext uri="{BB962C8B-B14F-4D97-AF65-F5344CB8AC3E}">
        <p14:creationId xmlns:p14="http://schemas.microsoft.com/office/powerpoint/2010/main" val="196651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how to access the scorecard</a:t>
            </a:r>
            <a:r>
              <a:rPr lang="en-US" baseline="0" dirty="0" smtClean="0"/>
              <a:t> through BCG</a:t>
            </a:r>
            <a:endParaRPr lang="en-US" dirty="0"/>
          </a:p>
        </p:txBody>
      </p:sp>
    </p:spTree>
    <p:extLst>
      <p:ext uri="{BB962C8B-B14F-4D97-AF65-F5344CB8AC3E}">
        <p14:creationId xmlns:p14="http://schemas.microsoft.com/office/powerpoint/2010/main" val="129631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Update and Nesting Sortation</a:t>
            </a:r>
            <a:r>
              <a:rPr lang="en-US" baseline="0" dirty="0" smtClean="0"/>
              <a:t> have been added to the electronic verification tab. In November we are going to expand the non-profit identification in eDoc. MV Update compliance is monitored .8% - Is based off of the fact it is now a census. In a sampling world we had a higher percentage because it was one mailing and depending on the volume….We looked at 3 months of data and with doing that there were three focus points at what point statistically of what percentage is equal to all the volume and the quality of customers with move update and the data shows .8% is 2 standard deviations from where the national quality is with move update. Against the quality against all mailers over a three month period. There will be a federal register notice will be published soon to give customers the opportunity to respond to the move update threshold once it is published. April is the proposed date that customers would be assessed for move update errors. </a:t>
            </a:r>
          </a:p>
          <a:p>
            <a:endParaRPr lang="en-US" baseline="0" dirty="0" smtClean="0"/>
          </a:p>
          <a:p>
            <a:pPr marL="0" marR="0" indent="0" algn="l" defTabSz="914400" rtl="0" eaLnBrk="1" fontAlgn="base" latinLnBrk="0" hangingPunct="1">
              <a:lnSpc>
                <a:spcPct val="85000"/>
              </a:lnSpc>
              <a:spcBef>
                <a:spcPct val="50000"/>
              </a:spcBef>
              <a:spcAft>
                <a:spcPct val="0"/>
              </a:spcAft>
              <a:buClrTx/>
              <a:buSzTx/>
              <a:buFontTx/>
              <a:buNone/>
              <a:tabLst/>
              <a:defRPr/>
            </a:pPr>
            <a:r>
              <a:rPr lang="en-US" baseline="0" dirty="0" smtClean="0"/>
              <a:t>Calculations are the invoice amounts and assessments will begin in January 2015.</a:t>
            </a:r>
          </a:p>
          <a:p>
            <a:endParaRPr lang="en-US" baseline="0" dirty="0" smtClean="0"/>
          </a:p>
          <a:p>
            <a:endParaRPr lang="en-US" baseline="0" dirty="0" smtClean="0"/>
          </a:p>
          <a:p>
            <a:r>
              <a:rPr lang="en-US" b="1" baseline="0" dirty="0" smtClean="0"/>
              <a:t>If the DMU redirection is mentioned </a:t>
            </a:r>
            <a:r>
              <a:rPr lang="en-US" baseline="0" dirty="0" smtClean="0"/>
              <a:t>– The company has made the decision, the Detached Mail Units provided have become more costly. The processes we have talked about we are gaining efficiencies by getting visibility of the mail if we have customers who cannot get to 75% full-service we have to look at taking those privileges away because it is no longer efficient unless you are submitting Full-Service. Now if customers are taking the right steps we are going to work with you, we will not just shut the door.</a:t>
            </a:r>
          </a:p>
          <a:p>
            <a:endParaRPr lang="en-US" baseline="0" dirty="0" smtClean="0"/>
          </a:p>
          <a:p>
            <a:endParaRPr lang="en-US" dirty="0"/>
          </a:p>
        </p:txBody>
      </p:sp>
    </p:spTree>
    <p:extLst>
      <p:ext uri="{BB962C8B-B14F-4D97-AF65-F5344CB8AC3E}">
        <p14:creationId xmlns:p14="http://schemas.microsoft.com/office/powerpoint/2010/main" val="153194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at no time is any physical mail scanned or reviews of the mailpiece do those actions have an impact</a:t>
            </a:r>
            <a:r>
              <a:rPr lang="en-US" baseline="0" dirty="0" smtClean="0"/>
              <a:t> on the Full-Service tab. This is an eDoc verification.</a:t>
            </a:r>
          </a:p>
          <a:p>
            <a:endParaRPr lang="en-US" baseline="0" dirty="0" smtClean="0"/>
          </a:p>
          <a:p>
            <a:r>
              <a:rPr lang="en-US" baseline="0" dirty="0" smtClean="0"/>
              <a:t>Threshold was set on where we saw national averages across all customers. We moved regular threshold away from the normal. The MID that is in the eDoc at the container piece and tray level and is that MID registered with the Postal Service. At this point we are not checking to see if it is the correct MID.</a:t>
            </a:r>
          </a:p>
          <a:p>
            <a:endParaRPr lang="en-US" baseline="0" dirty="0" smtClean="0"/>
          </a:p>
          <a:p>
            <a:r>
              <a:rPr lang="en-US" baseline="0" dirty="0" smtClean="0"/>
              <a:t>STID listed in the eDoc is the appropriate three digit code for the class and processing category for the mailing.</a:t>
            </a:r>
          </a:p>
          <a:p>
            <a:endParaRPr lang="en-US" baseline="0" dirty="0" smtClean="0"/>
          </a:p>
          <a:p>
            <a:r>
              <a:rPr lang="en-US" baseline="0" dirty="0" smtClean="0"/>
              <a:t>By/For is the mail preparer and mail owner identified correctly in the eDoc. Caveat – if a mailer has more than 5% of customers who’s mailings are less than 5k pieces a day can request a customized threshold. So if you are a presort mailer and most of your customer give you less than 5k a day what would you set your threshold at? (100%)</a:t>
            </a:r>
          </a:p>
          <a:p>
            <a:endParaRPr lang="en-US" baseline="0" dirty="0" smtClean="0"/>
          </a:p>
          <a:p>
            <a:r>
              <a:rPr lang="en-US" baseline="0" dirty="0" smtClean="0"/>
              <a:t>Barcode Uniqueness – Container Tray piece – 45 day uniqueness against every eDoc. We do not limit our uniqueness checks to simply looking at a specific eDoc submitter.</a:t>
            </a:r>
          </a:p>
          <a:p>
            <a:endParaRPr lang="en-US" baseline="0" dirty="0" smtClean="0"/>
          </a:p>
          <a:p>
            <a:r>
              <a:rPr lang="en-US" baseline="0" dirty="0" smtClean="0"/>
              <a:t>Entry Facility – is a valid Facility ID listed within eDoc</a:t>
            </a:r>
          </a:p>
          <a:p>
            <a:endParaRPr lang="en-US" baseline="0" dirty="0" smtClean="0"/>
          </a:p>
          <a:p>
            <a:r>
              <a:rPr lang="en-US" baseline="0" dirty="0" smtClean="0"/>
              <a:t>CoPalletization – Did the mailer and the consolidator submit eDoc and did it have an OCI file submitted within 14 days of the postage statement.</a:t>
            </a:r>
            <a:endParaRPr lang="en-US" dirty="0" smtClean="0"/>
          </a:p>
          <a:p>
            <a:endParaRPr lang="en-US" dirty="0"/>
          </a:p>
        </p:txBody>
      </p:sp>
    </p:spTree>
    <p:extLst>
      <p:ext uri="{BB962C8B-B14F-4D97-AF65-F5344CB8AC3E}">
        <p14:creationId xmlns:p14="http://schemas.microsoft.com/office/powerpoint/2010/main" val="149065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AC93C71A-08DC-4C3F-8AFB-8683E76DC046}" type="slidenum">
              <a:rPr lang="en-US"/>
              <a:pPr/>
              <a:t>‹#›</a:t>
            </a:fld>
            <a:endParaRPr lang="en-US" dirty="0"/>
          </a:p>
        </p:txBody>
      </p:sp>
    </p:spTree>
    <p:extLst>
      <p:ext uri="{BB962C8B-B14F-4D97-AF65-F5344CB8AC3E}">
        <p14:creationId xmlns:p14="http://schemas.microsoft.com/office/powerpoint/2010/main" val="133039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A5510F80-0CF6-49B4-A85B-DFEF2C18254B}" type="slidenum">
              <a:rPr lang="en-US"/>
              <a:pPr/>
              <a:t>‹#›</a:t>
            </a:fld>
            <a:endParaRPr lang="en-US" dirty="0"/>
          </a:p>
        </p:txBody>
      </p:sp>
    </p:spTree>
    <p:extLst>
      <p:ext uri="{BB962C8B-B14F-4D97-AF65-F5344CB8AC3E}">
        <p14:creationId xmlns:p14="http://schemas.microsoft.com/office/powerpoint/2010/main" val="306091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202A1E05-B450-419A-B9BE-BE24428E1C4E}" type="slidenum">
              <a:rPr lang="en-US"/>
              <a:pPr/>
              <a:t>‹#›</a:t>
            </a:fld>
            <a:endParaRPr lang="en-US" dirty="0"/>
          </a:p>
        </p:txBody>
      </p:sp>
    </p:spTree>
    <p:extLst>
      <p:ext uri="{BB962C8B-B14F-4D97-AF65-F5344CB8AC3E}">
        <p14:creationId xmlns:p14="http://schemas.microsoft.com/office/powerpoint/2010/main" val="122213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40D1B6D6-27D8-45DC-B3ED-4AAF0CFDCD35}" type="slidenum">
              <a:rPr lang="en-US"/>
              <a:pPr/>
              <a:t>‹#›</a:t>
            </a:fld>
            <a:endParaRPr lang="en-US" dirty="0"/>
          </a:p>
        </p:txBody>
      </p:sp>
    </p:spTree>
    <p:extLst>
      <p:ext uri="{BB962C8B-B14F-4D97-AF65-F5344CB8AC3E}">
        <p14:creationId xmlns:p14="http://schemas.microsoft.com/office/powerpoint/2010/main" val="217314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2306FE62-42D6-48B0-BF91-C4774508D571}" type="slidenum">
              <a:rPr lang="en-US"/>
              <a:pPr/>
              <a:t>‹#›</a:t>
            </a:fld>
            <a:endParaRPr lang="en-US" dirty="0"/>
          </a:p>
        </p:txBody>
      </p:sp>
    </p:spTree>
    <p:extLst>
      <p:ext uri="{BB962C8B-B14F-4D97-AF65-F5344CB8AC3E}">
        <p14:creationId xmlns:p14="http://schemas.microsoft.com/office/powerpoint/2010/main" val="239233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9B3E2216-D8BE-45F0-B265-8E2C0C3D961C}" type="slidenum">
              <a:rPr lang="en-US"/>
              <a:pPr/>
              <a:t>‹#›</a:t>
            </a:fld>
            <a:endParaRPr lang="en-US" dirty="0"/>
          </a:p>
        </p:txBody>
      </p:sp>
    </p:spTree>
    <p:extLst>
      <p:ext uri="{BB962C8B-B14F-4D97-AF65-F5344CB8AC3E}">
        <p14:creationId xmlns:p14="http://schemas.microsoft.com/office/powerpoint/2010/main" val="415276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40ECB6DE-6A87-4361-9CB5-1D803C841870}" type="slidenum">
              <a:rPr lang="en-US"/>
              <a:pPr/>
              <a:t>‹#›</a:t>
            </a:fld>
            <a:endParaRPr lang="en-US" dirty="0"/>
          </a:p>
        </p:txBody>
      </p:sp>
    </p:spTree>
    <p:extLst>
      <p:ext uri="{BB962C8B-B14F-4D97-AF65-F5344CB8AC3E}">
        <p14:creationId xmlns:p14="http://schemas.microsoft.com/office/powerpoint/2010/main" val="364673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Dry Run Version 4/17/07</a:t>
            </a:r>
          </a:p>
        </p:txBody>
      </p:sp>
      <p:sp>
        <p:nvSpPr>
          <p:cNvPr id="9" name="Slide Number Placeholder 8"/>
          <p:cNvSpPr>
            <a:spLocks noGrp="1"/>
          </p:cNvSpPr>
          <p:nvPr>
            <p:ph type="sldNum" sz="quarter" idx="12"/>
          </p:nvPr>
        </p:nvSpPr>
        <p:spPr/>
        <p:txBody>
          <a:bodyPr/>
          <a:lstStyle>
            <a:lvl1pPr>
              <a:defRPr/>
            </a:lvl1pPr>
          </a:lstStyle>
          <a:p>
            <a:fld id="{F2A0C6A8-BDC8-43F6-86D1-2BD67773DFB4}" type="slidenum">
              <a:rPr lang="en-US"/>
              <a:pPr/>
              <a:t>‹#›</a:t>
            </a:fld>
            <a:endParaRPr lang="en-US" dirty="0"/>
          </a:p>
        </p:txBody>
      </p:sp>
    </p:spTree>
    <p:extLst>
      <p:ext uri="{BB962C8B-B14F-4D97-AF65-F5344CB8AC3E}">
        <p14:creationId xmlns:p14="http://schemas.microsoft.com/office/powerpoint/2010/main" val="29079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Dry Run Version 4/17/07</a:t>
            </a:r>
          </a:p>
        </p:txBody>
      </p:sp>
      <p:sp>
        <p:nvSpPr>
          <p:cNvPr id="5" name="Slide Number Placeholder 4"/>
          <p:cNvSpPr>
            <a:spLocks noGrp="1"/>
          </p:cNvSpPr>
          <p:nvPr>
            <p:ph type="sldNum" sz="quarter" idx="12"/>
          </p:nvPr>
        </p:nvSpPr>
        <p:spPr/>
        <p:txBody>
          <a:bodyPr/>
          <a:lstStyle>
            <a:lvl1pPr>
              <a:defRPr/>
            </a:lvl1pPr>
          </a:lstStyle>
          <a:p>
            <a:fld id="{E41870DE-0548-4EC8-A3A5-1C0527797335}" type="slidenum">
              <a:rPr lang="en-US"/>
              <a:pPr/>
              <a:t>‹#›</a:t>
            </a:fld>
            <a:endParaRPr lang="en-US" dirty="0"/>
          </a:p>
        </p:txBody>
      </p:sp>
    </p:spTree>
    <p:extLst>
      <p:ext uri="{BB962C8B-B14F-4D97-AF65-F5344CB8AC3E}">
        <p14:creationId xmlns:p14="http://schemas.microsoft.com/office/powerpoint/2010/main" val="3312401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Dry Run Version 4/17/07</a:t>
            </a:r>
          </a:p>
        </p:txBody>
      </p:sp>
      <p:sp>
        <p:nvSpPr>
          <p:cNvPr id="4" name="Slide Number Placeholder 3"/>
          <p:cNvSpPr>
            <a:spLocks noGrp="1"/>
          </p:cNvSpPr>
          <p:nvPr>
            <p:ph type="sldNum" sz="quarter" idx="12"/>
          </p:nvPr>
        </p:nvSpPr>
        <p:spPr/>
        <p:txBody>
          <a:bodyPr/>
          <a:lstStyle>
            <a:lvl1pPr>
              <a:defRPr/>
            </a:lvl1pPr>
          </a:lstStyle>
          <a:p>
            <a:fld id="{1EFFA470-8D6C-4778-8D10-8B78A95C3923}" type="slidenum">
              <a:rPr lang="en-US"/>
              <a:pPr/>
              <a:t>‹#›</a:t>
            </a:fld>
            <a:endParaRPr lang="en-US" dirty="0"/>
          </a:p>
        </p:txBody>
      </p:sp>
    </p:spTree>
    <p:extLst>
      <p:ext uri="{BB962C8B-B14F-4D97-AF65-F5344CB8AC3E}">
        <p14:creationId xmlns:p14="http://schemas.microsoft.com/office/powerpoint/2010/main" val="4251233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CAA4A7BA-1B06-4430-BBC0-30071B723963}" type="slidenum">
              <a:rPr lang="en-US"/>
              <a:pPr/>
              <a:t>‹#›</a:t>
            </a:fld>
            <a:endParaRPr lang="en-US" dirty="0"/>
          </a:p>
        </p:txBody>
      </p:sp>
    </p:spTree>
    <p:extLst>
      <p:ext uri="{BB962C8B-B14F-4D97-AF65-F5344CB8AC3E}">
        <p14:creationId xmlns:p14="http://schemas.microsoft.com/office/powerpoint/2010/main" val="416770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39CB0CB8-D05D-4586-B687-08F912282D73}" type="slidenum">
              <a:rPr lang="en-US"/>
              <a:pPr/>
              <a:t>‹#›</a:t>
            </a:fld>
            <a:endParaRPr lang="en-US" dirty="0"/>
          </a:p>
        </p:txBody>
      </p:sp>
    </p:spTree>
    <p:extLst>
      <p:ext uri="{BB962C8B-B14F-4D97-AF65-F5344CB8AC3E}">
        <p14:creationId xmlns:p14="http://schemas.microsoft.com/office/powerpoint/2010/main" val="1193110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58D9C644-1636-48E9-87B0-F3D5407B7D22}" type="slidenum">
              <a:rPr lang="en-US"/>
              <a:pPr/>
              <a:t>‹#›</a:t>
            </a:fld>
            <a:endParaRPr lang="en-US" dirty="0"/>
          </a:p>
        </p:txBody>
      </p:sp>
    </p:spTree>
    <p:extLst>
      <p:ext uri="{BB962C8B-B14F-4D97-AF65-F5344CB8AC3E}">
        <p14:creationId xmlns:p14="http://schemas.microsoft.com/office/powerpoint/2010/main" val="2513985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2DDA2807-7C6D-4678-A18C-1EA8954E1E04}" type="slidenum">
              <a:rPr lang="en-US"/>
              <a:pPr/>
              <a:t>‹#›</a:t>
            </a:fld>
            <a:endParaRPr lang="en-US" dirty="0"/>
          </a:p>
        </p:txBody>
      </p:sp>
    </p:spTree>
    <p:extLst>
      <p:ext uri="{BB962C8B-B14F-4D97-AF65-F5344CB8AC3E}">
        <p14:creationId xmlns:p14="http://schemas.microsoft.com/office/powerpoint/2010/main" val="328680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98807E60-6FBB-4B6A-A91B-E8207EB655D3}" type="slidenum">
              <a:rPr lang="en-US"/>
              <a:pPr/>
              <a:t>‹#›</a:t>
            </a:fld>
            <a:endParaRPr lang="en-US" dirty="0"/>
          </a:p>
        </p:txBody>
      </p:sp>
    </p:spTree>
    <p:extLst>
      <p:ext uri="{BB962C8B-B14F-4D97-AF65-F5344CB8AC3E}">
        <p14:creationId xmlns:p14="http://schemas.microsoft.com/office/powerpoint/2010/main" val="177298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8370" name="Rectangle 2"/>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noProof="0" smtClean="0"/>
              <a:t>Click to edit Master title style</a:t>
            </a:r>
          </a:p>
        </p:txBody>
      </p:sp>
      <p:sp>
        <p:nvSpPr>
          <p:cNvPr id="698371"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98372" name="Rectangle 4"/>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en-US" dirty="0"/>
              <a:t>Dry Run Version 4/17/07</a:t>
            </a:r>
          </a:p>
        </p:txBody>
      </p:sp>
      <p:sp>
        <p:nvSpPr>
          <p:cNvPr id="698373" name="Rectangle 5"/>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fld id="{ED0D4110-2778-4F0B-852B-3B517D44611F}"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515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3911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491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42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6027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02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49C8B3BA-8776-4709-AD6D-957D1A2C0A3E}" type="slidenum">
              <a:rPr lang="en-US"/>
              <a:pPr/>
              <a:t>‹#›</a:t>
            </a:fld>
            <a:endParaRPr lang="en-US" dirty="0"/>
          </a:p>
        </p:txBody>
      </p:sp>
    </p:spTree>
    <p:extLst>
      <p:ext uri="{BB962C8B-B14F-4D97-AF65-F5344CB8AC3E}">
        <p14:creationId xmlns:p14="http://schemas.microsoft.com/office/powerpoint/2010/main" val="3031096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001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5831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1919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545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D0E9BB0D-8D5B-431C-B750-675D4FC96892}" type="slidenum">
              <a:rPr lang="en-US"/>
              <a:pPr/>
              <a:t>‹#›</a:t>
            </a:fld>
            <a:endParaRPr lang="en-US" dirty="0"/>
          </a:p>
        </p:txBody>
      </p:sp>
    </p:spTree>
    <p:extLst>
      <p:ext uri="{BB962C8B-B14F-4D97-AF65-F5344CB8AC3E}">
        <p14:creationId xmlns:p14="http://schemas.microsoft.com/office/powerpoint/2010/main" val="131635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F1A656EB-090D-441C-BEF7-F61A12B5B458}" type="slidenum">
              <a:rPr lang="en-US"/>
              <a:pPr/>
              <a:t>‹#›</a:t>
            </a:fld>
            <a:endParaRPr lang="en-US" dirty="0"/>
          </a:p>
        </p:txBody>
      </p:sp>
    </p:spTree>
    <p:extLst>
      <p:ext uri="{BB962C8B-B14F-4D97-AF65-F5344CB8AC3E}">
        <p14:creationId xmlns:p14="http://schemas.microsoft.com/office/powerpoint/2010/main" val="2267590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8A3F0593-30C6-44D0-9066-AE32F4AC2347}" type="slidenum">
              <a:rPr lang="en-US"/>
              <a:pPr/>
              <a:t>‹#›</a:t>
            </a:fld>
            <a:endParaRPr lang="en-US" dirty="0"/>
          </a:p>
        </p:txBody>
      </p:sp>
    </p:spTree>
    <p:extLst>
      <p:ext uri="{BB962C8B-B14F-4D97-AF65-F5344CB8AC3E}">
        <p14:creationId xmlns:p14="http://schemas.microsoft.com/office/powerpoint/2010/main" val="2387583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CFD2A1CE-C123-453D-A95A-65FB561421CB}" type="slidenum">
              <a:rPr lang="en-US"/>
              <a:pPr/>
              <a:t>‹#›</a:t>
            </a:fld>
            <a:endParaRPr lang="en-US" dirty="0"/>
          </a:p>
        </p:txBody>
      </p:sp>
    </p:spTree>
    <p:extLst>
      <p:ext uri="{BB962C8B-B14F-4D97-AF65-F5344CB8AC3E}">
        <p14:creationId xmlns:p14="http://schemas.microsoft.com/office/powerpoint/2010/main" val="236238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Dry Run Version 4/17/07</a:t>
            </a:r>
          </a:p>
        </p:txBody>
      </p:sp>
      <p:sp>
        <p:nvSpPr>
          <p:cNvPr id="9" name="Slide Number Placeholder 8"/>
          <p:cNvSpPr>
            <a:spLocks noGrp="1"/>
          </p:cNvSpPr>
          <p:nvPr>
            <p:ph type="sldNum" sz="quarter" idx="12"/>
          </p:nvPr>
        </p:nvSpPr>
        <p:spPr/>
        <p:txBody>
          <a:bodyPr/>
          <a:lstStyle>
            <a:lvl1pPr>
              <a:defRPr/>
            </a:lvl1pPr>
          </a:lstStyle>
          <a:p>
            <a:fld id="{AFDFD33A-D119-4949-8B61-576C8590E5CF}" type="slidenum">
              <a:rPr lang="en-US"/>
              <a:pPr/>
              <a:t>‹#›</a:t>
            </a:fld>
            <a:endParaRPr lang="en-US" dirty="0"/>
          </a:p>
        </p:txBody>
      </p:sp>
    </p:spTree>
    <p:extLst>
      <p:ext uri="{BB962C8B-B14F-4D97-AF65-F5344CB8AC3E}">
        <p14:creationId xmlns:p14="http://schemas.microsoft.com/office/powerpoint/2010/main" val="857432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Dry Run Version 4/17/07</a:t>
            </a:r>
          </a:p>
        </p:txBody>
      </p:sp>
      <p:sp>
        <p:nvSpPr>
          <p:cNvPr id="5" name="Slide Number Placeholder 4"/>
          <p:cNvSpPr>
            <a:spLocks noGrp="1"/>
          </p:cNvSpPr>
          <p:nvPr>
            <p:ph type="sldNum" sz="quarter" idx="12"/>
          </p:nvPr>
        </p:nvSpPr>
        <p:spPr/>
        <p:txBody>
          <a:bodyPr/>
          <a:lstStyle>
            <a:lvl1pPr>
              <a:defRPr/>
            </a:lvl1pPr>
          </a:lstStyle>
          <a:p>
            <a:fld id="{8F67C0A3-E86B-490B-A234-21113EDB4C97}" type="slidenum">
              <a:rPr lang="en-US"/>
              <a:pPr/>
              <a:t>‹#›</a:t>
            </a:fld>
            <a:endParaRPr lang="en-US" dirty="0"/>
          </a:p>
        </p:txBody>
      </p:sp>
    </p:spTree>
    <p:extLst>
      <p:ext uri="{BB962C8B-B14F-4D97-AF65-F5344CB8AC3E}">
        <p14:creationId xmlns:p14="http://schemas.microsoft.com/office/powerpoint/2010/main" val="93707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ECAFED76-5D0E-4306-8A59-E38CD5C8124F}" type="slidenum">
              <a:rPr lang="en-US"/>
              <a:pPr/>
              <a:t>‹#›</a:t>
            </a:fld>
            <a:endParaRPr lang="en-US" dirty="0"/>
          </a:p>
        </p:txBody>
      </p:sp>
    </p:spTree>
    <p:extLst>
      <p:ext uri="{BB962C8B-B14F-4D97-AF65-F5344CB8AC3E}">
        <p14:creationId xmlns:p14="http://schemas.microsoft.com/office/powerpoint/2010/main" val="837274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Dry Run Version 4/17/07</a:t>
            </a:r>
          </a:p>
        </p:txBody>
      </p:sp>
      <p:sp>
        <p:nvSpPr>
          <p:cNvPr id="4" name="Slide Number Placeholder 3"/>
          <p:cNvSpPr>
            <a:spLocks noGrp="1"/>
          </p:cNvSpPr>
          <p:nvPr>
            <p:ph type="sldNum" sz="quarter" idx="12"/>
          </p:nvPr>
        </p:nvSpPr>
        <p:spPr/>
        <p:txBody>
          <a:bodyPr/>
          <a:lstStyle>
            <a:lvl1pPr>
              <a:defRPr/>
            </a:lvl1pPr>
          </a:lstStyle>
          <a:p>
            <a:fld id="{2CFD2D15-0AD9-407F-BBEC-696598831FC0}" type="slidenum">
              <a:rPr lang="en-US"/>
              <a:pPr/>
              <a:t>‹#›</a:t>
            </a:fld>
            <a:endParaRPr lang="en-US" dirty="0"/>
          </a:p>
        </p:txBody>
      </p:sp>
    </p:spTree>
    <p:extLst>
      <p:ext uri="{BB962C8B-B14F-4D97-AF65-F5344CB8AC3E}">
        <p14:creationId xmlns:p14="http://schemas.microsoft.com/office/powerpoint/2010/main" val="1359868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01236F1A-7A78-47A5-B244-C7D8AA2C785D}" type="slidenum">
              <a:rPr lang="en-US"/>
              <a:pPr/>
              <a:t>‹#›</a:t>
            </a:fld>
            <a:endParaRPr lang="en-US" dirty="0"/>
          </a:p>
        </p:txBody>
      </p:sp>
    </p:spTree>
    <p:extLst>
      <p:ext uri="{BB962C8B-B14F-4D97-AF65-F5344CB8AC3E}">
        <p14:creationId xmlns:p14="http://schemas.microsoft.com/office/powerpoint/2010/main" val="71806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26EA05F3-D4F1-4A69-A4CA-36342377DE1C}" type="slidenum">
              <a:rPr lang="en-US"/>
              <a:pPr/>
              <a:t>‹#›</a:t>
            </a:fld>
            <a:endParaRPr lang="en-US" dirty="0"/>
          </a:p>
        </p:txBody>
      </p:sp>
    </p:spTree>
    <p:extLst>
      <p:ext uri="{BB962C8B-B14F-4D97-AF65-F5344CB8AC3E}">
        <p14:creationId xmlns:p14="http://schemas.microsoft.com/office/powerpoint/2010/main" val="1040021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A270EEDA-4FA8-4579-8CBD-ACB802A603B2}" type="slidenum">
              <a:rPr lang="en-US"/>
              <a:pPr/>
              <a:t>‹#›</a:t>
            </a:fld>
            <a:endParaRPr lang="en-US" dirty="0"/>
          </a:p>
        </p:txBody>
      </p:sp>
    </p:spTree>
    <p:extLst>
      <p:ext uri="{BB962C8B-B14F-4D97-AF65-F5344CB8AC3E}">
        <p14:creationId xmlns:p14="http://schemas.microsoft.com/office/powerpoint/2010/main" val="898738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7DC497A0-E9E3-4162-846A-1822BEB6447B}" type="slidenum">
              <a:rPr lang="en-US"/>
              <a:pPr/>
              <a:t>‹#›</a:t>
            </a:fld>
            <a:endParaRPr lang="en-US" dirty="0"/>
          </a:p>
        </p:txBody>
      </p:sp>
    </p:spTree>
    <p:extLst>
      <p:ext uri="{BB962C8B-B14F-4D97-AF65-F5344CB8AC3E}">
        <p14:creationId xmlns:p14="http://schemas.microsoft.com/office/powerpoint/2010/main" val="156256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E163831A-57A2-4982-B9AD-5A66E4BB8A8E}" type="slidenum">
              <a:rPr lang="en-US"/>
              <a:pPr/>
              <a:t>‹#›</a:t>
            </a:fld>
            <a:endParaRPr lang="en-US" dirty="0"/>
          </a:p>
        </p:txBody>
      </p:sp>
    </p:spTree>
    <p:extLst>
      <p:ext uri="{BB962C8B-B14F-4D97-AF65-F5344CB8AC3E}">
        <p14:creationId xmlns:p14="http://schemas.microsoft.com/office/powerpoint/2010/main" val="3758248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34171A24-55BE-4C12-A317-1BEBE85615BA}" type="slidenum">
              <a:rPr lang="en-US"/>
              <a:pPr/>
              <a:t>‹#›</a:t>
            </a:fld>
            <a:endParaRPr lang="en-US" dirty="0"/>
          </a:p>
        </p:txBody>
      </p:sp>
    </p:spTree>
    <p:extLst>
      <p:ext uri="{BB962C8B-B14F-4D97-AF65-F5344CB8AC3E}">
        <p14:creationId xmlns:p14="http://schemas.microsoft.com/office/powerpoint/2010/main" val="3030572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A567414D-C42B-41FB-B25C-4F7275CF7B9D}" type="slidenum">
              <a:rPr lang="en-US"/>
              <a:pPr/>
              <a:t>‹#›</a:t>
            </a:fld>
            <a:endParaRPr lang="en-US" dirty="0"/>
          </a:p>
        </p:txBody>
      </p:sp>
    </p:spTree>
    <p:extLst>
      <p:ext uri="{BB962C8B-B14F-4D97-AF65-F5344CB8AC3E}">
        <p14:creationId xmlns:p14="http://schemas.microsoft.com/office/powerpoint/2010/main" val="733562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26F3644A-17F6-483B-8469-C03232E85782}" type="slidenum">
              <a:rPr lang="en-US"/>
              <a:pPr/>
              <a:t>‹#›</a:t>
            </a:fld>
            <a:endParaRPr lang="en-US" dirty="0"/>
          </a:p>
        </p:txBody>
      </p:sp>
    </p:spTree>
    <p:extLst>
      <p:ext uri="{BB962C8B-B14F-4D97-AF65-F5344CB8AC3E}">
        <p14:creationId xmlns:p14="http://schemas.microsoft.com/office/powerpoint/2010/main" val="500673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Dry Run Version 4/17/07</a:t>
            </a:r>
          </a:p>
        </p:txBody>
      </p:sp>
      <p:sp>
        <p:nvSpPr>
          <p:cNvPr id="9" name="Slide Number Placeholder 8"/>
          <p:cNvSpPr>
            <a:spLocks noGrp="1"/>
          </p:cNvSpPr>
          <p:nvPr>
            <p:ph type="sldNum" sz="quarter" idx="12"/>
          </p:nvPr>
        </p:nvSpPr>
        <p:spPr/>
        <p:txBody>
          <a:bodyPr/>
          <a:lstStyle>
            <a:lvl1pPr>
              <a:defRPr/>
            </a:lvl1pPr>
          </a:lstStyle>
          <a:p>
            <a:fld id="{13E050E9-325D-4450-B42B-0AA1EDB0755E}" type="slidenum">
              <a:rPr lang="en-US"/>
              <a:pPr/>
              <a:t>‹#›</a:t>
            </a:fld>
            <a:endParaRPr lang="en-US" dirty="0"/>
          </a:p>
        </p:txBody>
      </p:sp>
    </p:spTree>
    <p:extLst>
      <p:ext uri="{BB962C8B-B14F-4D97-AF65-F5344CB8AC3E}">
        <p14:creationId xmlns:p14="http://schemas.microsoft.com/office/powerpoint/2010/main" val="268981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Dry Run Version 4/17/07</a:t>
            </a:r>
          </a:p>
        </p:txBody>
      </p:sp>
      <p:sp>
        <p:nvSpPr>
          <p:cNvPr id="9" name="Slide Number Placeholder 8"/>
          <p:cNvSpPr>
            <a:spLocks noGrp="1"/>
          </p:cNvSpPr>
          <p:nvPr>
            <p:ph type="sldNum" sz="quarter" idx="12"/>
          </p:nvPr>
        </p:nvSpPr>
        <p:spPr/>
        <p:txBody>
          <a:bodyPr/>
          <a:lstStyle>
            <a:lvl1pPr>
              <a:defRPr/>
            </a:lvl1pPr>
          </a:lstStyle>
          <a:p>
            <a:fld id="{73C0BFEC-61EB-4A50-8CE2-F11E798E96D2}" type="slidenum">
              <a:rPr lang="en-US"/>
              <a:pPr/>
              <a:t>‹#›</a:t>
            </a:fld>
            <a:endParaRPr lang="en-US" dirty="0"/>
          </a:p>
        </p:txBody>
      </p:sp>
    </p:spTree>
    <p:extLst>
      <p:ext uri="{BB962C8B-B14F-4D97-AF65-F5344CB8AC3E}">
        <p14:creationId xmlns:p14="http://schemas.microsoft.com/office/powerpoint/2010/main" val="2628747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Dry Run Version 4/17/07</a:t>
            </a:r>
          </a:p>
        </p:txBody>
      </p:sp>
      <p:sp>
        <p:nvSpPr>
          <p:cNvPr id="5" name="Slide Number Placeholder 4"/>
          <p:cNvSpPr>
            <a:spLocks noGrp="1"/>
          </p:cNvSpPr>
          <p:nvPr>
            <p:ph type="sldNum" sz="quarter" idx="12"/>
          </p:nvPr>
        </p:nvSpPr>
        <p:spPr/>
        <p:txBody>
          <a:bodyPr/>
          <a:lstStyle>
            <a:lvl1pPr>
              <a:defRPr/>
            </a:lvl1pPr>
          </a:lstStyle>
          <a:p>
            <a:fld id="{61A543A2-E0B7-4D9F-A723-27987D7F513D}" type="slidenum">
              <a:rPr lang="en-US"/>
              <a:pPr/>
              <a:t>‹#›</a:t>
            </a:fld>
            <a:endParaRPr lang="en-US" dirty="0"/>
          </a:p>
        </p:txBody>
      </p:sp>
    </p:spTree>
    <p:extLst>
      <p:ext uri="{BB962C8B-B14F-4D97-AF65-F5344CB8AC3E}">
        <p14:creationId xmlns:p14="http://schemas.microsoft.com/office/powerpoint/2010/main" val="1594042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Dry Run Version 4/17/07</a:t>
            </a:r>
          </a:p>
        </p:txBody>
      </p:sp>
      <p:sp>
        <p:nvSpPr>
          <p:cNvPr id="4" name="Slide Number Placeholder 3"/>
          <p:cNvSpPr>
            <a:spLocks noGrp="1"/>
          </p:cNvSpPr>
          <p:nvPr>
            <p:ph type="sldNum" sz="quarter" idx="12"/>
          </p:nvPr>
        </p:nvSpPr>
        <p:spPr/>
        <p:txBody>
          <a:bodyPr/>
          <a:lstStyle>
            <a:lvl1pPr>
              <a:defRPr/>
            </a:lvl1pPr>
          </a:lstStyle>
          <a:p>
            <a:fld id="{022F96AE-E020-4E9E-90F5-8E848AE05550}" type="slidenum">
              <a:rPr lang="en-US"/>
              <a:pPr/>
              <a:t>‹#›</a:t>
            </a:fld>
            <a:endParaRPr lang="en-US" dirty="0"/>
          </a:p>
        </p:txBody>
      </p:sp>
    </p:spTree>
    <p:extLst>
      <p:ext uri="{BB962C8B-B14F-4D97-AF65-F5344CB8AC3E}">
        <p14:creationId xmlns:p14="http://schemas.microsoft.com/office/powerpoint/2010/main" val="2471154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69CEC149-F07A-4F97-9C33-8BBE668C7CE1}" type="slidenum">
              <a:rPr lang="en-US"/>
              <a:pPr/>
              <a:t>‹#›</a:t>
            </a:fld>
            <a:endParaRPr lang="en-US" dirty="0"/>
          </a:p>
        </p:txBody>
      </p:sp>
    </p:spTree>
    <p:extLst>
      <p:ext uri="{BB962C8B-B14F-4D97-AF65-F5344CB8AC3E}">
        <p14:creationId xmlns:p14="http://schemas.microsoft.com/office/powerpoint/2010/main" val="289223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1FACC8ED-6FFC-4069-9310-0A5CF82B0B94}" type="slidenum">
              <a:rPr lang="en-US"/>
              <a:pPr/>
              <a:t>‹#›</a:t>
            </a:fld>
            <a:endParaRPr lang="en-US" dirty="0"/>
          </a:p>
        </p:txBody>
      </p:sp>
    </p:spTree>
    <p:extLst>
      <p:ext uri="{BB962C8B-B14F-4D97-AF65-F5344CB8AC3E}">
        <p14:creationId xmlns:p14="http://schemas.microsoft.com/office/powerpoint/2010/main" val="824488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2E5C8C62-5085-4FE8-92B2-7AE39A4E8B48}" type="slidenum">
              <a:rPr lang="en-US"/>
              <a:pPr/>
              <a:t>‹#›</a:t>
            </a:fld>
            <a:endParaRPr lang="en-US" dirty="0"/>
          </a:p>
        </p:txBody>
      </p:sp>
    </p:spTree>
    <p:extLst>
      <p:ext uri="{BB962C8B-B14F-4D97-AF65-F5344CB8AC3E}">
        <p14:creationId xmlns:p14="http://schemas.microsoft.com/office/powerpoint/2010/main" val="486556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3D66627A-64AD-425F-8D5C-9EBB6D86BB1D}" type="slidenum">
              <a:rPr lang="en-US"/>
              <a:pPr/>
              <a:t>‹#›</a:t>
            </a:fld>
            <a:endParaRPr lang="en-US" dirty="0"/>
          </a:p>
        </p:txBody>
      </p:sp>
    </p:spTree>
    <p:extLst>
      <p:ext uri="{BB962C8B-B14F-4D97-AF65-F5344CB8AC3E}">
        <p14:creationId xmlns:p14="http://schemas.microsoft.com/office/powerpoint/2010/main" val="1784348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0801D4A7-A8CD-4F31-AB0B-BF6AD87ADFC3}" type="slidenum">
              <a:rPr lang="en-US"/>
              <a:pPr/>
              <a:t>‹#›</a:t>
            </a:fld>
            <a:endParaRPr lang="en-US" dirty="0"/>
          </a:p>
        </p:txBody>
      </p:sp>
    </p:spTree>
    <p:extLst>
      <p:ext uri="{BB962C8B-B14F-4D97-AF65-F5344CB8AC3E}">
        <p14:creationId xmlns:p14="http://schemas.microsoft.com/office/powerpoint/2010/main" val="2999463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04891D24-9858-4213-8DDF-19CABC8C330C}" type="slidenum">
              <a:rPr lang="en-US"/>
              <a:pPr/>
              <a:t>‹#›</a:t>
            </a:fld>
            <a:endParaRPr lang="en-US" dirty="0"/>
          </a:p>
        </p:txBody>
      </p:sp>
    </p:spTree>
    <p:extLst>
      <p:ext uri="{BB962C8B-B14F-4D97-AF65-F5344CB8AC3E}">
        <p14:creationId xmlns:p14="http://schemas.microsoft.com/office/powerpoint/2010/main" val="2769820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65537E1F-F3AB-48AC-8290-A010D9856660}" type="slidenum">
              <a:rPr lang="en-US"/>
              <a:pPr/>
              <a:t>‹#›</a:t>
            </a:fld>
            <a:endParaRPr lang="en-US" dirty="0"/>
          </a:p>
        </p:txBody>
      </p:sp>
    </p:spTree>
    <p:extLst>
      <p:ext uri="{BB962C8B-B14F-4D97-AF65-F5344CB8AC3E}">
        <p14:creationId xmlns:p14="http://schemas.microsoft.com/office/powerpoint/2010/main" val="1889078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436344D4-5F1A-43AC-BD96-C676729DDB24}" type="slidenum">
              <a:rPr lang="en-US"/>
              <a:pPr/>
              <a:t>‹#›</a:t>
            </a:fld>
            <a:endParaRPr lang="en-US" dirty="0"/>
          </a:p>
        </p:txBody>
      </p:sp>
    </p:spTree>
    <p:extLst>
      <p:ext uri="{BB962C8B-B14F-4D97-AF65-F5344CB8AC3E}">
        <p14:creationId xmlns:p14="http://schemas.microsoft.com/office/powerpoint/2010/main" val="29751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Dry Run Version 4/17/07</a:t>
            </a:r>
          </a:p>
        </p:txBody>
      </p:sp>
      <p:sp>
        <p:nvSpPr>
          <p:cNvPr id="5" name="Slide Number Placeholder 4"/>
          <p:cNvSpPr>
            <a:spLocks noGrp="1"/>
          </p:cNvSpPr>
          <p:nvPr>
            <p:ph type="sldNum" sz="quarter" idx="12"/>
          </p:nvPr>
        </p:nvSpPr>
        <p:spPr/>
        <p:txBody>
          <a:bodyPr/>
          <a:lstStyle>
            <a:lvl1pPr>
              <a:defRPr/>
            </a:lvl1pPr>
          </a:lstStyle>
          <a:p>
            <a:fld id="{E62CFB21-8054-46E9-A787-9A3C483ED4BA}" type="slidenum">
              <a:rPr lang="en-US"/>
              <a:pPr/>
              <a:t>‹#›</a:t>
            </a:fld>
            <a:endParaRPr lang="en-US" dirty="0"/>
          </a:p>
        </p:txBody>
      </p:sp>
    </p:spTree>
    <p:extLst>
      <p:ext uri="{BB962C8B-B14F-4D97-AF65-F5344CB8AC3E}">
        <p14:creationId xmlns:p14="http://schemas.microsoft.com/office/powerpoint/2010/main" val="540200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Dry Run Version 4/17/07</a:t>
            </a:r>
          </a:p>
        </p:txBody>
      </p:sp>
      <p:sp>
        <p:nvSpPr>
          <p:cNvPr id="9" name="Slide Number Placeholder 8"/>
          <p:cNvSpPr>
            <a:spLocks noGrp="1"/>
          </p:cNvSpPr>
          <p:nvPr>
            <p:ph type="sldNum" sz="quarter" idx="12"/>
          </p:nvPr>
        </p:nvSpPr>
        <p:spPr/>
        <p:txBody>
          <a:bodyPr/>
          <a:lstStyle>
            <a:lvl1pPr>
              <a:defRPr/>
            </a:lvl1pPr>
          </a:lstStyle>
          <a:p>
            <a:fld id="{DFCEF6FC-752C-4AB2-B9CE-794627DDA344}" type="slidenum">
              <a:rPr lang="en-US"/>
              <a:pPr/>
              <a:t>‹#›</a:t>
            </a:fld>
            <a:endParaRPr lang="en-US" dirty="0"/>
          </a:p>
        </p:txBody>
      </p:sp>
    </p:spTree>
    <p:extLst>
      <p:ext uri="{BB962C8B-B14F-4D97-AF65-F5344CB8AC3E}">
        <p14:creationId xmlns:p14="http://schemas.microsoft.com/office/powerpoint/2010/main" val="1964760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Dry Run Version 4/17/07</a:t>
            </a:r>
          </a:p>
        </p:txBody>
      </p:sp>
      <p:sp>
        <p:nvSpPr>
          <p:cNvPr id="5" name="Slide Number Placeholder 4"/>
          <p:cNvSpPr>
            <a:spLocks noGrp="1"/>
          </p:cNvSpPr>
          <p:nvPr>
            <p:ph type="sldNum" sz="quarter" idx="12"/>
          </p:nvPr>
        </p:nvSpPr>
        <p:spPr/>
        <p:txBody>
          <a:bodyPr/>
          <a:lstStyle>
            <a:lvl1pPr>
              <a:defRPr/>
            </a:lvl1pPr>
          </a:lstStyle>
          <a:p>
            <a:fld id="{156A7C36-B00F-4293-B118-2B7B3F9BFD71}" type="slidenum">
              <a:rPr lang="en-US"/>
              <a:pPr/>
              <a:t>‹#›</a:t>
            </a:fld>
            <a:endParaRPr lang="en-US" dirty="0"/>
          </a:p>
        </p:txBody>
      </p:sp>
    </p:spTree>
    <p:extLst>
      <p:ext uri="{BB962C8B-B14F-4D97-AF65-F5344CB8AC3E}">
        <p14:creationId xmlns:p14="http://schemas.microsoft.com/office/powerpoint/2010/main" val="131220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Dry Run Version 4/17/07</a:t>
            </a:r>
          </a:p>
        </p:txBody>
      </p:sp>
      <p:sp>
        <p:nvSpPr>
          <p:cNvPr id="4" name="Slide Number Placeholder 3"/>
          <p:cNvSpPr>
            <a:spLocks noGrp="1"/>
          </p:cNvSpPr>
          <p:nvPr>
            <p:ph type="sldNum" sz="quarter" idx="12"/>
          </p:nvPr>
        </p:nvSpPr>
        <p:spPr/>
        <p:txBody>
          <a:bodyPr/>
          <a:lstStyle>
            <a:lvl1pPr>
              <a:defRPr/>
            </a:lvl1pPr>
          </a:lstStyle>
          <a:p>
            <a:fld id="{127D45DD-FED3-4690-AE89-3E04BB325DC3}" type="slidenum">
              <a:rPr lang="en-US"/>
              <a:pPr/>
              <a:t>‹#›</a:t>
            </a:fld>
            <a:endParaRPr lang="en-US" dirty="0"/>
          </a:p>
        </p:txBody>
      </p:sp>
    </p:spTree>
    <p:extLst>
      <p:ext uri="{BB962C8B-B14F-4D97-AF65-F5344CB8AC3E}">
        <p14:creationId xmlns:p14="http://schemas.microsoft.com/office/powerpoint/2010/main" val="1914541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EB6C49CA-632F-4957-AF18-D54937BDF43A}" type="slidenum">
              <a:rPr lang="en-US"/>
              <a:pPr/>
              <a:t>‹#›</a:t>
            </a:fld>
            <a:endParaRPr lang="en-US" dirty="0"/>
          </a:p>
        </p:txBody>
      </p:sp>
    </p:spTree>
    <p:extLst>
      <p:ext uri="{BB962C8B-B14F-4D97-AF65-F5344CB8AC3E}">
        <p14:creationId xmlns:p14="http://schemas.microsoft.com/office/powerpoint/2010/main" val="3531351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B338C8FE-AC73-47B5-AEEE-DA6220FF3C5B}" type="slidenum">
              <a:rPr lang="en-US"/>
              <a:pPr/>
              <a:t>‹#›</a:t>
            </a:fld>
            <a:endParaRPr lang="en-US" dirty="0"/>
          </a:p>
        </p:txBody>
      </p:sp>
    </p:spTree>
    <p:extLst>
      <p:ext uri="{BB962C8B-B14F-4D97-AF65-F5344CB8AC3E}">
        <p14:creationId xmlns:p14="http://schemas.microsoft.com/office/powerpoint/2010/main" val="926816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E6526293-E754-463B-9A00-DA177C9ED851}" type="slidenum">
              <a:rPr lang="en-US"/>
              <a:pPr/>
              <a:t>‹#›</a:t>
            </a:fld>
            <a:endParaRPr lang="en-US" dirty="0"/>
          </a:p>
        </p:txBody>
      </p:sp>
    </p:spTree>
    <p:extLst>
      <p:ext uri="{BB962C8B-B14F-4D97-AF65-F5344CB8AC3E}">
        <p14:creationId xmlns:p14="http://schemas.microsoft.com/office/powerpoint/2010/main" val="2980796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Dry Run Version 4/17/07</a:t>
            </a:r>
          </a:p>
        </p:txBody>
      </p:sp>
      <p:sp>
        <p:nvSpPr>
          <p:cNvPr id="6" name="Slide Number Placeholder 5"/>
          <p:cNvSpPr>
            <a:spLocks noGrp="1"/>
          </p:cNvSpPr>
          <p:nvPr>
            <p:ph type="sldNum" sz="quarter" idx="12"/>
          </p:nvPr>
        </p:nvSpPr>
        <p:spPr/>
        <p:txBody>
          <a:bodyPr/>
          <a:lstStyle>
            <a:lvl1pPr>
              <a:defRPr/>
            </a:lvl1pPr>
          </a:lstStyle>
          <a:p>
            <a:fld id="{D7AA0DA2-6C32-4B54-B6E9-7DB98030479C}" type="slidenum">
              <a:rPr lang="en-US"/>
              <a:pPr/>
              <a:t>‹#›</a:t>
            </a:fld>
            <a:endParaRPr lang="en-US" dirty="0"/>
          </a:p>
        </p:txBody>
      </p:sp>
    </p:spTree>
    <p:extLst>
      <p:ext uri="{BB962C8B-B14F-4D97-AF65-F5344CB8AC3E}">
        <p14:creationId xmlns:p14="http://schemas.microsoft.com/office/powerpoint/2010/main" val="237581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Dry Run Version 4/17/07</a:t>
            </a:r>
          </a:p>
        </p:txBody>
      </p:sp>
      <p:sp>
        <p:nvSpPr>
          <p:cNvPr id="4" name="Slide Number Placeholder 3"/>
          <p:cNvSpPr>
            <a:spLocks noGrp="1"/>
          </p:cNvSpPr>
          <p:nvPr>
            <p:ph type="sldNum" sz="quarter" idx="12"/>
          </p:nvPr>
        </p:nvSpPr>
        <p:spPr/>
        <p:txBody>
          <a:bodyPr/>
          <a:lstStyle>
            <a:lvl1pPr>
              <a:defRPr/>
            </a:lvl1pPr>
          </a:lstStyle>
          <a:p>
            <a:fld id="{98307109-188D-4417-9725-A5C7E0337A3B}" type="slidenum">
              <a:rPr lang="en-US"/>
              <a:pPr/>
              <a:t>‹#›</a:t>
            </a:fld>
            <a:endParaRPr lang="en-US" dirty="0"/>
          </a:p>
        </p:txBody>
      </p:sp>
    </p:spTree>
    <p:extLst>
      <p:ext uri="{BB962C8B-B14F-4D97-AF65-F5344CB8AC3E}">
        <p14:creationId xmlns:p14="http://schemas.microsoft.com/office/powerpoint/2010/main" val="341446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1AB95BD6-CC5F-4EAB-920F-93C9E2014E07}" type="slidenum">
              <a:rPr lang="en-US"/>
              <a:pPr/>
              <a:t>‹#›</a:t>
            </a:fld>
            <a:endParaRPr lang="en-US" dirty="0"/>
          </a:p>
        </p:txBody>
      </p:sp>
    </p:spTree>
    <p:extLst>
      <p:ext uri="{BB962C8B-B14F-4D97-AF65-F5344CB8AC3E}">
        <p14:creationId xmlns:p14="http://schemas.microsoft.com/office/powerpoint/2010/main" val="311407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Dry Run Version 4/17/07</a:t>
            </a:r>
          </a:p>
        </p:txBody>
      </p:sp>
      <p:sp>
        <p:nvSpPr>
          <p:cNvPr id="7" name="Slide Number Placeholder 6"/>
          <p:cNvSpPr>
            <a:spLocks noGrp="1"/>
          </p:cNvSpPr>
          <p:nvPr>
            <p:ph type="sldNum" sz="quarter" idx="12"/>
          </p:nvPr>
        </p:nvSpPr>
        <p:spPr/>
        <p:txBody>
          <a:bodyPr/>
          <a:lstStyle>
            <a:lvl1pPr>
              <a:defRPr/>
            </a:lvl1pPr>
          </a:lstStyle>
          <a:p>
            <a:fld id="{9A65AE72-DDF9-4ECD-8412-D0985856E372}" type="slidenum">
              <a:rPr lang="en-US"/>
              <a:pPr/>
              <a:t>‹#›</a:t>
            </a:fld>
            <a:endParaRPr lang="en-US" dirty="0"/>
          </a:p>
        </p:txBody>
      </p:sp>
    </p:spTree>
    <p:extLst>
      <p:ext uri="{BB962C8B-B14F-4D97-AF65-F5344CB8AC3E}">
        <p14:creationId xmlns:p14="http://schemas.microsoft.com/office/powerpoint/2010/main" val="314407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bwMode="auto">
          <a:xfrm>
            <a:off x="685800" y="914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43" name="Rectangle 3"/>
          <p:cNvSpPr>
            <a:spLocks noGrp="1" noChangeArrowheads="1"/>
          </p:cNvSpPr>
          <p:nvPr>
            <p:ph type="body" idx="1"/>
          </p:nvPr>
        </p:nvSpPr>
        <p:spPr bwMode="auto">
          <a:xfrm>
            <a:off x="685800" y="1828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6758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dirty="0"/>
              <a:t>Dry Run Version 4/17/07</a:t>
            </a:r>
          </a:p>
        </p:txBody>
      </p:sp>
      <p:sp>
        <p:nvSpPr>
          <p:cNvPr id="6758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621643D-3AE3-451C-A8F0-560D5E14EF33}" type="slidenum">
              <a:rPr lang="en-US"/>
              <a:pPr/>
              <a:t>‹#›</a:t>
            </a:fld>
            <a:endParaRPr lang="en-US" dirty="0"/>
          </a:p>
        </p:txBody>
      </p:sp>
      <p:grpSp>
        <p:nvGrpSpPr>
          <p:cNvPr id="675847" name="Group 7"/>
          <p:cNvGrpSpPr>
            <a:grpSpLocks/>
          </p:cNvGrpSpPr>
          <p:nvPr userDrawn="1"/>
        </p:nvGrpSpPr>
        <p:grpSpPr bwMode="auto">
          <a:xfrm>
            <a:off x="0" y="9525"/>
            <a:ext cx="9147175" cy="720725"/>
            <a:chOff x="0" y="6"/>
            <a:chExt cx="5762" cy="454"/>
          </a:xfrm>
        </p:grpSpPr>
        <p:sp>
          <p:nvSpPr>
            <p:cNvPr id="675848" name="Line 8"/>
            <p:cNvSpPr>
              <a:spLocks noChangeShapeType="1"/>
            </p:cNvSpPr>
            <p:nvPr userDrawn="1"/>
          </p:nvSpPr>
          <p:spPr bwMode="auto">
            <a:xfrm flipV="1">
              <a:off x="0" y="460"/>
              <a:ext cx="5760" cy="0"/>
            </a:xfrm>
            <a:prstGeom prst="line">
              <a:avLst/>
            </a:prstGeom>
            <a:noFill/>
            <a:ln w="19050">
              <a:solidFill>
                <a:srgbClr val="EE32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675849" name="Group 9"/>
            <p:cNvGrpSpPr>
              <a:grpSpLocks/>
            </p:cNvGrpSpPr>
            <p:nvPr userDrawn="1"/>
          </p:nvGrpSpPr>
          <p:grpSpPr bwMode="auto">
            <a:xfrm>
              <a:off x="2" y="6"/>
              <a:ext cx="5760" cy="434"/>
              <a:chOff x="2" y="6"/>
              <a:chExt cx="5760" cy="434"/>
            </a:xfrm>
          </p:grpSpPr>
          <p:sp>
            <p:nvSpPr>
              <p:cNvPr id="675850" name="Line 10"/>
              <p:cNvSpPr>
                <a:spLocks noChangeShapeType="1"/>
              </p:cNvSpPr>
              <p:nvPr userDrawn="1"/>
            </p:nvSpPr>
            <p:spPr bwMode="auto">
              <a:xfrm>
                <a:off x="2" y="186"/>
                <a:ext cx="5756" cy="0"/>
              </a:xfrm>
              <a:prstGeom prst="line">
                <a:avLst/>
              </a:prstGeom>
              <a:noFill/>
              <a:ln w="9525">
                <a:solidFill>
                  <a:srgbClr val="7493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1" name="Line 11"/>
              <p:cNvSpPr>
                <a:spLocks noChangeShapeType="1"/>
              </p:cNvSpPr>
              <p:nvPr userDrawn="1"/>
            </p:nvSpPr>
            <p:spPr bwMode="auto">
              <a:xfrm>
                <a:off x="2" y="210"/>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2" name="Line 12"/>
              <p:cNvSpPr>
                <a:spLocks noChangeShapeType="1"/>
              </p:cNvSpPr>
              <p:nvPr userDrawn="1"/>
            </p:nvSpPr>
            <p:spPr bwMode="auto">
              <a:xfrm>
                <a:off x="2" y="198"/>
                <a:ext cx="5756" cy="0"/>
              </a:xfrm>
              <a:prstGeom prst="line">
                <a:avLst/>
              </a:prstGeom>
              <a:noFill/>
              <a:ln w="9525">
                <a:solidFill>
                  <a:srgbClr val="7493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3" name="Line 13"/>
              <p:cNvSpPr>
                <a:spLocks noChangeShapeType="1"/>
              </p:cNvSpPr>
              <p:nvPr userDrawn="1"/>
            </p:nvSpPr>
            <p:spPr bwMode="auto">
              <a:xfrm>
                <a:off x="2" y="283"/>
                <a:ext cx="5754" cy="0"/>
              </a:xfrm>
              <a:prstGeom prst="line">
                <a:avLst/>
              </a:prstGeom>
              <a:noFill/>
              <a:ln w="9525">
                <a:solidFill>
                  <a:srgbClr val="B1C0D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4" name="Line 14"/>
              <p:cNvSpPr>
                <a:spLocks noChangeShapeType="1"/>
              </p:cNvSpPr>
              <p:nvPr userDrawn="1"/>
            </p:nvSpPr>
            <p:spPr bwMode="auto">
              <a:xfrm>
                <a:off x="2" y="295"/>
                <a:ext cx="5754" cy="0"/>
              </a:xfrm>
              <a:prstGeom prst="line">
                <a:avLst/>
              </a:prstGeom>
              <a:noFill/>
              <a:ln w="9525">
                <a:solidFill>
                  <a:srgbClr val="B1C0D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5" name="Line 15"/>
              <p:cNvSpPr>
                <a:spLocks noChangeShapeType="1"/>
              </p:cNvSpPr>
              <p:nvPr userDrawn="1"/>
            </p:nvSpPr>
            <p:spPr bwMode="auto">
              <a:xfrm>
                <a:off x="2" y="319"/>
                <a:ext cx="5754" cy="0"/>
              </a:xfrm>
              <a:prstGeom prst="line">
                <a:avLst/>
              </a:prstGeom>
              <a:noFill/>
              <a:ln w="9525">
                <a:solidFill>
                  <a:srgbClr val="B1C0D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6" name="Line 16"/>
              <p:cNvSpPr>
                <a:spLocks noChangeShapeType="1"/>
              </p:cNvSpPr>
              <p:nvPr userDrawn="1"/>
            </p:nvSpPr>
            <p:spPr bwMode="auto">
              <a:xfrm>
                <a:off x="2" y="331"/>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7" name="Line 17"/>
              <p:cNvSpPr>
                <a:spLocks noChangeShapeType="1"/>
              </p:cNvSpPr>
              <p:nvPr userDrawn="1"/>
            </p:nvSpPr>
            <p:spPr bwMode="auto">
              <a:xfrm>
                <a:off x="2" y="343"/>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8" name="Line 18"/>
              <p:cNvSpPr>
                <a:spLocks noChangeShapeType="1"/>
              </p:cNvSpPr>
              <p:nvPr userDrawn="1"/>
            </p:nvSpPr>
            <p:spPr bwMode="auto">
              <a:xfrm>
                <a:off x="2" y="355"/>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59" name="Line 19"/>
              <p:cNvSpPr>
                <a:spLocks noChangeShapeType="1"/>
              </p:cNvSpPr>
              <p:nvPr userDrawn="1"/>
            </p:nvSpPr>
            <p:spPr bwMode="auto">
              <a:xfrm>
                <a:off x="2" y="367"/>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0" name="Line 20"/>
              <p:cNvSpPr>
                <a:spLocks noChangeShapeType="1"/>
              </p:cNvSpPr>
              <p:nvPr userDrawn="1"/>
            </p:nvSpPr>
            <p:spPr bwMode="auto">
              <a:xfrm>
                <a:off x="2" y="379"/>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1" name="Line 21"/>
              <p:cNvSpPr>
                <a:spLocks noChangeShapeType="1"/>
              </p:cNvSpPr>
              <p:nvPr userDrawn="1"/>
            </p:nvSpPr>
            <p:spPr bwMode="auto">
              <a:xfrm>
                <a:off x="2" y="403"/>
                <a:ext cx="5754" cy="0"/>
              </a:xfrm>
              <a:prstGeom prst="line">
                <a:avLst/>
              </a:prstGeom>
              <a:noFill/>
              <a:ln w="9525">
                <a:solidFill>
                  <a:srgbClr val="DBE0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2" name="Line 22"/>
              <p:cNvSpPr>
                <a:spLocks noChangeShapeType="1"/>
              </p:cNvSpPr>
              <p:nvPr userDrawn="1"/>
            </p:nvSpPr>
            <p:spPr bwMode="auto">
              <a:xfrm>
                <a:off x="2" y="415"/>
                <a:ext cx="5754" cy="0"/>
              </a:xfrm>
              <a:prstGeom prst="line">
                <a:avLst/>
              </a:prstGeom>
              <a:noFill/>
              <a:ln w="9525">
                <a:solidFill>
                  <a:srgbClr val="DBE0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3" name="Line 23"/>
              <p:cNvSpPr>
                <a:spLocks noChangeShapeType="1"/>
              </p:cNvSpPr>
              <p:nvPr userDrawn="1"/>
            </p:nvSpPr>
            <p:spPr bwMode="auto">
              <a:xfrm>
                <a:off x="2" y="427"/>
                <a:ext cx="5754" cy="0"/>
              </a:xfrm>
              <a:prstGeom prst="line">
                <a:avLst/>
              </a:prstGeom>
              <a:noFill/>
              <a:ln w="9525">
                <a:solidFill>
                  <a:srgbClr val="DBE0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4" name="Line 24"/>
              <p:cNvSpPr>
                <a:spLocks noChangeShapeType="1"/>
              </p:cNvSpPr>
              <p:nvPr userDrawn="1"/>
            </p:nvSpPr>
            <p:spPr bwMode="auto">
              <a:xfrm>
                <a:off x="2" y="440"/>
                <a:ext cx="5754" cy="0"/>
              </a:xfrm>
              <a:prstGeom prst="line">
                <a:avLst/>
              </a:prstGeom>
              <a:noFill/>
              <a:ln w="9525">
                <a:solidFill>
                  <a:srgbClr val="EAEDF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5" name="Line 25"/>
              <p:cNvSpPr>
                <a:spLocks noChangeShapeType="1"/>
              </p:cNvSpPr>
              <p:nvPr userDrawn="1"/>
            </p:nvSpPr>
            <p:spPr bwMode="auto">
              <a:xfrm>
                <a:off x="2" y="307"/>
                <a:ext cx="5754" cy="0"/>
              </a:xfrm>
              <a:prstGeom prst="line">
                <a:avLst/>
              </a:prstGeom>
              <a:noFill/>
              <a:ln w="9525">
                <a:solidFill>
                  <a:srgbClr val="B1C0D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6" name="Line 26"/>
              <p:cNvSpPr>
                <a:spLocks noChangeShapeType="1"/>
              </p:cNvSpPr>
              <p:nvPr userDrawn="1"/>
            </p:nvSpPr>
            <p:spPr bwMode="auto">
              <a:xfrm>
                <a:off x="2" y="391"/>
                <a:ext cx="5754" cy="0"/>
              </a:xfrm>
              <a:prstGeom prst="line">
                <a:avLst/>
              </a:prstGeom>
              <a:noFill/>
              <a:ln w="9525">
                <a:solidFill>
                  <a:srgbClr val="CCD5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7" name="Line 27"/>
              <p:cNvSpPr>
                <a:spLocks noChangeShapeType="1"/>
              </p:cNvSpPr>
              <p:nvPr userDrawn="1"/>
            </p:nvSpPr>
            <p:spPr bwMode="auto">
              <a:xfrm>
                <a:off x="2" y="18"/>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8" name="Line 28"/>
              <p:cNvSpPr>
                <a:spLocks noChangeShapeType="1"/>
              </p:cNvSpPr>
              <p:nvPr userDrawn="1"/>
            </p:nvSpPr>
            <p:spPr bwMode="auto">
              <a:xfrm>
                <a:off x="2" y="30"/>
                <a:ext cx="5760"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69" name="Line 29"/>
              <p:cNvSpPr>
                <a:spLocks noChangeShapeType="1"/>
              </p:cNvSpPr>
              <p:nvPr userDrawn="1"/>
            </p:nvSpPr>
            <p:spPr bwMode="auto">
              <a:xfrm>
                <a:off x="2" y="42"/>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0" name="Line 30"/>
              <p:cNvSpPr>
                <a:spLocks noChangeShapeType="1"/>
              </p:cNvSpPr>
              <p:nvPr userDrawn="1"/>
            </p:nvSpPr>
            <p:spPr bwMode="auto">
              <a:xfrm>
                <a:off x="2" y="54"/>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1" name="Line 31"/>
              <p:cNvSpPr>
                <a:spLocks noChangeShapeType="1"/>
              </p:cNvSpPr>
              <p:nvPr userDrawn="1"/>
            </p:nvSpPr>
            <p:spPr bwMode="auto">
              <a:xfrm>
                <a:off x="2" y="66"/>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2" name="Line 32"/>
              <p:cNvSpPr>
                <a:spLocks noChangeShapeType="1"/>
              </p:cNvSpPr>
              <p:nvPr userDrawn="1"/>
            </p:nvSpPr>
            <p:spPr bwMode="auto">
              <a:xfrm>
                <a:off x="2" y="78"/>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3" name="Line 33"/>
              <p:cNvSpPr>
                <a:spLocks noChangeShapeType="1"/>
              </p:cNvSpPr>
              <p:nvPr userDrawn="1"/>
            </p:nvSpPr>
            <p:spPr bwMode="auto">
              <a:xfrm>
                <a:off x="2" y="114"/>
                <a:ext cx="5756" cy="0"/>
              </a:xfrm>
              <a:prstGeom prst="line">
                <a:avLst/>
              </a:prstGeom>
              <a:noFill/>
              <a:ln w="9525">
                <a:solidFill>
                  <a:srgbClr val="3A70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4" name="Line 34"/>
              <p:cNvSpPr>
                <a:spLocks noChangeShapeType="1"/>
              </p:cNvSpPr>
              <p:nvPr userDrawn="1"/>
            </p:nvSpPr>
            <p:spPr bwMode="auto">
              <a:xfrm>
                <a:off x="2" y="126"/>
                <a:ext cx="5756" cy="0"/>
              </a:xfrm>
              <a:prstGeom prst="line">
                <a:avLst/>
              </a:prstGeom>
              <a:noFill/>
              <a:ln w="9525">
                <a:solidFill>
                  <a:srgbClr val="5E78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5" name="Line 35"/>
              <p:cNvSpPr>
                <a:spLocks noChangeShapeType="1"/>
              </p:cNvSpPr>
              <p:nvPr userDrawn="1"/>
            </p:nvSpPr>
            <p:spPr bwMode="auto">
              <a:xfrm>
                <a:off x="2" y="138"/>
                <a:ext cx="5756" cy="0"/>
              </a:xfrm>
              <a:prstGeom prst="line">
                <a:avLst/>
              </a:prstGeom>
              <a:noFill/>
              <a:ln w="9525">
                <a:solidFill>
                  <a:srgbClr val="6783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6" name="Line 36"/>
              <p:cNvSpPr>
                <a:spLocks noChangeShapeType="1"/>
              </p:cNvSpPr>
              <p:nvPr userDrawn="1"/>
            </p:nvSpPr>
            <p:spPr bwMode="auto">
              <a:xfrm>
                <a:off x="2" y="162"/>
                <a:ext cx="5756" cy="0"/>
              </a:xfrm>
              <a:prstGeom prst="line">
                <a:avLst/>
              </a:prstGeom>
              <a:noFill/>
              <a:ln w="9525">
                <a:solidFill>
                  <a:srgbClr val="718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7" name="Line 37"/>
              <p:cNvSpPr>
                <a:spLocks noChangeShapeType="1"/>
              </p:cNvSpPr>
              <p:nvPr userDrawn="1"/>
            </p:nvSpPr>
            <p:spPr bwMode="auto">
              <a:xfrm>
                <a:off x="2" y="223"/>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8" name="Line 38"/>
              <p:cNvSpPr>
                <a:spLocks noChangeShapeType="1"/>
              </p:cNvSpPr>
              <p:nvPr userDrawn="1"/>
            </p:nvSpPr>
            <p:spPr bwMode="auto">
              <a:xfrm>
                <a:off x="2" y="235"/>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79" name="Line 39"/>
              <p:cNvSpPr>
                <a:spLocks noChangeShapeType="1"/>
              </p:cNvSpPr>
              <p:nvPr userDrawn="1"/>
            </p:nvSpPr>
            <p:spPr bwMode="auto">
              <a:xfrm>
                <a:off x="2" y="247"/>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0" name="Line 40"/>
              <p:cNvSpPr>
                <a:spLocks noChangeShapeType="1"/>
              </p:cNvSpPr>
              <p:nvPr userDrawn="1"/>
            </p:nvSpPr>
            <p:spPr bwMode="auto">
              <a:xfrm>
                <a:off x="2" y="259"/>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1" name="Line 41"/>
              <p:cNvSpPr>
                <a:spLocks noChangeShapeType="1"/>
              </p:cNvSpPr>
              <p:nvPr userDrawn="1"/>
            </p:nvSpPr>
            <p:spPr bwMode="auto">
              <a:xfrm>
                <a:off x="2" y="271"/>
                <a:ext cx="5756" cy="0"/>
              </a:xfrm>
              <a:prstGeom prst="line">
                <a:avLst/>
              </a:prstGeom>
              <a:noFill/>
              <a:ln w="9525">
                <a:solidFill>
                  <a:srgbClr val="98AC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2" name="Line 42"/>
              <p:cNvSpPr>
                <a:spLocks noChangeShapeType="1"/>
              </p:cNvSpPr>
              <p:nvPr userDrawn="1"/>
            </p:nvSpPr>
            <p:spPr bwMode="auto">
              <a:xfrm>
                <a:off x="2" y="174"/>
                <a:ext cx="5756" cy="0"/>
              </a:xfrm>
              <a:prstGeom prst="line">
                <a:avLst/>
              </a:prstGeom>
              <a:noFill/>
              <a:ln w="9525">
                <a:solidFill>
                  <a:srgbClr val="7493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3" name="Line 43"/>
              <p:cNvSpPr>
                <a:spLocks noChangeShapeType="1"/>
              </p:cNvSpPr>
              <p:nvPr userDrawn="1"/>
            </p:nvSpPr>
            <p:spPr bwMode="auto">
              <a:xfrm>
                <a:off x="2" y="90"/>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4" name="Line 44"/>
              <p:cNvSpPr>
                <a:spLocks noChangeShapeType="1"/>
              </p:cNvSpPr>
              <p:nvPr userDrawn="1"/>
            </p:nvSpPr>
            <p:spPr bwMode="auto">
              <a:xfrm>
                <a:off x="2" y="102"/>
                <a:ext cx="5756" cy="0"/>
              </a:xfrm>
              <a:prstGeom prst="line">
                <a:avLst/>
              </a:prstGeom>
              <a:noFill/>
              <a:ln w="9525">
                <a:solidFill>
                  <a:srgbClr val="4776A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5" name="Line 45"/>
              <p:cNvSpPr>
                <a:spLocks noChangeShapeType="1"/>
              </p:cNvSpPr>
              <p:nvPr userDrawn="1"/>
            </p:nvSpPr>
            <p:spPr bwMode="auto">
              <a:xfrm>
                <a:off x="2" y="150"/>
                <a:ext cx="5756" cy="0"/>
              </a:xfrm>
              <a:prstGeom prst="line">
                <a:avLst/>
              </a:prstGeom>
              <a:noFill/>
              <a:ln w="9525">
                <a:solidFill>
                  <a:srgbClr val="6C89B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886" name="Line 46"/>
              <p:cNvSpPr>
                <a:spLocks noChangeShapeType="1"/>
              </p:cNvSpPr>
              <p:nvPr userDrawn="1"/>
            </p:nvSpPr>
            <p:spPr bwMode="auto">
              <a:xfrm>
                <a:off x="2" y="6"/>
                <a:ext cx="5756" cy="0"/>
              </a:xfrm>
              <a:prstGeom prst="line">
                <a:avLst/>
              </a:prstGeom>
              <a:noFill/>
              <a:ln w="9525">
                <a:solidFill>
                  <a:srgbClr val="005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675887" name="Picture 4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24" y="108"/>
              <a:ext cx="1248" cy="212"/>
            </a:xfrm>
            <a:prstGeom prst="rect">
              <a:avLst/>
            </a:prstGeom>
            <a:noFill/>
            <a:extLst>
              <a:ext uri="{909E8E84-426E-40DD-AFC4-6F175D3DCCD1}">
                <a14:hiddenFill xmlns:a14="http://schemas.microsoft.com/office/drawing/2010/main">
                  <a:solidFill>
                    <a:srgbClr val="FFFFFF"/>
                  </a:solidFill>
                </a14:hiddenFill>
              </a:ext>
            </a:extLst>
          </p:spPr>
        </p:pic>
      </p:grpSp>
      <p:sp>
        <p:nvSpPr>
          <p:cNvPr id="675888" name="Rectangle 48"/>
          <p:cNvSpPr>
            <a:spLocks noChangeArrowheads="1"/>
          </p:cNvSpPr>
          <p:nvPr userDrawn="1"/>
        </p:nvSpPr>
        <p:spPr bwMode="auto">
          <a:xfrm>
            <a:off x="8710613" y="6524625"/>
            <a:ext cx="339725" cy="2444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08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fld id="{39F60917-3993-4077-9262-9FEFD8E60A4C}" type="slidenum">
              <a:rPr lang="en-US" sz="1000" b="1">
                <a:solidFill>
                  <a:srgbClr val="FFFFFF"/>
                </a:solidFill>
                <a:latin typeface="Arial" charset="0"/>
              </a:rPr>
              <a:pPr/>
              <a:t>‹#›</a:t>
            </a:fld>
            <a:endParaRPr lang="en-US" sz="1000" b="1"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7890"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7891" name="Rectangle 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677892"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dirty="0"/>
              <a:t>Dry Run Version 4/17/07</a:t>
            </a:r>
          </a:p>
        </p:txBody>
      </p:sp>
      <p:sp>
        <p:nvSpPr>
          <p:cNvPr id="677893" name="Rectangle 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A32F6D-788E-46A9-8D00-22D1CCA107E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93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9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6993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dirty="0"/>
              <a:t>Dry Run Version 4/17/07</a:t>
            </a:r>
          </a:p>
        </p:txBody>
      </p:sp>
      <p:sp>
        <p:nvSpPr>
          <p:cNvPr id="699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D00DE9F-BB5F-4484-9436-4895A0377CE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1987" name="Rectangle 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68198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dirty="0"/>
              <a:t>Dry Run Version 4/17/07</a:t>
            </a:r>
          </a:p>
        </p:txBody>
      </p:sp>
      <p:sp>
        <p:nvSpPr>
          <p:cNvPr id="681989" name="Rectangle 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C735B5-BBA2-4035-BE0B-154C78D278A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4035" name="Rectangle 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684036"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dirty="0"/>
              <a:t>Dry Run Version 4/17/07</a:t>
            </a:r>
          </a:p>
        </p:txBody>
      </p:sp>
      <p:sp>
        <p:nvSpPr>
          <p:cNvPr id="684037" name="Rectangle 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3D5551F-0756-4F58-B6C9-E672B78D08E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hyperlink" Target="https://ribbs.usps.gov/index.cfm?"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hyperlink" Target="https://ribbs.usps.gov/index.cf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ribbs.usps.gov/index.cfm?"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s://ribbs.usps.gov/uniqueimb/documents/tech_guides/VendorFullServiceCapabilities.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ribbs.usps.gov/intelligentmail/documents/tech_guides/MSP_MailOwnerInformationalSheet.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1.mm.bing.net/th?&amp;id=HN.608053423905705663&amp;w=300&amp;h=300&amp;c=0&amp;pid=1.9&amp;rs=0&amp;p=0"/>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625" y="1272538"/>
            <a:ext cx="7551226" cy="3497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37924" name="Text Box 4"/>
          <p:cNvSpPr txBox="1">
            <a:spLocks noChangeArrowheads="1"/>
          </p:cNvSpPr>
          <p:nvPr/>
        </p:nvSpPr>
        <p:spPr bwMode="auto">
          <a:xfrm>
            <a:off x="249238" y="134620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spcBef>
                <a:spcPct val="50000"/>
              </a:spcBef>
            </a:pPr>
            <a:endParaRPr lang="en-US" dirty="0"/>
          </a:p>
        </p:txBody>
      </p:sp>
      <p:sp>
        <p:nvSpPr>
          <p:cNvPr id="337929" name="Text Box 9"/>
          <p:cNvSpPr txBox="1">
            <a:spLocks noChangeArrowheads="1"/>
          </p:cNvSpPr>
          <p:nvPr/>
        </p:nvSpPr>
        <p:spPr bwMode="auto">
          <a:xfrm>
            <a:off x="249238" y="134620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spcBef>
                <a:spcPct val="50000"/>
              </a:spcBef>
            </a:pPr>
            <a:endParaRPr lang="en-US" dirty="0"/>
          </a:p>
        </p:txBody>
      </p:sp>
      <p:sp>
        <p:nvSpPr>
          <p:cNvPr id="337930" name="Text Box 10"/>
          <p:cNvSpPr txBox="1">
            <a:spLocks noChangeArrowheads="1"/>
          </p:cNvSpPr>
          <p:nvPr/>
        </p:nvSpPr>
        <p:spPr bwMode="auto">
          <a:xfrm>
            <a:off x="249238" y="2092452"/>
            <a:ext cx="8636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a:r>
              <a:rPr lang="en-US" sz="3200" b="1" dirty="0" smtClean="0">
                <a:latin typeface="Arial" charset="0"/>
              </a:rPr>
              <a:t>Mail Entry Roadmap</a:t>
            </a:r>
          </a:p>
          <a:p>
            <a:pPr algn="ctr"/>
            <a:endParaRPr lang="en-US" b="1" dirty="0">
              <a:latin typeface="Arial" charset="0"/>
            </a:endParaRPr>
          </a:p>
          <a:p>
            <a:pPr algn="ctr"/>
            <a:endParaRPr lang="en-US" dirty="0">
              <a:latin typeface="Arial" charset="0"/>
            </a:endParaRPr>
          </a:p>
          <a:p>
            <a:pPr algn="ctr"/>
            <a:r>
              <a:rPr lang="en-US" b="1" dirty="0">
                <a:latin typeface="Arial" charset="0"/>
              </a:rPr>
              <a:t>  </a:t>
            </a:r>
            <a:r>
              <a:rPr lang="en-US" b="1" dirty="0" smtClean="0">
                <a:latin typeface="Arial" charset="0"/>
              </a:rPr>
              <a:t>National PCC Week</a:t>
            </a:r>
          </a:p>
          <a:p>
            <a:pPr algn="ctr"/>
            <a:r>
              <a:rPr lang="en-US" b="1" dirty="0" smtClean="0">
                <a:latin typeface="Arial" charset="0"/>
              </a:rPr>
              <a:t>Lance Bell</a:t>
            </a:r>
          </a:p>
          <a:p>
            <a:pPr algn="ctr"/>
            <a:r>
              <a:rPr lang="en-US" b="1" dirty="0" smtClean="0">
                <a:latin typeface="Arial" charset="0"/>
              </a:rPr>
              <a:t>Program Manager, Business Mailer Support HQ</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9239" y="1145919"/>
            <a:ext cx="6675120" cy="4710813"/>
            <a:chOff x="2127504" y="946404"/>
            <a:chExt cx="6870192" cy="5600700"/>
          </a:xfrm>
        </p:grpSpPr>
        <p:grpSp>
          <p:nvGrpSpPr>
            <p:cNvPr id="2" name="Group 1"/>
            <p:cNvGrpSpPr/>
            <p:nvPr/>
          </p:nvGrpSpPr>
          <p:grpSpPr>
            <a:xfrm>
              <a:off x="2127504" y="946404"/>
              <a:ext cx="6870192" cy="5600700"/>
              <a:chOff x="3352800" y="1092200"/>
              <a:chExt cx="5429250" cy="511175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092200"/>
                <a:ext cx="5429250" cy="271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927475"/>
                <a:ext cx="5429250" cy="2276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Up Arrow 4"/>
            <p:cNvSpPr/>
            <p:nvPr/>
          </p:nvSpPr>
          <p:spPr>
            <a:xfrm>
              <a:off x="4876800" y="4609148"/>
              <a:ext cx="685800" cy="1219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Rectangle 6"/>
          <p:cNvSpPr/>
          <p:nvPr/>
        </p:nvSpPr>
        <p:spPr>
          <a:xfrm>
            <a:off x="4224528" y="2106350"/>
            <a:ext cx="416052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defRPr/>
            </a:pPr>
            <a:r>
              <a:rPr lang="en-US" sz="2400" dirty="0">
                <a:solidFill>
                  <a:schemeClr val="tx1"/>
                </a:solidFill>
              </a:rPr>
              <a:t>Located at </a:t>
            </a:r>
            <a:r>
              <a:rPr lang="en-US" sz="2400" dirty="0">
                <a:solidFill>
                  <a:schemeClr val="tx1"/>
                </a:solidFill>
                <a:hlinkClick r:id="rId4"/>
              </a:rPr>
              <a:t>Ribbs.usps.gov</a:t>
            </a:r>
            <a:endParaRPr lang="en-US" sz="2400" dirty="0">
              <a:solidFill>
                <a:schemeClr val="tx1"/>
              </a:solidFill>
            </a:endParaRPr>
          </a:p>
          <a:p>
            <a:pPr marL="285750" indent="-285750">
              <a:buFont typeface="Arial" panose="020B0604020202020204" pitchFamily="34" charset="0"/>
              <a:buChar char="•"/>
              <a:defRPr/>
            </a:pPr>
            <a:endParaRPr lang="en-US" sz="2400" dirty="0">
              <a:solidFill>
                <a:schemeClr val="tx1"/>
              </a:solidFill>
            </a:endParaRPr>
          </a:p>
          <a:p>
            <a:pPr marL="342900" indent="-342900">
              <a:buFont typeface="Arial" panose="020B0604020202020204" pitchFamily="34" charset="0"/>
              <a:buChar char="•"/>
              <a:defRPr/>
            </a:pPr>
            <a:r>
              <a:rPr lang="en-US" sz="2400" dirty="0">
                <a:solidFill>
                  <a:schemeClr val="tx1"/>
                </a:solidFill>
              </a:rPr>
              <a:t>Intelligent Mail Guides &amp; Technical Specifications</a:t>
            </a:r>
          </a:p>
        </p:txBody>
      </p:sp>
      <p:sp>
        <p:nvSpPr>
          <p:cNvPr id="8" name="Rectangle 7"/>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Mailer Scorecard Resources</a:t>
            </a:r>
          </a:p>
        </p:txBody>
      </p:sp>
      <p:sp>
        <p:nvSpPr>
          <p:cNvPr id="9" name="Rectangle 30"/>
          <p:cNvSpPr>
            <a:spLocks noChangeArrowheads="1"/>
          </p:cNvSpPr>
          <p:nvPr/>
        </p:nvSpPr>
        <p:spPr bwMode="auto">
          <a:xfrm>
            <a:off x="249239" y="5987195"/>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10" name="Rectangle 29"/>
          <p:cNvSpPr>
            <a:spLocks noChangeArrowheads="1"/>
          </p:cNvSpPr>
          <p:nvPr/>
        </p:nvSpPr>
        <p:spPr bwMode="auto">
          <a:xfrm>
            <a:off x="249238" y="6395244"/>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Rapid Information Bulletin Board System (RIBBS)</a:t>
            </a:r>
            <a:endParaRPr lang="en-US" sz="2000" b="1" dirty="0">
              <a:latin typeface="Arial" charset="0"/>
            </a:endParaRPr>
          </a:p>
        </p:txBody>
      </p:sp>
    </p:spTree>
    <p:extLst>
      <p:ext uri="{BB962C8B-B14F-4D97-AF65-F5344CB8AC3E}">
        <p14:creationId xmlns:p14="http://schemas.microsoft.com/office/powerpoint/2010/main" val="154690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Full-Service Milestones</a:t>
            </a:r>
          </a:p>
        </p:txBody>
      </p:sp>
      <p:graphicFrame>
        <p:nvGraphicFramePr>
          <p:cNvPr id="3" name="Diagram 2"/>
          <p:cNvGraphicFramePr/>
          <p:nvPr>
            <p:extLst>
              <p:ext uri="{D42A27DB-BD31-4B8C-83A1-F6EECF244321}">
                <p14:modId xmlns:p14="http://schemas.microsoft.com/office/powerpoint/2010/main" val="1137536632"/>
              </p:ext>
            </p:extLst>
          </p:nvPr>
        </p:nvGraphicFramePr>
        <p:xfrm>
          <a:off x="204465" y="883404"/>
          <a:ext cx="8725546" cy="567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0"/>
          <p:cNvSpPr>
            <a:spLocks noChangeArrowheads="1"/>
          </p:cNvSpPr>
          <p:nvPr/>
        </p:nvSpPr>
        <p:spPr bwMode="auto">
          <a:xfrm>
            <a:off x="109755" y="6166154"/>
            <a:ext cx="8636000" cy="307777"/>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400" b="1" dirty="0" smtClean="0">
                <a:solidFill>
                  <a:schemeClr val="bg2"/>
                </a:solidFill>
                <a:latin typeface="Arial" charset="0"/>
              </a:rPr>
              <a:t>Mail Entry Roadmap</a:t>
            </a:r>
            <a:endParaRPr lang="en-US" sz="1400" b="1" dirty="0">
              <a:solidFill>
                <a:schemeClr val="bg2"/>
              </a:solidFill>
              <a:latin typeface="Arial" charset="0"/>
            </a:endParaRPr>
          </a:p>
        </p:txBody>
      </p:sp>
    </p:spTree>
    <p:extLst>
      <p:ext uri="{BB962C8B-B14F-4D97-AF65-F5344CB8AC3E}">
        <p14:creationId xmlns:p14="http://schemas.microsoft.com/office/powerpoint/2010/main" val="123441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Full-Service Verifications</a:t>
            </a:r>
          </a:p>
        </p:txBody>
      </p:sp>
      <p:graphicFrame>
        <p:nvGraphicFramePr>
          <p:cNvPr id="3" name="Content Placeholder 2"/>
          <p:cNvGraphicFramePr>
            <a:graphicFrameLocks/>
          </p:cNvGraphicFramePr>
          <p:nvPr>
            <p:extLst>
              <p:ext uri="{D42A27DB-BD31-4B8C-83A1-F6EECF244321}">
                <p14:modId xmlns:p14="http://schemas.microsoft.com/office/powerpoint/2010/main" val="1557127008"/>
              </p:ext>
            </p:extLst>
          </p:nvPr>
        </p:nvGraphicFramePr>
        <p:xfrm>
          <a:off x="542491" y="1074717"/>
          <a:ext cx="8049493" cy="5337962"/>
        </p:xfrm>
        <a:graphic>
          <a:graphicData uri="http://schemas.openxmlformats.org/drawingml/2006/table">
            <a:tbl>
              <a:tblPr firstRow="1" bandRow="1">
                <a:tableStyleId>{21E4AEA4-8DFA-4A89-87EB-49C32662AFE0}</a:tableStyleId>
              </a:tblPr>
              <a:tblGrid>
                <a:gridCol w="1048714"/>
                <a:gridCol w="5969601"/>
                <a:gridCol w="1031178"/>
              </a:tblGrid>
              <a:tr h="344845">
                <a:tc>
                  <a:txBody>
                    <a:bodyPr/>
                    <a:lstStyle/>
                    <a:p>
                      <a:pPr marL="0" marR="0" algn="ctr">
                        <a:spcBef>
                          <a:spcPts val="0"/>
                        </a:spcBef>
                        <a:spcAft>
                          <a:spcPts val="800"/>
                        </a:spcAft>
                      </a:pPr>
                      <a:r>
                        <a:rPr lang="en-US" sz="1200" dirty="0">
                          <a:effectLst/>
                        </a:rPr>
                        <a:t>Error Type</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800"/>
                        </a:spcAft>
                      </a:pPr>
                      <a:r>
                        <a:rPr lang="en-US" sz="1200" dirty="0">
                          <a:effectLst/>
                        </a:rPr>
                        <a:t>What is it?</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800"/>
                        </a:spcAft>
                      </a:pPr>
                      <a:r>
                        <a:rPr lang="en-US" sz="1200" dirty="0">
                          <a:effectLst/>
                        </a:rPr>
                        <a:t>Threshold</a:t>
                      </a:r>
                      <a:endParaRPr lang="en-US" sz="1600" dirty="0">
                        <a:effectLst/>
                        <a:latin typeface="Calibri"/>
                        <a:ea typeface="Calibri"/>
                        <a:cs typeface="Times New Roman"/>
                      </a:endParaRPr>
                    </a:p>
                  </a:txBody>
                  <a:tcPr marL="79854" marR="79854" marT="39910" marB="39910" anchor="ctr"/>
                </a:tc>
              </a:tr>
              <a:tr h="460892">
                <a:tc rowSpan="3">
                  <a:txBody>
                    <a:bodyPr/>
                    <a:lstStyle/>
                    <a:p>
                      <a:pPr marL="0" marR="0" algn="ctr">
                        <a:spcBef>
                          <a:spcPts val="0"/>
                        </a:spcBef>
                        <a:spcAft>
                          <a:spcPts val="0"/>
                        </a:spcAft>
                      </a:pPr>
                      <a:r>
                        <a:rPr lang="en-US" sz="1400" dirty="0">
                          <a:effectLst/>
                        </a:rPr>
                        <a:t>Valid MID</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Is </a:t>
                      </a:r>
                      <a:r>
                        <a:rPr lang="en-US" sz="1400" dirty="0">
                          <a:effectLst/>
                        </a:rPr>
                        <a:t>the Mailer ID in the Intelligent Mail container barcode valid and </a:t>
                      </a:r>
                      <a:r>
                        <a:rPr lang="en-US" sz="1400" dirty="0" smtClean="0">
                          <a:effectLst/>
                        </a:rPr>
                        <a:t>  registered </a:t>
                      </a:r>
                      <a:r>
                        <a:rPr lang="en-US" sz="1400" dirty="0">
                          <a:effectLst/>
                        </a:rPr>
                        <a:t>with the Postal Service? </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vMerge="1">
                  <a:txBody>
                    <a:bodyPr/>
                    <a:lstStyle/>
                    <a:p>
                      <a:endParaRPr lang="en-US"/>
                    </a:p>
                  </a:txBody>
                  <a:tcPr/>
                </a:tc>
                <a:tc>
                  <a:txBody>
                    <a:bodyPr/>
                    <a:lstStyle/>
                    <a:p>
                      <a:pPr marL="0" marR="0" algn="l">
                        <a:spcBef>
                          <a:spcPts val="0"/>
                        </a:spcBef>
                        <a:spcAft>
                          <a:spcPts val="0"/>
                        </a:spcAft>
                      </a:pPr>
                      <a:r>
                        <a:rPr lang="en-US" sz="1400" dirty="0" smtClean="0">
                          <a:effectLst/>
                        </a:rPr>
                        <a:t> Is </a:t>
                      </a:r>
                      <a:r>
                        <a:rPr lang="en-US" sz="1400" dirty="0">
                          <a:effectLst/>
                        </a:rPr>
                        <a:t>the Mailer ID in the Intelligent Mail tray barcode valid and registered with the Postal Service?</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vMerge="1">
                  <a:txBody>
                    <a:bodyPr/>
                    <a:lstStyle/>
                    <a:p>
                      <a:endParaRPr lang="en-US"/>
                    </a:p>
                  </a:txBody>
                  <a:tcPr/>
                </a:tc>
                <a:tc>
                  <a:txBody>
                    <a:bodyPr/>
                    <a:lstStyle/>
                    <a:p>
                      <a:pPr marL="0" marR="0" algn="l">
                        <a:spcBef>
                          <a:spcPts val="0"/>
                        </a:spcBef>
                        <a:spcAft>
                          <a:spcPts val="0"/>
                        </a:spcAft>
                      </a:pPr>
                      <a:r>
                        <a:rPr lang="en-US" sz="1400" dirty="0" smtClean="0">
                          <a:effectLst/>
                        </a:rPr>
                        <a:t> Is </a:t>
                      </a:r>
                      <a:r>
                        <a:rPr lang="en-US" sz="1400" dirty="0">
                          <a:effectLst/>
                        </a:rPr>
                        <a:t>the Mailer ID in the Intelligent Mail barcode valid and registered with the Postal Service?</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a:txBody>
                    <a:bodyPr/>
                    <a:lstStyle/>
                    <a:p>
                      <a:pPr marL="0" marR="0" algn="ctr">
                        <a:spcBef>
                          <a:spcPts val="0"/>
                        </a:spcBef>
                        <a:spcAft>
                          <a:spcPts val="0"/>
                        </a:spcAft>
                      </a:pPr>
                      <a:r>
                        <a:rPr lang="en-US" sz="1400" dirty="0">
                          <a:effectLst/>
                        </a:rPr>
                        <a:t>Valid STID</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Is </a:t>
                      </a:r>
                      <a:r>
                        <a:rPr lang="en-US" sz="1400" dirty="0">
                          <a:effectLst/>
                        </a:rPr>
                        <a:t>the Service Type ID in the Intelligent Mail barcode valid and correct for the class and service level of the mailpiece?</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a:txBody>
                    <a:bodyPr/>
                    <a:lstStyle/>
                    <a:p>
                      <a:pPr marL="0" marR="0" algn="ctr">
                        <a:spcBef>
                          <a:spcPts val="0"/>
                        </a:spcBef>
                        <a:spcAft>
                          <a:spcPts val="0"/>
                        </a:spcAft>
                      </a:pPr>
                      <a:r>
                        <a:rPr lang="en-US" sz="1400" dirty="0">
                          <a:effectLst/>
                        </a:rPr>
                        <a:t>By/For</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Is </a:t>
                      </a:r>
                      <a:r>
                        <a:rPr lang="en-US" sz="1400" dirty="0">
                          <a:effectLst/>
                        </a:rPr>
                        <a:t>the mail owner and mail preparer identified in the eDoc and accurate?</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5% *</a:t>
                      </a:r>
                      <a:endParaRPr lang="en-US" sz="1800" dirty="0">
                        <a:effectLst/>
                        <a:latin typeface="Calibri"/>
                        <a:ea typeface="Calibri"/>
                        <a:cs typeface="Times New Roman"/>
                      </a:endParaRPr>
                    </a:p>
                  </a:txBody>
                  <a:tcPr marL="79854" marR="79854" marT="39910" marB="39910" anchor="ctr"/>
                </a:tc>
              </a:tr>
              <a:tr h="560161">
                <a:tc rowSpan="3">
                  <a:txBody>
                    <a:bodyPr/>
                    <a:lstStyle/>
                    <a:p>
                      <a:pPr marL="0" marR="0" algn="ctr">
                        <a:spcBef>
                          <a:spcPts val="0"/>
                        </a:spcBef>
                        <a:spcAft>
                          <a:spcPts val="0"/>
                        </a:spcAft>
                      </a:pPr>
                      <a:r>
                        <a:rPr lang="en-US" sz="1400" dirty="0">
                          <a:effectLst/>
                        </a:rPr>
                        <a:t>Unique Barcode</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Is </a:t>
                      </a:r>
                      <a:r>
                        <a:rPr lang="en-US" sz="1400" dirty="0">
                          <a:effectLst/>
                        </a:rPr>
                        <a:t>the Intelligent Mail container barcode unique across all mailings from all mailers over the previous 45 days? </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vMerge="1">
                  <a:txBody>
                    <a:bodyPr/>
                    <a:lstStyle/>
                    <a:p>
                      <a:endParaRPr lang="en-US"/>
                    </a:p>
                  </a:txBody>
                  <a:tcPr/>
                </a:tc>
                <a:tc>
                  <a:txBody>
                    <a:bodyPr/>
                    <a:lstStyle/>
                    <a:p>
                      <a:pPr marL="0" marR="0" algn="l">
                        <a:spcBef>
                          <a:spcPts val="0"/>
                        </a:spcBef>
                        <a:spcAft>
                          <a:spcPts val="0"/>
                        </a:spcAft>
                      </a:pPr>
                      <a:r>
                        <a:rPr lang="en-US" sz="1400" dirty="0" smtClean="0">
                          <a:effectLst/>
                        </a:rPr>
                        <a:t> Is </a:t>
                      </a:r>
                      <a:r>
                        <a:rPr lang="en-US" sz="1400" dirty="0">
                          <a:effectLst/>
                        </a:rPr>
                        <a:t>the Intelligent Mail tray barcode unique across all mailings from all mailers over the previous 45 days?</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515375">
                <a:tc vMerge="1">
                  <a:txBody>
                    <a:bodyPr/>
                    <a:lstStyle/>
                    <a:p>
                      <a:endParaRPr lang="en-US"/>
                    </a:p>
                  </a:txBody>
                  <a:tcPr/>
                </a:tc>
                <a:tc>
                  <a:txBody>
                    <a:bodyPr/>
                    <a:lstStyle/>
                    <a:p>
                      <a:pPr marL="0" marR="0" algn="l">
                        <a:spcBef>
                          <a:spcPts val="0"/>
                        </a:spcBef>
                        <a:spcAft>
                          <a:spcPts val="0"/>
                        </a:spcAft>
                      </a:pPr>
                      <a:r>
                        <a:rPr lang="en-US" sz="1400" dirty="0" smtClean="0">
                          <a:effectLst/>
                        </a:rPr>
                        <a:t> Is </a:t>
                      </a:r>
                      <a:r>
                        <a:rPr lang="en-US" sz="1400" dirty="0">
                          <a:effectLst/>
                        </a:rPr>
                        <a:t>the Intelligent Mail </a:t>
                      </a:r>
                      <a:r>
                        <a:rPr lang="en-US" sz="1400" dirty="0" smtClean="0">
                          <a:effectLst/>
                        </a:rPr>
                        <a:t>barcode </a:t>
                      </a:r>
                      <a:r>
                        <a:rPr lang="en-US" sz="1400" dirty="0">
                          <a:effectLst/>
                        </a:rPr>
                        <a:t>unique across all mailings from all mailers over the previous 45 days</a:t>
                      </a:r>
                      <a:r>
                        <a:rPr lang="en-US" sz="1400" dirty="0" smtClean="0">
                          <a:effectLst/>
                        </a:rPr>
                        <a:t>?</a:t>
                      </a:r>
                      <a:endParaRPr lang="en-US" sz="1800" dirty="0">
                        <a:effectLst/>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460892">
                <a:tc>
                  <a:txBody>
                    <a:bodyPr/>
                    <a:lstStyle/>
                    <a:p>
                      <a:pPr marL="0" marR="0" algn="ctr">
                        <a:spcBef>
                          <a:spcPts val="0"/>
                        </a:spcBef>
                        <a:spcAft>
                          <a:spcPts val="0"/>
                        </a:spcAft>
                      </a:pPr>
                      <a:r>
                        <a:rPr lang="en-US" sz="1400" dirty="0">
                          <a:effectLst/>
                        </a:rPr>
                        <a:t>Entry Facility </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Is </a:t>
                      </a:r>
                      <a:r>
                        <a:rPr lang="en-US" sz="1400" dirty="0">
                          <a:effectLst/>
                        </a:rPr>
                        <a:t>the entry facility a valid the Postal Service location? </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2%</a:t>
                      </a:r>
                      <a:endParaRPr lang="en-US" sz="1800" dirty="0">
                        <a:effectLst/>
                        <a:latin typeface="Calibri"/>
                        <a:ea typeface="Calibri"/>
                        <a:cs typeface="Times New Roman"/>
                      </a:endParaRPr>
                    </a:p>
                  </a:txBody>
                  <a:tcPr marL="79854" marR="79854" marT="39910" marB="39910" anchor="ctr"/>
                </a:tc>
              </a:tr>
              <a:tr h="691337">
                <a:tc>
                  <a:txBody>
                    <a:bodyPr/>
                    <a:lstStyle/>
                    <a:p>
                      <a:pPr marL="0" marR="0" algn="ctr">
                        <a:spcBef>
                          <a:spcPts val="0"/>
                        </a:spcBef>
                        <a:spcAft>
                          <a:spcPts val="0"/>
                        </a:spcAft>
                      </a:pPr>
                      <a:r>
                        <a:rPr lang="en-US" sz="1400" dirty="0">
                          <a:effectLst/>
                        </a:rPr>
                        <a:t>Unlinked Copal</a:t>
                      </a:r>
                      <a:endParaRPr lang="en-US" sz="1800" dirty="0">
                        <a:effectLst/>
                        <a:latin typeface="Calibri"/>
                        <a:ea typeface="Calibri"/>
                        <a:cs typeface="Times New Roman"/>
                      </a:endParaRPr>
                    </a:p>
                  </a:txBody>
                  <a:tcPr marL="0" marR="0" marT="0" marB="0" anchor="ctr"/>
                </a:tc>
                <a:tc>
                  <a:txBody>
                    <a:bodyPr/>
                    <a:lstStyle/>
                    <a:p>
                      <a:pPr marL="0" marR="0" algn="l">
                        <a:spcBef>
                          <a:spcPts val="0"/>
                        </a:spcBef>
                        <a:spcAft>
                          <a:spcPts val="0"/>
                        </a:spcAft>
                      </a:pPr>
                      <a:r>
                        <a:rPr lang="en-US" sz="1400" dirty="0" smtClean="0">
                          <a:effectLst/>
                        </a:rPr>
                        <a:t> Was </a:t>
                      </a:r>
                      <a:r>
                        <a:rPr lang="en-US" sz="1400" dirty="0">
                          <a:effectLst/>
                        </a:rPr>
                        <a:t>a tray/virtual Sack marked for co-palletization at origin and no electronic documentation is submitted with the tray/virtual sack on a pallet</a:t>
                      </a:r>
                      <a:r>
                        <a:rPr lang="en-US" sz="1400" dirty="0" smtClean="0">
                          <a:effectLst/>
                        </a:rPr>
                        <a:t>?</a:t>
                      </a:r>
                      <a:endParaRPr lang="en-US" sz="1800" dirty="0">
                        <a:effectLst/>
                        <a:latin typeface="Calibri"/>
                        <a:ea typeface="Calibri"/>
                        <a:cs typeface="Times New Roman"/>
                      </a:endParaRPr>
                    </a:p>
                  </a:txBody>
                  <a:tcPr marL="0" marR="0" marT="0" marB="0"/>
                </a:tc>
                <a:tc>
                  <a:txBody>
                    <a:bodyPr/>
                    <a:lstStyle/>
                    <a:p>
                      <a:pPr marL="0" marR="0" algn="ctr">
                        <a:spcBef>
                          <a:spcPts val="0"/>
                        </a:spcBef>
                        <a:spcAft>
                          <a:spcPts val="0"/>
                        </a:spcAft>
                      </a:pPr>
                      <a:r>
                        <a:rPr lang="en-US" sz="1400" dirty="0">
                          <a:effectLst/>
                        </a:rPr>
                        <a:t>5%</a:t>
                      </a:r>
                      <a:endParaRPr lang="en-US" sz="1800" dirty="0">
                        <a:effectLst/>
                        <a:latin typeface="Calibri"/>
                        <a:ea typeface="Calibri"/>
                        <a:cs typeface="Times New Roman"/>
                      </a:endParaRPr>
                    </a:p>
                  </a:txBody>
                  <a:tcPr marL="79854" marR="79854" marT="39910" marB="39910" anchor="ctr"/>
                </a:tc>
              </a:tr>
            </a:tbl>
          </a:graphicData>
        </a:graphic>
      </p:graphicFrame>
      <p:sp>
        <p:nvSpPr>
          <p:cNvPr id="4" name="Rectangle 30"/>
          <p:cNvSpPr>
            <a:spLocks noChangeArrowheads="1"/>
          </p:cNvSpPr>
          <p:nvPr/>
        </p:nvSpPr>
        <p:spPr bwMode="auto">
          <a:xfrm>
            <a:off x="249239" y="6333858"/>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288897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0"/>
          <p:cNvSpPr>
            <a:spLocks noChangeArrowheads="1"/>
          </p:cNvSpPr>
          <p:nvPr/>
        </p:nvSpPr>
        <p:spPr bwMode="auto">
          <a:xfrm>
            <a:off x="249238" y="610953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20"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a:solidFill>
                  <a:schemeClr val="bg1"/>
                </a:solidFill>
                <a:latin typeface="Arial" charset="0"/>
              </a:rPr>
              <a:t>Mailer Scorecard</a:t>
            </a:r>
            <a:br>
              <a:rPr lang="en-US" sz="2000" b="1" dirty="0">
                <a:solidFill>
                  <a:schemeClr val="bg1"/>
                </a:solidFill>
                <a:latin typeface="Arial" charset="0"/>
              </a:rPr>
            </a:br>
            <a:r>
              <a:rPr lang="en-US" sz="2000" b="1" dirty="0">
                <a:solidFill>
                  <a:schemeClr val="bg1"/>
                </a:solidFill>
                <a:latin typeface="Arial" charset="0"/>
              </a:rPr>
              <a:t>Electronic Verification Tab – Section 1</a:t>
            </a: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974" y="1118872"/>
            <a:ext cx="6781470" cy="3483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2" name="Rounded Rectangle 29"/>
          <p:cNvSpPr>
            <a:spLocks noChangeArrowheads="1"/>
          </p:cNvSpPr>
          <p:nvPr/>
        </p:nvSpPr>
        <p:spPr bwMode="auto">
          <a:xfrm>
            <a:off x="319974" y="3115397"/>
            <a:ext cx="4514850" cy="1487026"/>
          </a:xfrm>
          <a:prstGeom prst="roundRect">
            <a:avLst>
              <a:gd name="adj" fmla="val 16667"/>
            </a:avLst>
          </a:prstGeom>
          <a:noFill/>
          <a:ln w="38100" algn="ctr">
            <a:solidFill>
              <a:srgbClr val="C0504D"/>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3" name="Text Box 2"/>
          <p:cNvSpPr txBox="1">
            <a:spLocks noChangeArrowheads="1"/>
          </p:cNvSpPr>
          <p:nvPr/>
        </p:nvSpPr>
        <p:spPr bwMode="auto">
          <a:xfrm>
            <a:off x="319974" y="4933424"/>
            <a:ext cx="8443356" cy="1015663"/>
          </a:xfrm>
          <a:prstGeom prst="rect">
            <a:avLst/>
          </a:prstGeom>
          <a:solidFill>
            <a:srgbClr val="FFFFFF"/>
          </a:solidFill>
          <a:ln w="9525">
            <a:solidFill>
              <a:srgbClr val="000000"/>
            </a:solidFill>
            <a:miter lim="800000"/>
            <a:headEnd/>
            <a:tailEnd/>
          </a:ln>
        </p:spPr>
        <p:txBody>
          <a:bodyPr wrap="square">
            <a:spAutoFit/>
          </a:bodyPr>
          <a:lstStyle/>
          <a:p>
            <a:pPr>
              <a:spcAft>
                <a:spcPts val="1000"/>
              </a:spcAft>
              <a:defRPr/>
            </a:pPr>
            <a:r>
              <a:rPr lang="en-US" altLang="en-US" sz="2000" dirty="0">
                <a:solidFill>
                  <a:srgbClr val="000066"/>
                </a:solidFill>
                <a:latin typeface="+mn-lt"/>
              </a:rPr>
              <a:t>1.  Volume Information: Provides the count of container, handling units, and pieces that were provided in eDoc and included in the verification results on this tab.</a:t>
            </a:r>
          </a:p>
        </p:txBody>
      </p:sp>
      <p:sp>
        <p:nvSpPr>
          <p:cNvPr id="24" name="Rectangle 29"/>
          <p:cNvSpPr>
            <a:spLocks noChangeArrowheads="1"/>
          </p:cNvSpPr>
          <p:nvPr/>
        </p:nvSpPr>
        <p:spPr bwMode="auto">
          <a:xfrm>
            <a:off x="249238" y="6446089"/>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Tree>
    <p:extLst>
      <p:ext uri="{BB962C8B-B14F-4D97-AF65-F5344CB8AC3E}">
        <p14:creationId xmlns:p14="http://schemas.microsoft.com/office/powerpoint/2010/main" val="420612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a:solidFill>
                  <a:schemeClr val="bg1"/>
                </a:solidFill>
                <a:latin typeface="Arial" charset="0"/>
              </a:rPr>
              <a:t>Mailer Scorecard</a:t>
            </a:r>
            <a:br>
              <a:rPr lang="en-US" sz="2000" b="1" dirty="0">
                <a:solidFill>
                  <a:schemeClr val="bg1"/>
                </a:solidFill>
                <a:latin typeface="Arial" charset="0"/>
              </a:rPr>
            </a:br>
            <a:r>
              <a:rPr lang="en-US" sz="2000" b="1" dirty="0">
                <a:solidFill>
                  <a:schemeClr val="bg1"/>
                </a:solidFill>
                <a:latin typeface="Arial" charset="0"/>
              </a:rPr>
              <a:t>Electronic Verification Tab – Section 2</a:t>
            </a:r>
          </a:p>
        </p:txBody>
      </p:sp>
      <p:grpSp>
        <p:nvGrpSpPr>
          <p:cNvPr id="10" name="Group 9"/>
          <p:cNvGrpSpPr/>
          <p:nvPr/>
        </p:nvGrpSpPr>
        <p:grpSpPr>
          <a:xfrm>
            <a:off x="491269" y="992189"/>
            <a:ext cx="7932861" cy="3952823"/>
            <a:chOff x="491269" y="992189"/>
            <a:chExt cx="7932861" cy="3952823"/>
          </a:xfrm>
        </p:grpSpPr>
        <p:grpSp>
          <p:nvGrpSpPr>
            <p:cNvPr id="2" name="Group 1"/>
            <p:cNvGrpSpPr>
              <a:grpSpLocks/>
            </p:cNvGrpSpPr>
            <p:nvPr/>
          </p:nvGrpSpPr>
          <p:grpSpPr bwMode="auto">
            <a:xfrm>
              <a:off x="491269" y="992189"/>
              <a:ext cx="7932861" cy="3852944"/>
              <a:chOff x="372138" y="1803400"/>
              <a:chExt cx="7615569" cy="4077286"/>
            </a:xfrm>
          </p:grpSpPr>
          <p:pic>
            <p:nvPicPr>
              <p:cNvPr id="3" name="Picture 2" descr="C:\Users\ethel.yang\Desktop\USPS CMAT\08.27.14\August Electronic Verification.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831" y="2504671"/>
                <a:ext cx="7519876" cy="3376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2138" y="1803400"/>
                <a:ext cx="7615569" cy="1141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6" name="Rounded Rectangle 7"/>
            <p:cNvSpPr>
              <a:spLocks noChangeArrowheads="1"/>
            </p:cNvSpPr>
            <p:nvPr/>
          </p:nvSpPr>
          <p:spPr bwMode="auto">
            <a:xfrm>
              <a:off x="590949" y="2087934"/>
              <a:ext cx="4776698" cy="2857078"/>
            </a:xfrm>
            <a:prstGeom prst="roundRect">
              <a:avLst>
                <a:gd name="adj" fmla="val 16667"/>
              </a:avLst>
            </a:prstGeom>
            <a:noFill/>
            <a:ln w="38100" algn="ctr">
              <a:solidFill>
                <a:srgbClr val="C0504D"/>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
        <p:nvSpPr>
          <p:cNvPr id="7"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8" name="Rectangle 29"/>
          <p:cNvSpPr>
            <a:spLocks noChangeArrowheads="1"/>
          </p:cNvSpPr>
          <p:nvPr/>
        </p:nvSpPr>
        <p:spPr bwMode="auto">
          <a:xfrm>
            <a:off x="249238" y="643945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
        <p:nvSpPr>
          <p:cNvPr id="9" name="Text Box 2"/>
          <p:cNvSpPr txBox="1">
            <a:spLocks noChangeArrowheads="1"/>
          </p:cNvSpPr>
          <p:nvPr/>
        </p:nvSpPr>
        <p:spPr bwMode="auto">
          <a:xfrm>
            <a:off x="348918" y="5220272"/>
            <a:ext cx="8409443" cy="707886"/>
          </a:xfrm>
          <a:prstGeom prst="rect">
            <a:avLst/>
          </a:prstGeom>
          <a:solidFill>
            <a:srgbClr val="FFFFFF"/>
          </a:solidFill>
          <a:ln w="9525">
            <a:solidFill>
              <a:srgbClr val="000000"/>
            </a:solidFill>
            <a:miter lim="800000"/>
            <a:headEnd/>
            <a:tailEnd/>
          </a:ln>
        </p:spPr>
        <p:txBody>
          <a:bodyPr wrap="square">
            <a:spAutoFit/>
          </a:bodyPr>
          <a:lstStyle/>
          <a:p>
            <a:pPr>
              <a:spcAft>
                <a:spcPts val="1000"/>
              </a:spcAft>
              <a:defRPr/>
            </a:pPr>
            <a:r>
              <a:rPr lang="en-US" altLang="en-US" sz="2000" dirty="0">
                <a:solidFill>
                  <a:srgbClr val="000066"/>
                </a:solidFill>
                <a:latin typeface="+mn-lt"/>
              </a:rPr>
              <a:t>2.  Full-Service Verifications:   These verifications compare the eDoc against the full-service preparation requirements for full-service mailings. </a:t>
            </a:r>
          </a:p>
        </p:txBody>
      </p:sp>
    </p:spTree>
    <p:extLst>
      <p:ext uri="{BB962C8B-B14F-4D97-AF65-F5344CB8AC3E}">
        <p14:creationId xmlns:p14="http://schemas.microsoft.com/office/powerpoint/2010/main" val="309009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9238" y="1248516"/>
            <a:ext cx="8636000" cy="515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marL="177800" indent="-177800" eaLnBrk="1" hangingPunct="1">
              <a:spcBef>
                <a:spcPct val="20000"/>
              </a:spcBef>
              <a:buSzPct val="75000"/>
              <a:buFont typeface="Wingdings" pitchFamily="2" charset="2"/>
              <a:buChar char="§"/>
            </a:pPr>
            <a:r>
              <a:rPr lang="en-US" b="1" dirty="0">
                <a:latin typeface="Arial" charset="0"/>
              </a:rPr>
              <a:t>October 2014: Create informational only postage assessment for full-service verification failures over the </a:t>
            </a:r>
            <a:r>
              <a:rPr lang="en-US" b="1" dirty="0" smtClean="0">
                <a:latin typeface="Arial" charset="0"/>
              </a:rPr>
              <a:t>threshold</a:t>
            </a:r>
          </a:p>
          <a:p>
            <a:pPr marL="635000" lvl="1" indent="-177800" eaLnBrk="1" hangingPunct="1">
              <a:spcBef>
                <a:spcPct val="20000"/>
              </a:spcBef>
              <a:buSzPct val="75000"/>
              <a:buFont typeface="Wingdings" pitchFamily="2" charset="2"/>
              <a:buChar char="§"/>
            </a:pPr>
            <a:r>
              <a:rPr lang="en-US" dirty="0">
                <a:latin typeface="Arial" charset="0"/>
              </a:rPr>
              <a:t>Generated 10 days after the end of the month</a:t>
            </a:r>
          </a:p>
          <a:p>
            <a:pPr marL="635000" lvl="1" indent="-177800" eaLnBrk="1" hangingPunct="1">
              <a:spcBef>
                <a:spcPct val="20000"/>
              </a:spcBef>
              <a:buSzPct val="75000"/>
              <a:buFont typeface="Wingdings" pitchFamily="2" charset="2"/>
              <a:buChar char="§"/>
            </a:pPr>
            <a:r>
              <a:rPr lang="en-US" dirty="0">
                <a:latin typeface="Arial" charset="0"/>
              </a:rPr>
              <a:t>Only when threshold is exceeded across all mailings submitted in the calendar month</a:t>
            </a:r>
          </a:p>
          <a:p>
            <a:pPr marL="635000" lvl="1" indent="-177800" eaLnBrk="1" hangingPunct="1">
              <a:spcBef>
                <a:spcPct val="20000"/>
              </a:spcBef>
              <a:buSzPct val="75000"/>
              <a:buFont typeface="Wingdings" pitchFamily="2" charset="2"/>
              <a:buChar char="§"/>
            </a:pPr>
            <a:r>
              <a:rPr lang="en-US" dirty="0">
                <a:latin typeface="Arial" charset="0"/>
              </a:rPr>
              <a:t>Based on September </a:t>
            </a:r>
            <a:r>
              <a:rPr lang="en-US" dirty="0" smtClean="0">
                <a:latin typeface="Arial" charset="0"/>
              </a:rPr>
              <a:t>mailings</a:t>
            </a:r>
            <a:endParaRPr lang="en-US" dirty="0">
              <a:latin typeface="Arial" charset="0"/>
            </a:endParaRPr>
          </a:p>
          <a:p>
            <a:pPr marL="635000" lvl="1" indent="-177800" eaLnBrk="1" hangingPunct="1">
              <a:spcBef>
                <a:spcPct val="20000"/>
              </a:spcBef>
              <a:buSzPct val="75000"/>
              <a:buFont typeface="Wingdings" pitchFamily="2" charset="2"/>
              <a:buChar char="§"/>
            </a:pPr>
            <a:endParaRPr lang="en-US" dirty="0">
              <a:latin typeface="Arial" charset="0"/>
            </a:endParaRPr>
          </a:p>
          <a:p>
            <a:pPr marL="177800" indent="-177800" eaLnBrk="1" hangingPunct="1">
              <a:spcBef>
                <a:spcPct val="20000"/>
              </a:spcBef>
              <a:buSzPct val="75000"/>
              <a:buFont typeface="Wingdings" pitchFamily="2" charset="2"/>
              <a:buChar char="§"/>
            </a:pPr>
            <a:r>
              <a:rPr lang="en-US" b="1" dirty="0">
                <a:latin typeface="Arial" charset="0"/>
              </a:rPr>
              <a:t>January 2015: Begin assessing mailers for the full-service discount amount for full-service verification failures over the </a:t>
            </a:r>
            <a:r>
              <a:rPr lang="en-US" b="1" dirty="0" smtClean="0">
                <a:latin typeface="Arial" charset="0"/>
              </a:rPr>
              <a:t>threshold</a:t>
            </a:r>
            <a:endParaRPr lang="en-US" b="1" dirty="0">
              <a:latin typeface="Arial" charset="0"/>
            </a:endParaRPr>
          </a:p>
        </p:txBody>
      </p:sp>
      <p:sp>
        <p:nvSpPr>
          <p:cNvPr id="3" name="Rectangle 2"/>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Full-Service Verifications</a:t>
            </a:r>
          </a:p>
        </p:txBody>
      </p:sp>
      <p:sp>
        <p:nvSpPr>
          <p:cNvPr id="4" name="Rectangle 30"/>
          <p:cNvSpPr>
            <a:spLocks noChangeArrowheads="1"/>
          </p:cNvSpPr>
          <p:nvPr/>
        </p:nvSpPr>
        <p:spPr bwMode="auto">
          <a:xfrm>
            <a:off x="249239" y="5987195"/>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3051745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85284" y="1226871"/>
            <a:ext cx="8469312" cy="3017838"/>
            <a:chOff x="249239" y="2016051"/>
            <a:chExt cx="7738468" cy="1847844"/>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239" y="3031705"/>
              <a:ext cx="7738468" cy="832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2137" y="2016051"/>
              <a:ext cx="7615569" cy="1141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5" name="Text Box 2"/>
          <p:cNvSpPr txBox="1">
            <a:spLocks noChangeArrowheads="1"/>
          </p:cNvSpPr>
          <p:nvPr/>
        </p:nvSpPr>
        <p:spPr bwMode="auto">
          <a:xfrm>
            <a:off x="581891" y="4576205"/>
            <a:ext cx="7778337" cy="1015663"/>
          </a:xfrm>
          <a:prstGeom prst="rect">
            <a:avLst/>
          </a:prstGeom>
          <a:solidFill>
            <a:srgbClr val="FFFFFF"/>
          </a:solidFill>
          <a:ln w="9525">
            <a:solidFill>
              <a:srgbClr val="000000"/>
            </a:solidFill>
            <a:miter lim="800000"/>
            <a:headEnd/>
            <a:tailEnd/>
          </a:ln>
        </p:spPr>
        <p:txBody>
          <a:bodyPr wrap="square">
            <a:spAutoFit/>
          </a:bodyPr>
          <a:lstStyle/>
          <a:p>
            <a:pPr>
              <a:spcAft>
                <a:spcPts val="1000"/>
              </a:spcAft>
              <a:defRPr/>
            </a:pPr>
            <a:r>
              <a:rPr lang="en-US" altLang="en-US" sz="2000" dirty="0">
                <a:solidFill>
                  <a:srgbClr val="000066"/>
                </a:solidFill>
                <a:latin typeface="+mn-lt"/>
              </a:rPr>
              <a:t>3. Move-Update Validation: This validation will replace the MERLIN Move-Update verification for mailers providing more than 75% of their volume as full-service. </a:t>
            </a:r>
          </a:p>
        </p:txBody>
      </p:sp>
      <p:sp>
        <p:nvSpPr>
          <p:cNvPr id="7"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8" name="Rectangle 29"/>
          <p:cNvSpPr>
            <a:spLocks noChangeArrowheads="1"/>
          </p:cNvSpPr>
          <p:nvPr/>
        </p:nvSpPr>
        <p:spPr bwMode="auto">
          <a:xfrm>
            <a:off x="249238" y="643945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
        <p:nvSpPr>
          <p:cNvPr id="9" name="Rectangle 8"/>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a:solidFill>
                  <a:schemeClr val="bg1"/>
                </a:solidFill>
                <a:latin typeface="Arial" charset="0"/>
              </a:rPr>
              <a:t>Mailer Scorecard</a:t>
            </a:r>
            <a:br>
              <a:rPr lang="en-US" sz="2000" b="1" dirty="0">
                <a:solidFill>
                  <a:schemeClr val="bg1"/>
                </a:solidFill>
                <a:latin typeface="Arial" charset="0"/>
              </a:rPr>
            </a:br>
            <a:r>
              <a:rPr lang="en-US" sz="2000" b="1" dirty="0">
                <a:solidFill>
                  <a:schemeClr val="bg1"/>
                </a:solidFill>
                <a:latin typeface="Arial" charset="0"/>
              </a:rPr>
              <a:t>Electronic Verification Tab – Section </a:t>
            </a:r>
            <a:r>
              <a:rPr lang="en-US" sz="2000" b="1" dirty="0" smtClean="0">
                <a:solidFill>
                  <a:schemeClr val="bg1"/>
                </a:solidFill>
                <a:latin typeface="Arial" charset="0"/>
              </a:rPr>
              <a:t>3</a:t>
            </a:r>
            <a:endParaRPr lang="en-US" sz="2000" b="1" dirty="0">
              <a:solidFill>
                <a:schemeClr val="bg1"/>
              </a:solidFill>
              <a:latin typeface="Arial" charset="0"/>
            </a:endParaRPr>
          </a:p>
        </p:txBody>
      </p:sp>
    </p:spTree>
    <p:extLst>
      <p:ext uri="{BB962C8B-B14F-4D97-AF65-F5344CB8AC3E}">
        <p14:creationId xmlns:p14="http://schemas.microsoft.com/office/powerpoint/2010/main" val="310050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4000" y="1201015"/>
            <a:ext cx="8636000" cy="538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marL="177800" indent="-177800" eaLnBrk="1" hangingPunct="1">
              <a:spcBef>
                <a:spcPct val="20000"/>
              </a:spcBef>
              <a:buSzPct val="75000"/>
              <a:buFont typeface="Wingdings" pitchFamily="2" charset="2"/>
              <a:buChar char="§"/>
            </a:pPr>
            <a:r>
              <a:rPr lang="en-US" b="1" dirty="0" smtClean="0">
                <a:latin typeface="Arial" charset="0"/>
              </a:rPr>
              <a:t>August </a:t>
            </a:r>
            <a:r>
              <a:rPr lang="en-US" b="1" dirty="0">
                <a:latin typeface="Arial" charset="0"/>
              </a:rPr>
              <a:t>2014: Provide mailers metrics on Move-Update validation </a:t>
            </a:r>
            <a:endParaRPr lang="en-US" b="1" dirty="0" smtClean="0">
              <a:latin typeface="Arial" charset="0"/>
            </a:endParaRPr>
          </a:p>
          <a:p>
            <a:pPr marL="635000" lvl="1" indent="-177800" eaLnBrk="1" hangingPunct="1">
              <a:spcBef>
                <a:spcPct val="20000"/>
              </a:spcBef>
              <a:buSzPct val="75000"/>
              <a:buFont typeface="Wingdings" pitchFamily="2" charset="2"/>
              <a:buChar char="§"/>
            </a:pPr>
            <a:r>
              <a:rPr lang="en-US" sz="2000" b="1" dirty="0">
                <a:latin typeface="Arial" charset="0"/>
              </a:rPr>
              <a:t>Mailers with more than 75% of eligible volume in </a:t>
            </a:r>
            <a:r>
              <a:rPr lang="en-US" sz="2000" b="1" dirty="0" smtClean="0">
                <a:latin typeface="Arial" charset="0"/>
              </a:rPr>
              <a:t>full-service</a:t>
            </a:r>
          </a:p>
          <a:p>
            <a:pPr marL="635000" lvl="1" indent="-177800" eaLnBrk="1" hangingPunct="1">
              <a:spcBef>
                <a:spcPct val="20000"/>
              </a:spcBef>
              <a:buSzPct val="75000"/>
              <a:buFont typeface="Wingdings" pitchFamily="2" charset="2"/>
              <a:buChar char="§"/>
            </a:pPr>
            <a:r>
              <a:rPr lang="en-US" sz="2000" b="1" dirty="0">
                <a:latin typeface="Arial" charset="0"/>
              </a:rPr>
              <a:t>Change-of-Address records filed/effective more than 95 days before the mailing date will be in </a:t>
            </a:r>
            <a:r>
              <a:rPr lang="en-US" sz="2000" b="1" dirty="0" smtClean="0">
                <a:latin typeface="Arial" charset="0"/>
              </a:rPr>
              <a:t>error</a:t>
            </a:r>
          </a:p>
          <a:p>
            <a:pPr lvl="1" eaLnBrk="1" hangingPunct="1">
              <a:spcBef>
                <a:spcPct val="20000"/>
              </a:spcBef>
              <a:buSzPct val="75000"/>
            </a:pPr>
            <a:endParaRPr lang="en-US" dirty="0">
              <a:latin typeface="Arial" charset="0"/>
            </a:endParaRPr>
          </a:p>
          <a:p>
            <a:pPr marL="177800" indent="-177800" eaLnBrk="1" hangingPunct="1">
              <a:spcBef>
                <a:spcPct val="20000"/>
              </a:spcBef>
              <a:buSzPct val="75000"/>
              <a:buFont typeface="Wingdings" pitchFamily="2" charset="2"/>
              <a:buChar char="§"/>
            </a:pPr>
            <a:r>
              <a:rPr lang="en-US" b="1" dirty="0">
                <a:latin typeface="Arial" charset="0"/>
              </a:rPr>
              <a:t>January 2015: Create informational only postage assessment for Move-Update verification failures over the </a:t>
            </a:r>
            <a:r>
              <a:rPr lang="en-US" b="1" dirty="0" smtClean="0">
                <a:latin typeface="Arial" charset="0"/>
              </a:rPr>
              <a:t>threshold</a:t>
            </a:r>
          </a:p>
          <a:p>
            <a:pPr eaLnBrk="1" hangingPunct="1">
              <a:spcBef>
                <a:spcPct val="20000"/>
              </a:spcBef>
              <a:buSzPct val="75000"/>
            </a:pPr>
            <a:endParaRPr lang="en-US" b="1" dirty="0" smtClean="0">
              <a:latin typeface="Arial" charset="0"/>
            </a:endParaRPr>
          </a:p>
          <a:p>
            <a:pPr marL="177800" indent="-177800" eaLnBrk="1" hangingPunct="1">
              <a:spcBef>
                <a:spcPct val="20000"/>
              </a:spcBef>
              <a:buSzPct val="75000"/>
              <a:buFont typeface="Wingdings" pitchFamily="2" charset="2"/>
              <a:buChar char="§"/>
            </a:pPr>
            <a:r>
              <a:rPr lang="en-US" b="1" dirty="0">
                <a:latin typeface="Arial" charset="0"/>
              </a:rPr>
              <a:t>April 2015: Postage assessment for Move-Update verification failures over the threshold</a:t>
            </a:r>
          </a:p>
          <a:p>
            <a:pPr marL="177800" indent="-177800" eaLnBrk="1" hangingPunct="1">
              <a:spcBef>
                <a:spcPct val="20000"/>
              </a:spcBef>
              <a:buSzPct val="75000"/>
              <a:buFont typeface="Wingdings" pitchFamily="2" charset="2"/>
              <a:buChar char="§"/>
            </a:pPr>
            <a:endParaRPr lang="en-US" b="1" dirty="0">
              <a:latin typeface="Arial" charset="0"/>
            </a:endParaRPr>
          </a:p>
          <a:p>
            <a:pPr marL="635000" lvl="1" indent="-177800" eaLnBrk="1" hangingPunct="1">
              <a:spcBef>
                <a:spcPct val="20000"/>
              </a:spcBef>
              <a:buSzPct val="75000"/>
              <a:buFont typeface="Wingdings" pitchFamily="2" charset="2"/>
              <a:buChar char="§"/>
            </a:pPr>
            <a:endParaRPr lang="en-US" b="1" dirty="0">
              <a:latin typeface="Arial" charset="0"/>
            </a:endParaRPr>
          </a:p>
          <a:p>
            <a:pPr marL="177800" indent="-177800" eaLnBrk="1" hangingPunct="1">
              <a:spcBef>
                <a:spcPct val="20000"/>
              </a:spcBef>
              <a:buSzPct val="75000"/>
              <a:buFont typeface="Wingdings" pitchFamily="2" charset="2"/>
              <a:buChar char="§"/>
            </a:pPr>
            <a:endParaRPr lang="en-US" b="1" dirty="0" smtClean="0">
              <a:latin typeface="Arial" charset="0"/>
            </a:endParaRPr>
          </a:p>
          <a:p>
            <a:pPr marL="635000" lvl="1" indent="-177800" eaLnBrk="1" hangingPunct="1">
              <a:spcBef>
                <a:spcPct val="20000"/>
              </a:spcBef>
              <a:buSzPct val="75000"/>
              <a:buFont typeface="Wingdings" pitchFamily="2" charset="2"/>
              <a:buChar char="§"/>
            </a:pPr>
            <a:r>
              <a:rPr lang="en-US" b="1" dirty="0" smtClean="0">
                <a:latin typeface="Arial" charset="0"/>
              </a:rPr>
              <a:t>Sub-Bullet (Arial bold, square, 75% of font size) Text (Arial bold, 20-24 pt.)</a:t>
            </a:r>
            <a:endParaRPr lang="en-US" b="1" dirty="0">
              <a:latin typeface="Arial" charset="0"/>
            </a:endParaRPr>
          </a:p>
        </p:txBody>
      </p:sp>
      <p:sp>
        <p:nvSpPr>
          <p:cNvPr id="3" name="Rectangle 2"/>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Move-Update Validation</a:t>
            </a:r>
            <a:endParaRPr lang="en-US" sz="2000" b="1" dirty="0">
              <a:solidFill>
                <a:schemeClr val="bg1"/>
              </a:solidFill>
              <a:latin typeface="Arial" charset="0"/>
            </a:endParaRPr>
          </a:p>
        </p:txBody>
      </p:sp>
      <p:sp>
        <p:nvSpPr>
          <p:cNvPr id="4"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3742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1979" y="1125136"/>
            <a:ext cx="7251442" cy="32588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a:solidFill>
                  <a:schemeClr val="bg1"/>
                </a:solidFill>
                <a:latin typeface="Arial" charset="0"/>
              </a:rPr>
              <a:t>Mailer Scorecard</a:t>
            </a:r>
            <a:br>
              <a:rPr lang="en-US" sz="2000" b="1" dirty="0">
                <a:solidFill>
                  <a:schemeClr val="bg1"/>
                </a:solidFill>
                <a:latin typeface="Arial" charset="0"/>
              </a:rPr>
            </a:br>
            <a:r>
              <a:rPr lang="en-US" sz="2000" b="1" dirty="0">
                <a:solidFill>
                  <a:schemeClr val="bg1"/>
                </a:solidFill>
                <a:latin typeface="Arial" charset="0"/>
              </a:rPr>
              <a:t>Electronic Verification Tab – Section 4</a:t>
            </a:r>
          </a:p>
        </p:txBody>
      </p:sp>
      <p:sp>
        <p:nvSpPr>
          <p:cNvPr id="5" name="Rectangle 29"/>
          <p:cNvSpPr>
            <a:spLocks noChangeArrowheads="1"/>
          </p:cNvSpPr>
          <p:nvPr/>
        </p:nvSpPr>
        <p:spPr bwMode="auto">
          <a:xfrm>
            <a:off x="249238" y="643945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
        <p:nvSpPr>
          <p:cNvPr id="6" name="Text Box 2"/>
          <p:cNvSpPr txBox="1">
            <a:spLocks noChangeArrowheads="1"/>
          </p:cNvSpPr>
          <p:nvPr/>
        </p:nvSpPr>
        <p:spPr bwMode="auto">
          <a:xfrm>
            <a:off x="485598" y="4884677"/>
            <a:ext cx="8136082" cy="1015663"/>
          </a:xfrm>
          <a:prstGeom prst="rect">
            <a:avLst/>
          </a:prstGeom>
          <a:solidFill>
            <a:srgbClr val="FFFFFF"/>
          </a:solidFill>
          <a:ln w="9525">
            <a:solidFill>
              <a:srgbClr val="000000"/>
            </a:solidFill>
            <a:miter lim="800000"/>
            <a:headEnd/>
            <a:tailEnd/>
          </a:ln>
        </p:spPr>
        <p:txBody>
          <a:bodyPr wrap="square">
            <a:spAutoFit/>
          </a:bodyPr>
          <a:lstStyle/>
          <a:p>
            <a:pPr>
              <a:spcAft>
                <a:spcPts val="1000"/>
              </a:spcAft>
              <a:defRPr/>
            </a:pPr>
            <a:r>
              <a:rPr lang="en-US" altLang="en-US" sz="2000" dirty="0">
                <a:solidFill>
                  <a:srgbClr val="000066"/>
                </a:solidFill>
                <a:latin typeface="+mn-lt"/>
              </a:rPr>
              <a:t>4. Entry Point Validations:  This validation checks the correctness of the Postal Service entry facility in the doc for mailers providing more than 75% of their volume as full-service</a:t>
            </a:r>
            <a:r>
              <a:rPr lang="en-US" altLang="en-US" sz="1600" dirty="0">
                <a:solidFill>
                  <a:srgbClr val="000066"/>
                </a:solidFill>
                <a:latin typeface="+mn-lt"/>
              </a:rPr>
              <a:t>.  </a:t>
            </a:r>
          </a:p>
        </p:txBody>
      </p:sp>
    </p:spTree>
    <p:extLst>
      <p:ext uri="{BB962C8B-B14F-4D97-AF65-F5344CB8AC3E}">
        <p14:creationId xmlns:p14="http://schemas.microsoft.com/office/powerpoint/2010/main" val="81250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4"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a:solidFill>
                  <a:schemeClr val="bg1"/>
                </a:solidFill>
                <a:latin typeface="Arial" charset="0"/>
              </a:rPr>
              <a:t>Mailer Scorecard</a:t>
            </a:r>
            <a:br>
              <a:rPr lang="en-US" sz="2000" b="1" dirty="0">
                <a:solidFill>
                  <a:schemeClr val="bg1"/>
                </a:solidFill>
                <a:latin typeface="Arial" charset="0"/>
              </a:rPr>
            </a:br>
            <a:r>
              <a:rPr lang="en-US" sz="2000" b="1" dirty="0">
                <a:solidFill>
                  <a:schemeClr val="bg1"/>
                </a:solidFill>
                <a:latin typeface="Arial" charset="0"/>
              </a:rPr>
              <a:t>Electronic Verification Tab – Section </a:t>
            </a:r>
            <a:r>
              <a:rPr lang="en-US" sz="2000" b="1" dirty="0" smtClean="0">
                <a:solidFill>
                  <a:schemeClr val="bg1"/>
                </a:solidFill>
                <a:latin typeface="Arial" charset="0"/>
              </a:rPr>
              <a:t>5</a:t>
            </a:r>
            <a:endParaRPr lang="en-US" sz="2000" b="1" dirty="0">
              <a:solidFill>
                <a:schemeClr val="bg1"/>
              </a:solidFill>
              <a:latin typeface="Arial" charset="0"/>
            </a:endParaRPr>
          </a:p>
        </p:txBody>
      </p:sp>
      <p:sp>
        <p:nvSpPr>
          <p:cNvPr id="5" name="Rectangle 29"/>
          <p:cNvSpPr>
            <a:spLocks noChangeArrowheads="1"/>
          </p:cNvSpPr>
          <p:nvPr/>
        </p:nvSpPr>
        <p:spPr bwMode="auto">
          <a:xfrm>
            <a:off x="249238" y="643945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
        <p:nvSpPr>
          <p:cNvPr id="6" name="Text Box 2"/>
          <p:cNvSpPr txBox="1">
            <a:spLocks noChangeArrowheads="1"/>
          </p:cNvSpPr>
          <p:nvPr/>
        </p:nvSpPr>
        <p:spPr bwMode="auto">
          <a:xfrm>
            <a:off x="711971" y="4715388"/>
            <a:ext cx="7683335" cy="1015663"/>
          </a:xfrm>
          <a:prstGeom prst="rect">
            <a:avLst/>
          </a:prstGeom>
          <a:solidFill>
            <a:srgbClr val="FFFFFF"/>
          </a:solidFill>
          <a:ln w="9525">
            <a:solidFill>
              <a:srgbClr val="000000"/>
            </a:solidFill>
            <a:miter lim="800000"/>
            <a:headEnd/>
            <a:tailEnd/>
          </a:ln>
        </p:spPr>
        <p:txBody>
          <a:bodyPr wrap="square">
            <a:spAutoFit/>
          </a:bodyPr>
          <a:lstStyle/>
          <a:p>
            <a:pPr>
              <a:spcAft>
                <a:spcPts val="1000"/>
              </a:spcAft>
              <a:defRPr/>
            </a:pPr>
            <a:r>
              <a:rPr lang="en-US" altLang="en-US" sz="2000" dirty="0">
                <a:solidFill>
                  <a:srgbClr val="000066"/>
                </a:solidFill>
                <a:latin typeface="+mn-lt"/>
              </a:rPr>
              <a:t>5. eDoc Nesting/Sortation Validations: This validation checks the presort in the eDoc against labeling lists and presort rules for mailers providing more than 75% of their volume as full-service</a:t>
            </a:r>
            <a:r>
              <a:rPr lang="en-US" altLang="en-US" sz="1600" dirty="0">
                <a:solidFill>
                  <a:srgbClr val="000066"/>
                </a:solidFill>
                <a:latin typeface="+mn-lt"/>
              </a:rPr>
              <a:t>. </a:t>
            </a:r>
          </a:p>
        </p:txBody>
      </p:sp>
      <p:grpSp>
        <p:nvGrpSpPr>
          <p:cNvPr id="8" name="Group 7"/>
          <p:cNvGrpSpPr/>
          <p:nvPr/>
        </p:nvGrpSpPr>
        <p:grpSpPr>
          <a:xfrm>
            <a:off x="997384" y="968148"/>
            <a:ext cx="6472195" cy="3480810"/>
            <a:chOff x="997384" y="968148"/>
            <a:chExt cx="6472195" cy="348081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7384" y="968148"/>
              <a:ext cx="6472195" cy="3480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ounded Rectangle 30"/>
            <p:cNvSpPr>
              <a:spLocks noChangeArrowheads="1"/>
            </p:cNvSpPr>
            <p:nvPr/>
          </p:nvSpPr>
          <p:spPr bwMode="auto">
            <a:xfrm>
              <a:off x="997384" y="1866178"/>
              <a:ext cx="3236097" cy="2582779"/>
            </a:xfrm>
            <a:prstGeom prst="roundRect">
              <a:avLst>
                <a:gd name="adj" fmla="val 16667"/>
              </a:avLst>
            </a:prstGeom>
            <a:noFill/>
            <a:ln w="38100" algn="ctr">
              <a:solidFill>
                <a:srgbClr val="C0504D"/>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Tree>
    <p:extLst>
      <p:ext uri="{BB962C8B-B14F-4D97-AF65-F5344CB8AC3E}">
        <p14:creationId xmlns:p14="http://schemas.microsoft.com/office/powerpoint/2010/main" val="131243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811" name="Rectangle 27"/>
          <p:cNvSpPr>
            <a:spLocks noChangeArrowheads="1"/>
          </p:cNvSpPr>
          <p:nvPr/>
        </p:nvSpPr>
        <p:spPr bwMode="auto">
          <a:xfrm>
            <a:off x="136970" y="1321054"/>
            <a:ext cx="8860536"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0" indent="-177800" eaLnBrk="1" hangingPunct="1">
              <a:spcBef>
                <a:spcPct val="20000"/>
              </a:spcBef>
              <a:buClr>
                <a:srgbClr val="FFFFFF"/>
              </a:buClr>
              <a:buSzPct val="80000"/>
              <a:buFont typeface="Wingdings" pitchFamily="2" charset="2"/>
              <a:buNone/>
            </a:pPr>
            <a:r>
              <a:rPr lang="en-US" b="1" dirty="0" smtClean="0">
                <a:latin typeface="Arial" charset="0"/>
              </a:rPr>
              <a:t>Mail Entry Roadmap </a:t>
            </a:r>
          </a:p>
          <a:p>
            <a:pPr marL="177800" indent="-177800" eaLnBrk="1" hangingPunct="1">
              <a:spcBef>
                <a:spcPct val="20000"/>
              </a:spcBef>
              <a:buClr>
                <a:srgbClr val="FFFFFF"/>
              </a:buClr>
              <a:buSzPct val="80000"/>
              <a:buFont typeface="Wingdings" pitchFamily="2" charset="2"/>
              <a:buNone/>
            </a:pPr>
            <a:r>
              <a:rPr lang="en-US" b="1" dirty="0">
                <a:latin typeface="Arial" charset="0"/>
              </a:rPr>
              <a:t>R</a:t>
            </a:r>
            <a:r>
              <a:rPr lang="en-US" b="1" dirty="0" smtClean="0">
                <a:latin typeface="Arial" charset="0"/>
              </a:rPr>
              <a:t>eviews Postal Service’s key initiatives to streamline the </a:t>
            </a:r>
          </a:p>
          <a:p>
            <a:pPr marL="177800" indent="-177800" eaLnBrk="1" hangingPunct="1">
              <a:spcBef>
                <a:spcPct val="20000"/>
              </a:spcBef>
              <a:buClr>
                <a:srgbClr val="FFFFFF"/>
              </a:buClr>
              <a:buSzPct val="80000"/>
              <a:buFont typeface="Wingdings" pitchFamily="2" charset="2"/>
              <a:buNone/>
            </a:pPr>
            <a:r>
              <a:rPr lang="en-US" b="1" dirty="0" smtClean="0">
                <a:latin typeface="Arial" charset="0"/>
              </a:rPr>
              <a:t>acceptance, induction, and verification of commercial</a:t>
            </a:r>
          </a:p>
          <a:p>
            <a:pPr marL="177800" indent="-177800" eaLnBrk="1" hangingPunct="1">
              <a:spcBef>
                <a:spcPct val="20000"/>
              </a:spcBef>
              <a:buClr>
                <a:srgbClr val="FFFFFF"/>
              </a:buClr>
              <a:buSzPct val="80000"/>
              <a:buFont typeface="Wingdings" pitchFamily="2" charset="2"/>
              <a:buNone/>
            </a:pPr>
            <a:r>
              <a:rPr lang="en-US" b="1" dirty="0" smtClean="0">
                <a:latin typeface="Arial" charset="0"/>
              </a:rPr>
              <a:t>mailings.</a:t>
            </a:r>
          </a:p>
          <a:p>
            <a:pPr marL="177800" indent="-177800" eaLnBrk="1" hangingPunct="1">
              <a:spcBef>
                <a:spcPct val="20000"/>
              </a:spcBef>
              <a:buClr>
                <a:srgbClr val="FFFFFF"/>
              </a:buClr>
              <a:buSzPct val="80000"/>
              <a:buFont typeface="Wingdings" pitchFamily="2" charset="2"/>
              <a:buNone/>
            </a:pPr>
            <a:endParaRPr lang="en-US" b="1" dirty="0">
              <a:latin typeface="Arial" charset="0"/>
            </a:endParaRPr>
          </a:p>
          <a:p>
            <a:pPr marL="635000" lvl="1" indent="-177800" eaLnBrk="1" hangingPunct="1">
              <a:spcBef>
                <a:spcPct val="20000"/>
              </a:spcBef>
              <a:buSzPct val="75000"/>
              <a:buFont typeface="Wingdings" pitchFamily="2" charset="2"/>
              <a:buChar char="§"/>
            </a:pPr>
            <a:r>
              <a:rPr lang="en-US" sz="2000" b="1" dirty="0" smtClean="0">
                <a:latin typeface="Arial" charset="0"/>
              </a:rPr>
              <a:t>Electronic Documentation (eDoc)/Mail Quality measured over a calendar month</a:t>
            </a:r>
          </a:p>
          <a:p>
            <a:pPr marL="635000" lvl="1" indent="-177800" eaLnBrk="1" hangingPunct="1">
              <a:spcBef>
                <a:spcPct val="20000"/>
              </a:spcBef>
              <a:buSzPct val="75000"/>
              <a:buFont typeface="Wingdings" pitchFamily="2" charset="2"/>
              <a:buChar char="§"/>
            </a:pPr>
            <a:r>
              <a:rPr lang="en-US" sz="2000" b="1" dirty="0" smtClean="0">
                <a:latin typeface="Arial" charset="0"/>
              </a:rPr>
              <a:t>Full-Service</a:t>
            </a:r>
          </a:p>
          <a:p>
            <a:pPr marL="635000" lvl="1" indent="-177800" eaLnBrk="1" hangingPunct="1">
              <a:spcBef>
                <a:spcPct val="20000"/>
              </a:spcBef>
              <a:buSzPct val="75000"/>
              <a:buFont typeface="Wingdings" pitchFamily="2" charset="2"/>
              <a:buChar char="§"/>
            </a:pPr>
            <a:r>
              <a:rPr lang="en-US" sz="2000" b="1" dirty="0" smtClean="0">
                <a:latin typeface="Arial" charset="0"/>
              </a:rPr>
              <a:t>eInduction</a:t>
            </a:r>
          </a:p>
          <a:p>
            <a:pPr marL="635000" lvl="1" indent="-177800" eaLnBrk="1" hangingPunct="1">
              <a:spcBef>
                <a:spcPct val="20000"/>
              </a:spcBef>
              <a:buSzPct val="75000"/>
              <a:buFont typeface="Wingdings" pitchFamily="2" charset="2"/>
              <a:buChar char="§"/>
            </a:pPr>
            <a:r>
              <a:rPr lang="en-US" sz="2000" b="1" dirty="0" smtClean="0">
                <a:latin typeface="Arial" charset="0"/>
              </a:rPr>
              <a:t>Seamless</a:t>
            </a:r>
            <a:endParaRPr lang="en-US" sz="2000" b="1" dirty="0">
              <a:latin typeface="Arial" charset="0"/>
            </a:endParaRPr>
          </a:p>
        </p:txBody>
      </p:sp>
      <p:sp>
        <p:nvSpPr>
          <p:cNvPr id="758812" name="Rectangle 28"/>
          <p:cNvSpPr>
            <a:spLocks noChangeArrowheads="1"/>
          </p:cNvSpPr>
          <p:nvPr/>
        </p:nvSpPr>
        <p:spPr bwMode="auto">
          <a:xfrm>
            <a:off x="249238" y="6262688"/>
            <a:ext cx="8636000"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a:fld id="{FD3E28A6-F638-451B-A606-F6D3CCBB8CD1}" type="slidenum">
              <a:rPr lang="en-US" sz="1200" b="1">
                <a:latin typeface="Arial" charset="0"/>
              </a:rPr>
              <a:pPr algn="r"/>
              <a:t>2</a:t>
            </a:fld>
            <a:endParaRPr lang="en-US" sz="1200" b="1" dirty="0">
              <a:latin typeface="Arial" charset="0"/>
            </a:endParaRPr>
          </a:p>
        </p:txBody>
      </p:sp>
      <p:sp>
        <p:nvSpPr>
          <p:cNvPr id="758814" name="Rectangle 30"/>
          <p:cNvSpPr>
            <a:spLocks noChangeArrowheads="1"/>
          </p:cNvSpPr>
          <p:nvPr/>
        </p:nvSpPr>
        <p:spPr bwMode="auto">
          <a:xfrm>
            <a:off x="249238" y="5881688"/>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9" name="Rectangle 4"/>
          <p:cNvSpPr>
            <a:spLocks noChangeArrowheads="1"/>
          </p:cNvSpPr>
          <p:nvPr/>
        </p:nvSpPr>
        <p:spPr bwMode="auto">
          <a:xfrm>
            <a:off x="6832918" y="152972"/>
            <a:ext cx="1771586"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Agenda</a:t>
            </a:r>
            <a:endParaRPr lang="en-US" b="1" dirty="0">
              <a:solidFill>
                <a:schemeClr val="bg1"/>
              </a:solidFill>
              <a:latin typeface="Arial" charset="0"/>
            </a:endParaRPr>
          </a:p>
        </p:txBody>
      </p:sp>
    </p:spTree>
    <p:extLst>
      <p:ext uri="{BB962C8B-B14F-4D97-AF65-F5344CB8AC3E}">
        <p14:creationId xmlns:p14="http://schemas.microsoft.com/office/powerpoint/2010/main" val="2621134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3"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Electronic </a:t>
            </a:r>
            <a:r>
              <a:rPr lang="en-US" sz="2000" b="1" dirty="0">
                <a:solidFill>
                  <a:schemeClr val="bg1"/>
                </a:solidFill>
                <a:latin typeface="Arial" charset="0"/>
              </a:rPr>
              <a:t>Verification Tab – Section </a:t>
            </a:r>
            <a:r>
              <a:rPr lang="en-US" sz="2000" b="1" dirty="0" smtClean="0">
                <a:solidFill>
                  <a:schemeClr val="bg1"/>
                </a:solidFill>
                <a:latin typeface="Arial" charset="0"/>
              </a:rPr>
              <a:t>5</a:t>
            </a:r>
          </a:p>
          <a:p>
            <a:pPr algn="r" eaLnBrk="1" hangingPunct="1"/>
            <a:r>
              <a:rPr lang="en-US" sz="2000" b="1" dirty="0" smtClean="0">
                <a:solidFill>
                  <a:schemeClr val="bg1"/>
                </a:solidFill>
                <a:latin typeface="Arial" charset="0"/>
              </a:rPr>
              <a:t>eDoc Presort Validation</a:t>
            </a:r>
            <a:endParaRPr lang="en-US" sz="2000" b="1" dirty="0">
              <a:solidFill>
                <a:schemeClr val="bg1"/>
              </a:solidFill>
              <a:latin typeface="Arial" charset="0"/>
            </a:endParaRPr>
          </a:p>
        </p:txBody>
      </p:sp>
      <p:sp>
        <p:nvSpPr>
          <p:cNvPr id="4" name="Rectangle 29"/>
          <p:cNvSpPr>
            <a:spLocks noChangeArrowheads="1"/>
          </p:cNvSpPr>
          <p:nvPr/>
        </p:nvSpPr>
        <p:spPr bwMode="auto">
          <a:xfrm>
            <a:off x="249238" y="643945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Microstrategy Reports</a:t>
            </a:r>
            <a:endParaRPr lang="en-US" sz="2000" b="1" dirty="0">
              <a:latin typeface="Arial" charset="0"/>
            </a:endParaRPr>
          </a:p>
        </p:txBody>
      </p:sp>
      <p:sp>
        <p:nvSpPr>
          <p:cNvPr id="5" name="Content Placeholder 3"/>
          <p:cNvSpPr txBox="1">
            <a:spLocks/>
          </p:cNvSpPr>
          <p:nvPr/>
        </p:nvSpPr>
        <p:spPr>
          <a:xfrm>
            <a:off x="381000" y="1295400"/>
            <a:ext cx="84582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a:defRPr/>
            </a:pPr>
            <a:r>
              <a:rPr lang="en-US" sz="2000" dirty="0" smtClean="0"/>
              <a:t>August 2014: </a:t>
            </a:r>
          </a:p>
          <a:p>
            <a:pPr lvl="1">
              <a:defRPr/>
            </a:pPr>
            <a:r>
              <a:rPr lang="en-US" sz="2000" dirty="0" smtClean="0"/>
              <a:t>eDoc is checked against presort rules such as minimum piece counts and required sortation levels, active labeling lists, and the Mail Direction File (MDF)</a:t>
            </a:r>
          </a:p>
          <a:p>
            <a:pPr lvl="1">
              <a:defRPr/>
            </a:pPr>
            <a:r>
              <a:rPr lang="en-US" sz="2000" dirty="0" smtClean="0"/>
              <a:t>Mailers with more than 75% of eligible volume in full-service</a:t>
            </a:r>
          </a:p>
          <a:p>
            <a:pPr marL="0" indent="0">
              <a:buFont typeface="Wingdings" pitchFamily="2" charset="2"/>
              <a:buNone/>
              <a:defRP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1597894"/>
              </p:ext>
            </p:extLst>
          </p:nvPr>
        </p:nvGraphicFramePr>
        <p:xfrm>
          <a:off x="324539" y="3308268"/>
          <a:ext cx="8458200" cy="2651696"/>
        </p:xfrm>
        <a:graphic>
          <a:graphicData uri="http://schemas.openxmlformats.org/drawingml/2006/table">
            <a:tbl>
              <a:tblPr firstRow="1" bandRow="1">
                <a:tableStyleId>{21E4AEA4-8DFA-4A89-87EB-49C32662AFE0}</a:tableStyleId>
              </a:tblPr>
              <a:tblGrid>
                <a:gridCol w="2843365"/>
                <a:gridCol w="5614835"/>
              </a:tblGrid>
              <a:tr h="304688">
                <a:tc>
                  <a:txBody>
                    <a:bodyPr/>
                    <a:lstStyle/>
                    <a:p>
                      <a:pPr marL="0" marR="0" algn="ctr">
                        <a:spcBef>
                          <a:spcPts val="0"/>
                        </a:spcBef>
                        <a:spcAft>
                          <a:spcPts val="800"/>
                        </a:spcAft>
                      </a:pPr>
                      <a:r>
                        <a:rPr lang="en-US" sz="1400" dirty="0">
                          <a:effectLst/>
                        </a:rPr>
                        <a:t>Mailer Scorecard Error</a:t>
                      </a:r>
                      <a:endParaRPr lang="en-US" sz="1400" dirty="0">
                        <a:effectLst/>
                        <a:latin typeface="Calibri"/>
                        <a:ea typeface="Calibri"/>
                        <a:cs typeface="Times New Roman"/>
                      </a:endParaRPr>
                    </a:p>
                  </a:txBody>
                  <a:tcPr marT="45688" marB="45688" anchor="ctr"/>
                </a:tc>
                <a:tc>
                  <a:txBody>
                    <a:bodyPr/>
                    <a:lstStyle/>
                    <a:p>
                      <a:pPr marL="0" marR="0" algn="ctr">
                        <a:spcBef>
                          <a:spcPts val="0"/>
                        </a:spcBef>
                        <a:spcAft>
                          <a:spcPts val="800"/>
                        </a:spcAft>
                      </a:pPr>
                      <a:r>
                        <a:rPr lang="en-US" sz="1400" dirty="0">
                          <a:effectLst/>
                        </a:rPr>
                        <a:t>What is it?</a:t>
                      </a:r>
                      <a:endParaRPr lang="en-US" sz="1400" dirty="0">
                        <a:effectLst/>
                        <a:latin typeface="Calibri"/>
                        <a:ea typeface="Calibri"/>
                        <a:cs typeface="Times New Roman"/>
                      </a:endParaRPr>
                    </a:p>
                  </a:txBody>
                  <a:tcPr marL="0" marR="0" marT="0" marB="0"/>
                </a:tc>
              </a:tr>
              <a:tr h="1279875">
                <a:tc>
                  <a:txBody>
                    <a:bodyPr/>
                    <a:lstStyle/>
                    <a:p>
                      <a:pPr marL="0" marR="0">
                        <a:spcBef>
                          <a:spcPts val="0"/>
                        </a:spcBef>
                        <a:spcAft>
                          <a:spcPts val="0"/>
                        </a:spcAft>
                      </a:pPr>
                      <a:r>
                        <a:rPr lang="en-US" sz="1400" dirty="0">
                          <a:effectLst/>
                        </a:rPr>
                        <a:t>Entry Point Validation </a:t>
                      </a:r>
                      <a:endParaRPr lang="en-US" sz="1400" dirty="0">
                        <a:effectLst/>
                        <a:latin typeface="Calibri"/>
                        <a:ea typeface="Calibri"/>
                        <a:cs typeface="Times New Roman"/>
                      </a:endParaRPr>
                    </a:p>
                  </a:txBody>
                  <a:tcPr marT="45688" marB="45688" anchor="ctr"/>
                </a:tc>
                <a:tc>
                  <a:txBody>
                    <a:bodyPr/>
                    <a:lstStyle/>
                    <a:p>
                      <a:pPr marL="0" marR="0">
                        <a:spcBef>
                          <a:spcPts val="0"/>
                        </a:spcBef>
                        <a:spcAft>
                          <a:spcPts val="0"/>
                        </a:spcAft>
                      </a:pPr>
                      <a:r>
                        <a:rPr lang="en-US" sz="1400" dirty="0">
                          <a:effectLst/>
                        </a:rPr>
                        <a:t>Is the entry point in the eDoc valid for the container – specifically looking at the container destination ZIP code and the entry discount?  This validation checks the entry location based on data in effect on the postage statement mailing date.  This validation checks eDoc against the Mail Direction File. </a:t>
                      </a:r>
                    </a:p>
                    <a:p>
                      <a:pPr marL="0" marR="0">
                        <a:spcBef>
                          <a:spcPts val="0"/>
                        </a:spcBef>
                        <a:spcAft>
                          <a:spcPts val="0"/>
                        </a:spcAft>
                      </a:pPr>
                      <a:r>
                        <a:rPr lang="en-US" sz="1400" dirty="0">
                          <a:effectLst/>
                        </a:rPr>
                        <a:t> </a:t>
                      </a:r>
                      <a:r>
                        <a:rPr lang="en-US" sz="1400" dirty="0" smtClean="0">
                          <a:effectLst/>
                        </a:rPr>
                        <a:t>.</a:t>
                      </a:r>
                      <a:endParaRPr lang="en-US" sz="1400" dirty="0">
                        <a:effectLst/>
                        <a:latin typeface="Calibri"/>
                        <a:ea typeface="Calibri"/>
                        <a:cs typeface="Times New Roman"/>
                      </a:endParaRPr>
                    </a:p>
                  </a:txBody>
                  <a:tcPr marL="0" marR="0" marT="0" marB="0"/>
                </a:tc>
              </a:tr>
              <a:tr h="1066562">
                <a:tc>
                  <a:txBody>
                    <a:bodyPr/>
                    <a:lstStyle/>
                    <a:p>
                      <a:pPr marL="0" marR="0">
                        <a:spcBef>
                          <a:spcPts val="0"/>
                        </a:spcBef>
                        <a:spcAft>
                          <a:spcPts val="0"/>
                        </a:spcAft>
                      </a:pPr>
                      <a:r>
                        <a:rPr lang="en-US" sz="1400" dirty="0">
                          <a:effectLst/>
                        </a:rPr>
                        <a:t>eDoc Nesting/Sortation</a:t>
                      </a:r>
                      <a:endParaRPr lang="en-US" sz="1400" dirty="0">
                        <a:effectLst/>
                        <a:latin typeface="Calibri"/>
                        <a:ea typeface="Calibri"/>
                        <a:cs typeface="Times New Roman"/>
                      </a:endParaRPr>
                    </a:p>
                  </a:txBody>
                  <a:tcPr marT="45688" marB="45688" anchor="ctr"/>
                </a:tc>
                <a:tc>
                  <a:txBody>
                    <a:bodyPr/>
                    <a:lstStyle/>
                    <a:p>
                      <a:pPr marL="0" marR="0">
                        <a:spcBef>
                          <a:spcPts val="0"/>
                        </a:spcBef>
                        <a:spcAft>
                          <a:spcPts val="0"/>
                        </a:spcAft>
                      </a:pPr>
                      <a:r>
                        <a:rPr lang="en-US" sz="1400" dirty="0">
                          <a:effectLst/>
                        </a:rPr>
                        <a:t>Were the bundles, trays, sacks, or containers in the eDoc created as required by the labeling lists in use on the postage statement mailing date?  This validation includes checks for use of labeling lists, depth-of-sort, minimum piece counts and weights, and rates paid. </a:t>
                      </a:r>
                    </a:p>
                    <a:p>
                      <a:pPr marL="0" marR="0">
                        <a:spcBef>
                          <a:spcPts val="0"/>
                        </a:spcBef>
                        <a:spcAft>
                          <a:spcPts val="0"/>
                        </a:spcAft>
                      </a:pPr>
                      <a:r>
                        <a:rPr lang="en-US" sz="1400" dirty="0">
                          <a:effectLst/>
                        </a:rPr>
                        <a:t> </a:t>
                      </a:r>
                      <a:endParaRPr lang="en-US" sz="14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961647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381000" y="1295400"/>
            <a:ext cx="84582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a:defRPr/>
            </a:pPr>
            <a:r>
              <a:rPr lang="en-US" sz="2400" dirty="0" smtClean="0"/>
              <a:t>Receiving nonprofit rates today  </a:t>
            </a:r>
          </a:p>
          <a:p>
            <a:pPr lvl="1">
              <a:defRPr/>
            </a:pPr>
            <a:r>
              <a:rPr lang="en-US" sz="2000" dirty="0" smtClean="0"/>
              <a:t>Paying on paper postage statement:  Provide list of nonprofit authorization numbers to clerk </a:t>
            </a:r>
          </a:p>
          <a:p>
            <a:pPr lvl="1">
              <a:defRPr/>
            </a:pPr>
            <a:r>
              <a:rPr lang="en-US" sz="2000" dirty="0" smtClean="0"/>
              <a:t>Paying through eDoc: Either the Mail Owner Permit or Paying Permit have to be linked to a nonprofit authorization</a:t>
            </a:r>
          </a:p>
          <a:p>
            <a:pPr marL="457200" lvl="1" indent="0">
              <a:buFont typeface="Wingdings" pitchFamily="2" charset="2"/>
              <a:buNone/>
              <a:defRPr/>
            </a:pPr>
            <a:r>
              <a:rPr lang="en-US" sz="2400" dirty="0" smtClean="0"/>
              <a:t> </a:t>
            </a:r>
          </a:p>
          <a:p>
            <a:pPr>
              <a:defRPr/>
            </a:pPr>
            <a:r>
              <a:rPr lang="en-US" sz="2400" dirty="0" smtClean="0"/>
              <a:t>Receiving nonprofit rates in November 2014</a:t>
            </a:r>
          </a:p>
          <a:p>
            <a:pPr lvl="1">
              <a:defRPr/>
            </a:pPr>
            <a:r>
              <a:rPr lang="en-US" sz="2000" dirty="0" smtClean="0"/>
              <a:t>Paying through eDoc:  Expanded options to provide nonprofit authorization </a:t>
            </a:r>
          </a:p>
          <a:p>
            <a:pPr lvl="1">
              <a:defRPr/>
            </a:pPr>
            <a:r>
              <a:rPr lang="en-US" sz="2000" dirty="0" smtClean="0"/>
              <a:t>Any combination of the Mail Owner MID, Mail Owner CRID, Mail Owner Permit Number, or Paying Permit can be linked to nonprofit authorization </a:t>
            </a:r>
          </a:p>
          <a:p>
            <a:pPr marL="457200" lvl="1" indent="0">
              <a:buFont typeface="Wingdings" pitchFamily="2" charset="2"/>
              <a:buNone/>
              <a:defRPr/>
            </a:pPr>
            <a:endParaRPr lang="en-US" dirty="0"/>
          </a:p>
        </p:txBody>
      </p:sp>
      <p:sp>
        <p:nvSpPr>
          <p:cNvPr id="3"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Non-Profit Eligibility</a:t>
            </a:r>
            <a:endParaRPr lang="en-US" sz="2000" b="1" dirty="0">
              <a:solidFill>
                <a:schemeClr val="bg1"/>
              </a:solidFill>
              <a:latin typeface="Arial" charset="0"/>
            </a:endParaRPr>
          </a:p>
        </p:txBody>
      </p:sp>
      <p:sp>
        <p:nvSpPr>
          <p:cNvPr id="4"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245307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eInduction</a:t>
            </a:r>
            <a:endParaRPr lang="en-US" sz="2000" b="1" dirty="0">
              <a:solidFill>
                <a:schemeClr val="bg1"/>
              </a:solidFill>
              <a:latin typeface="Arial" charset="0"/>
            </a:endParaRP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4" name="Content Placeholder 2"/>
          <p:cNvSpPr txBox="1">
            <a:spLocks/>
          </p:cNvSpPr>
          <p:nvPr/>
        </p:nvSpPr>
        <p:spPr>
          <a:xfrm>
            <a:off x="381000" y="1295400"/>
            <a:ext cx="84582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endParaRPr lang="en-US" sz="2400" dirty="0" smtClean="0"/>
          </a:p>
          <a:p>
            <a:r>
              <a:rPr lang="en-US" sz="2400" dirty="0" smtClean="0"/>
              <a:t>The electronic Induction (eInduction) process streamlines the preparation and induction of drop shipments and expedited plant load mailings. It leverages existing electronic documentation (eDoc), Intelligent Mail container barcode (IMcb), and handheld scanner technologies to verify payment and preparation of commercial mail containers</a:t>
            </a:r>
            <a:r>
              <a:rPr lang="en-US" dirty="0" smtClean="0">
                <a:solidFill>
                  <a:srgbClr val="000066"/>
                </a:solidFill>
              </a:rPr>
              <a:t>.</a:t>
            </a:r>
            <a:endParaRPr lang="en-US" dirty="0">
              <a:solidFill>
                <a:srgbClr val="000066"/>
              </a:solidFill>
            </a:endParaRPr>
          </a:p>
        </p:txBody>
      </p:sp>
    </p:spTree>
    <p:extLst>
      <p:ext uri="{BB962C8B-B14F-4D97-AF65-F5344CB8AC3E}">
        <p14:creationId xmlns:p14="http://schemas.microsoft.com/office/powerpoint/2010/main" val="1794141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eInduction</a:t>
            </a:r>
            <a:endParaRPr lang="en-US" sz="2000" b="1" dirty="0">
              <a:solidFill>
                <a:schemeClr val="bg1"/>
              </a:solidFill>
              <a:latin typeface="Arial" charset="0"/>
            </a:endParaRP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4" name="Content Placeholder 3"/>
          <p:cNvSpPr txBox="1">
            <a:spLocks/>
          </p:cNvSpPr>
          <p:nvPr/>
        </p:nvSpPr>
        <p:spPr>
          <a:xfrm>
            <a:off x="381000" y="1295400"/>
            <a:ext cx="84582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r>
              <a:rPr lang="en-US" sz="2400" dirty="0" smtClean="0"/>
              <a:t>Scan-Based Paperless Entry at Dock</a:t>
            </a:r>
          </a:p>
          <a:p>
            <a:pPr lvl="1"/>
            <a:r>
              <a:rPr lang="en-US" sz="2000" dirty="0" smtClean="0"/>
              <a:t>Use eDoc &amp; scanners to accept container at entry</a:t>
            </a:r>
          </a:p>
          <a:p>
            <a:pPr lvl="1"/>
            <a:r>
              <a:rPr lang="en-US" sz="2000" dirty="0" smtClean="0"/>
              <a:t>Automated decision making </a:t>
            </a:r>
          </a:p>
          <a:p>
            <a:pPr lvl="1"/>
            <a:r>
              <a:rPr lang="en-US" sz="2000" dirty="0" smtClean="0"/>
              <a:t>Save time at origin and at entry by streamlining process </a:t>
            </a:r>
          </a:p>
          <a:p>
            <a:endParaRPr lang="en-US" dirty="0"/>
          </a:p>
        </p:txBody>
      </p:sp>
      <p:pic>
        <p:nvPicPr>
          <p:cNvPr id="8540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081585"/>
            <a:ext cx="8458200" cy="27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348038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80844889"/>
              </p:ext>
            </p:extLst>
          </p:nvPr>
        </p:nvGraphicFramePr>
        <p:xfrm>
          <a:off x="60917" y="1075611"/>
          <a:ext cx="8985444" cy="5031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eInduction</a:t>
            </a:r>
            <a:endParaRPr lang="en-US" sz="2000" b="1" dirty="0">
              <a:solidFill>
                <a:schemeClr val="bg1"/>
              </a:solidFill>
              <a:latin typeface="Arial" charset="0"/>
            </a:endParaRPr>
          </a:p>
        </p:txBody>
      </p:sp>
      <p:sp>
        <p:nvSpPr>
          <p:cNvPr id="4" name="Rectangle 30"/>
          <p:cNvSpPr>
            <a:spLocks noChangeArrowheads="1"/>
          </p:cNvSpPr>
          <p:nvPr/>
        </p:nvSpPr>
        <p:spPr bwMode="auto">
          <a:xfrm>
            <a:off x="249238" y="6275602"/>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230902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eInduction</a:t>
            </a:r>
          </a:p>
          <a:p>
            <a:pPr algn="r" eaLnBrk="1" hangingPunct="1"/>
            <a:r>
              <a:rPr lang="en-US" sz="2000" b="1" dirty="0" smtClean="0">
                <a:solidFill>
                  <a:schemeClr val="bg1"/>
                </a:solidFill>
                <a:latin typeface="Arial" charset="0"/>
              </a:rPr>
              <a:t>Non-Surface Visibility Solution</a:t>
            </a:r>
            <a:endParaRPr lang="en-US" sz="2000" b="1" dirty="0">
              <a:solidFill>
                <a:schemeClr val="bg1"/>
              </a:solidFill>
              <a:latin typeface="Arial" charset="0"/>
            </a:endParaRP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4" name="Content Placeholder 2"/>
          <p:cNvSpPr txBox="1">
            <a:spLocks/>
          </p:cNvSpPr>
          <p:nvPr/>
        </p:nvSpPr>
        <p:spPr>
          <a:xfrm>
            <a:off x="228600" y="1295400"/>
            <a:ext cx="87630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r>
              <a:rPr lang="en-US" sz="2400" b="1" dirty="0" smtClean="0"/>
              <a:t>Improving eInduction process at sites without Surface Visibility </a:t>
            </a:r>
          </a:p>
          <a:p>
            <a:pPr lvl="1"/>
            <a:r>
              <a:rPr lang="en-US" sz="2400" dirty="0" smtClean="0"/>
              <a:t>USPS clerks scans the IMcb and collects appointment data where applicable </a:t>
            </a:r>
          </a:p>
          <a:p>
            <a:pPr lvl="1"/>
            <a:r>
              <a:rPr lang="en-US" sz="2400" dirty="0" smtClean="0"/>
              <a:t>Reconcile scan with eDoc post-induction </a:t>
            </a:r>
          </a:p>
          <a:p>
            <a:endParaRPr lang="en-US" dirty="0" smtClean="0"/>
          </a:p>
          <a:p>
            <a:r>
              <a:rPr lang="en-US" sz="2400" b="1" dirty="0" smtClean="0"/>
              <a:t>September 2014: Pilot scan-based process at non-SV processing facilities, hubs, and DDUs  </a:t>
            </a:r>
          </a:p>
          <a:p>
            <a:pPr lvl="1"/>
            <a:r>
              <a:rPr lang="en-US" sz="2400" dirty="0" smtClean="0"/>
              <a:t>National deployment date will be determined based on pilot results</a:t>
            </a:r>
            <a:endParaRPr lang="en-US" sz="2400" dirty="0"/>
          </a:p>
        </p:txBody>
      </p:sp>
    </p:spTree>
    <p:extLst>
      <p:ext uri="{BB962C8B-B14F-4D97-AF65-F5344CB8AC3E}">
        <p14:creationId xmlns:p14="http://schemas.microsoft.com/office/powerpoint/2010/main" val="1516209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21038" y="169863"/>
            <a:ext cx="5664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eInduction</a:t>
            </a:r>
          </a:p>
          <a:p>
            <a:pPr algn="r" eaLnBrk="1" hangingPunct="1"/>
            <a:r>
              <a:rPr lang="en-US" sz="2000" b="1" dirty="0" smtClean="0">
                <a:solidFill>
                  <a:schemeClr val="bg1"/>
                </a:solidFill>
                <a:latin typeface="Arial" charset="0"/>
              </a:rPr>
              <a:t>Non-Surface Visibility Solution</a:t>
            </a:r>
            <a:endParaRPr lang="en-US" sz="2000" b="1" dirty="0">
              <a:solidFill>
                <a:schemeClr val="bg1"/>
              </a:solidFill>
              <a:latin typeface="Arial" charset="0"/>
            </a:endParaRP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graphicFrame>
        <p:nvGraphicFramePr>
          <p:cNvPr id="4" name="Content Placeholder 6"/>
          <p:cNvGraphicFramePr>
            <a:graphicFrameLocks/>
          </p:cNvGraphicFramePr>
          <p:nvPr>
            <p:extLst>
              <p:ext uri="{D42A27DB-BD31-4B8C-83A1-F6EECF244321}">
                <p14:modId xmlns:p14="http://schemas.microsoft.com/office/powerpoint/2010/main" val="2680623087"/>
              </p:ext>
            </p:extLst>
          </p:nvPr>
        </p:nvGraphicFramePr>
        <p:xfrm>
          <a:off x="562687" y="946550"/>
          <a:ext cx="7848600" cy="2560639"/>
        </p:xfrm>
        <a:graphic>
          <a:graphicData uri="http://schemas.openxmlformats.org/drawingml/2006/table">
            <a:tbl>
              <a:tblPr firstRow="1" firstCol="1" bandRow="1">
                <a:tableStyleId>{21E4AEA4-8DFA-4A89-87EB-49C32662AFE0}</a:tableStyleId>
              </a:tblPr>
              <a:tblGrid>
                <a:gridCol w="1371600"/>
                <a:gridCol w="1143000"/>
                <a:gridCol w="1066800"/>
                <a:gridCol w="4267200"/>
              </a:tblGrid>
              <a:tr h="640160">
                <a:tc>
                  <a:txBody>
                    <a:bodyPr/>
                    <a:lstStyle/>
                    <a:p>
                      <a:pPr marL="0" marR="0" algn="ctr">
                        <a:spcBef>
                          <a:spcPts val="0"/>
                        </a:spcBef>
                        <a:spcAft>
                          <a:spcPts val="0"/>
                        </a:spcAft>
                      </a:pPr>
                      <a:r>
                        <a:rPr lang="en-US" sz="1400" dirty="0">
                          <a:effectLst/>
                        </a:rPr>
                        <a:t>Error</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Mailer Contact Threshold</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Egregious Threshold</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smtClean="0">
                          <a:effectLst/>
                        </a:rPr>
                        <a:t>What is it?</a:t>
                      </a:r>
                      <a:endParaRPr lang="en-US" sz="1400" dirty="0">
                        <a:effectLst/>
                        <a:latin typeface="Calibri"/>
                        <a:ea typeface="Calibri"/>
                        <a:cs typeface="Times New Roman"/>
                      </a:endParaRPr>
                    </a:p>
                  </a:txBody>
                  <a:tcPr marL="68580" marR="68580" marT="0" marB="0"/>
                </a:tc>
              </a:tr>
              <a:tr h="426773">
                <a:tc>
                  <a:txBody>
                    <a:bodyPr/>
                    <a:lstStyle/>
                    <a:p>
                      <a:pPr marL="0" marR="0">
                        <a:spcBef>
                          <a:spcPts val="0"/>
                        </a:spcBef>
                        <a:spcAft>
                          <a:spcPts val="0"/>
                        </a:spcAft>
                      </a:pPr>
                      <a:r>
                        <a:rPr lang="en-US" sz="1400" dirty="0">
                          <a:effectLst/>
                        </a:rPr>
                        <a:t>Payment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0.00%</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0.00%</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Did the mailer submit an eDoc with the appropriate amount of payment? </a:t>
                      </a:r>
                      <a:endParaRPr lang="en-US" sz="1400" dirty="0">
                        <a:effectLst/>
                        <a:latin typeface="Calibri"/>
                        <a:ea typeface="Calibri"/>
                        <a:cs typeface="Times New Roman"/>
                      </a:endParaRPr>
                    </a:p>
                  </a:txBody>
                  <a:tcPr marL="68580" marR="68580" marT="0" marB="0" anchor="ctr"/>
                </a:tc>
              </a:tr>
              <a:tr h="426773">
                <a:tc>
                  <a:txBody>
                    <a:bodyPr/>
                    <a:lstStyle/>
                    <a:p>
                      <a:pPr marL="0" marR="0">
                        <a:spcBef>
                          <a:spcPts val="0"/>
                        </a:spcBef>
                        <a:spcAft>
                          <a:spcPts val="0"/>
                        </a:spcAft>
                      </a:pPr>
                      <a:r>
                        <a:rPr lang="en-US" sz="1400" dirty="0">
                          <a:effectLst/>
                        </a:rPr>
                        <a:t>Misshipped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1.05%</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2.00%</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Did the mailer induct the container at the correct location per the eDoc? </a:t>
                      </a:r>
                      <a:endParaRPr lang="en-US" sz="1400" dirty="0">
                        <a:effectLst/>
                        <a:latin typeface="Calibri"/>
                        <a:ea typeface="Calibri"/>
                        <a:cs typeface="Times New Roman"/>
                      </a:endParaRPr>
                    </a:p>
                  </a:txBody>
                  <a:tcPr marL="68580" marR="68580" marT="0" marB="0" anchor="ctr"/>
                </a:tc>
              </a:tr>
              <a:tr h="426773">
                <a:tc>
                  <a:txBody>
                    <a:bodyPr/>
                    <a:lstStyle/>
                    <a:p>
                      <a:pPr marL="0" marR="0">
                        <a:spcBef>
                          <a:spcPts val="0"/>
                        </a:spcBef>
                        <a:spcAft>
                          <a:spcPts val="0"/>
                        </a:spcAft>
                      </a:pPr>
                      <a:r>
                        <a:rPr lang="en-US" sz="1400" dirty="0">
                          <a:effectLst/>
                        </a:rPr>
                        <a:t>Duplicate </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0.17%</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0.33%</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Did the mailer apply unique barcodes to each container within a 45-day period? </a:t>
                      </a:r>
                      <a:endParaRPr lang="en-US" sz="1400" dirty="0">
                        <a:effectLst/>
                        <a:latin typeface="Calibri"/>
                        <a:ea typeface="Calibri"/>
                        <a:cs typeface="Times New Roman"/>
                      </a:endParaRPr>
                    </a:p>
                  </a:txBody>
                  <a:tcPr marL="68580" marR="68580" marT="0" marB="0"/>
                </a:tc>
              </a:tr>
              <a:tr h="640160">
                <a:tc>
                  <a:txBody>
                    <a:bodyPr/>
                    <a:lstStyle/>
                    <a:p>
                      <a:pPr marL="0" marR="0">
                        <a:spcBef>
                          <a:spcPts val="0"/>
                        </a:spcBef>
                        <a:spcAft>
                          <a:spcPts val="0"/>
                        </a:spcAft>
                      </a:pPr>
                      <a:r>
                        <a:rPr lang="en-US" sz="1400" dirty="0">
                          <a:effectLst/>
                        </a:rPr>
                        <a:t>Zone</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0.01%</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0.02%</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rPr>
                        <a:t>Based on how far the container traveled relative to the origin, did the mailer earn the zone discount claimed on the eDoc? </a:t>
                      </a:r>
                      <a:endParaRPr lang="en-US" sz="1400" dirty="0">
                        <a:effectLst/>
                        <a:latin typeface="Calibri"/>
                        <a:ea typeface="Calibri"/>
                        <a:cs typeface="Times New Roman"/>
                      </a:endParaRPr>
                    </a:p>
                  </a:txBody>
                  <a:tcPr marL="68580" marR="68580" marT="0" marB="0"/>
                </a:tc>
              </a:tr>
            </a:tbl>
          </a:graphicData>
        </a:graphic>
      </p:graphicFrame>
      <p:pic>
        <p:nvPicPr>
          <p:cNvPr id="5"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r="11871" b="48724"/>
          <a:stretch>
            <a:fillRect/>
          </a:stretch>
        </p:blipFill>
        <p:spPr bwMode="auto">
          <a:xfrm>
            <a:off x="2205038" y="3585905"/>
            <a:ext cx="4563898" cy="252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23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eIndcution Resources</a:t>
            </a:r>
          </a:p>
        </p:txBody>
      </p:sp>
      <p:sp>
        <p:nvSpPr>
          <p:cNvPr id="9" name="Rectangle 30"/>
          <p:cNvSpPr>
            <a:spLocks noChangeArrowheads="1"/>
          </p:cNvSpPr>
          <p:nvPr/>
        </p:nvSpPr>
        <p:spPr bwMode="auto">
          <a:xfrm>
            <a:off x="266204" y="6323745"/>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10" name="Rectangle 29"/>
          <p:cNvSpPr>
            <a:spLocks noChangeArrowheads="1"/>
          </p:cNvSpPr>
          <p:nvPr/>
        </p:nvSpPr>
        <p:spPr bwMode="auto">
          <a:xfrm>
            <a:off x="249238" y="6395244"/>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Rapid Information Bulletin Board System (RIBBS)</a:t>
            </a:r>
            <a:endParaRPr lang="en-US" sz="2000" b="1" dirty="0">
              <a:latin typeface="Arial" charset="0"/>
            </a:endParaRPr>
          </a:p>
        </p:txBody>
      </p:sp>
      <p:grpSp>
        <p:nvGrpSpPr>
          <p:cNvPr id="12" name="Group 11"/>
          <p:cNvGrpSpPr/>
          <p:nvPr/>
        </p:nvGrpSpPr>
        <p:grpSpPr>
          <a:xfrm>
            <a:off x="249239" y="942161"/>
            <a:ext cx="6675120" cy="5262842"/>
            <a:chOff x="249239" y="1145919"/>
            <a:chExt cx="6675120" cy="5262842"/>
          </a:xfrm>
        </p:grpSpPr>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695" y="3702201"/>
              <a:ext cx="6588208" cy="27065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239" y="1145919"/>
              <a:ext cx="6675120" cy="25046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Up Arrow 4"/>
          <p:cNvSpPr/>
          <p:nvPr/>
        </p:nvSpPr>
        <p:spPr>
          <a:xfrm>
            <a:off x="2920471" y="5499980"/>
            <a:ext cx="511497" cy="88816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24528" y="1911567"/>
            <a:ext cx="416052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defRPr/>
            </a:pPr>
            <a:r>
              <a:rPr lang="en-US" sz="2400" dirty="0">
                <a:solidFill>
                  <a:schemeClr val="tx1"/>
                </a:solidFill>
              </a:rPr>
              <a:t>Located at </a:t>
            </a:r>
            <a:r>
              <a:rPr lang="en-US" sz="2400" dirty="0">
                <a:solidFill>
                  <a:schemeClr val="tx1"/>
                </a:solidFill>
                <a:hlinkClick r:id="rId4"/>
              </a:rPr>
              <a:t>Ribbs.usps.gov</a:t>
            </a:r>
            <a:endParaRPr lang="en-US" sz="2400" dirty="0">
              <a:solidFill>
                <a:schemeClr val="tx1"/>
              </a:solidFill>
            </a:endParaRPr>
          </a:p>
          <a:p>
            <a:pPr marL="285750" indent="-285750">
              <a:buFont typeface="Arial" panose="020B0604020202020204" pitchFamily="34" charset="0"/>
              <a:buChar char="•"/>
              <a:defRPr/>
            </a:pPr>
            <a:endParaRPr lang="en-US" sz="2400" dirty="0">
              <a:solidFill>
                <a:schemeClr val="tx1"/>
              </a:solidFill>
            </a:endParaRPr>
          </a:p>
          <a:p>
            <a:pPr marL="342900" indent="-342900">
              <a:buFont typeface="Arial" panose="020B0604020202020204" pitchFamily="34" charset="0"/>
              <a:buChar char="•"/>
              <a:defRPr/>
            </a:pPr>
            <a:r>
              <a:rPr lang="en-US" sz="2400" dirty="0">
                <a:solidFill>
                  <a:schemeClr val="tx1"/>
                </a:solidFill>
              </a:rPr>
              <a:t>Intelligent Mail Guides &amp; Technical Specifications</a:t>
            </a:r>
          </a:p>
        </p:txBody>
      </p:sp>
    </p:spTree>
    <p:extLst>
      <p:ext uri="{BB962C8B-B14F-4D97-AF65-F5344CB8AC3E}">
        <p14:creationId xmlns:p14="http://schemas.microsoft.com/office/powerpoint/2010/main" val="2753391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295400"/>
            <a:ext cx="8458200" cy="4830763"/>
          </a:xfrm>
          <a:prstGeom prst="rect">
            <a:avLst/>
          </a:prstGeom>
        </p:spPr>
        <p:txBody>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endParaRPr lang="en-US" dirty="0" smtClean="0"/>
          </a:p>
          <a:p>
            <a:r>
              <a:rPr lang="en-US" sz="2400" dirty="0" smtClean="0"/>
              <a:t>Seamless Acceptance leverages electronic documentation and Intelligent Mail barcodes on mailpieces, trays and sacks, and containers to automate acceptance and verification processes. Mailpiece scans collected from mail processing equipment (MPE) and hand held scanning devices are reconciled to the mailer electronic documentation (eDoc) to confirm proper mail preparation for the discounts claimed and postage paid</a:t>
            </a:r>
            <a:r>
              <a:rPr lang="en-US" dirty="0" smtClean="0">
                <a:solidFill>
                  <a:srgbClr val="000066"/>
                </a:solidFill>
              </a:rPr>
              <a:t>.</a:t>
            </a:r>
            <a:endParaRPr lang="en-US" dirty="0">
              <a:solidFill>
                <a:srgbClr val="000066"/>
              </a:solidFill>
            </a:endParaRPr>
          </a:p>
        </p:txBody>
      </p:sp>
      <p:sp>
        <p:nvSpPr>
          <p:cNvPr id="3" name="Rectangle 2"/>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Seamless Acceptance</a:t>
            </a:r>
          </a:p>
        </p:txBody>
      </p:sp>
      <p:sp>
        <p:nvSpPr>
          <p:cNvPr id="4"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463626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46500" y="1600200"/>
            <a:ext cx="5329238" cy="444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Seamless Acceptance</a:t>
            </a:r>
          </a:p>
        </p:txBody>
      </p:sp>
      <p:sp>
        <p:nvSpPr>
          <p:cNvPr id="4"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5" name="Content Placeholder 1"/>
          <p:cNvSpPr txBox="1">
            <a:spLocks/>
          </p:cNvSpPr>
          <p:nvPr/>
        </p:nvSpPr>
        <p:spPr bwMode="auto">
          <a:xfrm>
            <a:off x="304800" y="1600200"/>
            <a:ext cx="3675063" cy="334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10000"/>
              </a:spcBef>
              <a:spcAft>
                <a:spcPct val="0"/>
              </a:spcAft>
              <a:buClr>
                <a:srgbClr val="0040C0"/>
              </a:buClr>
              <a:buSzPct val="90000"/>
              <a:buFont typeface="Wingdings" pitchFamily="2" charset="2"/>
              <a:buChar char="q"/>
              <a:defRPr sz="2800" b="1">
                <a:solidFill>
                  <a:schemeClr val="tx1"/>
                </a:solidFill>
                <a:latin typeface="+mn-lt"/>
                <a:ea typeface="+mn-ea"/>
                <a:cs typeface="+mn-cs"/>
              </a:defRPr>
            </a:lvl1pPr>
            <a:lvl2pPr marL="742950" indent="-285750" algn="l" rtl="0" eaLnBrk="0" fontAlgn="base" hangingPunct="0">
              <a:spcBef>
                <a:spcPct val="10000"/>
              </a:spcBef>
              <a:spcAft>
                <a:spcPct val="0"/>
              </a:spcAft>
              <a:buClr>
                <a:srgbClr val="0040C0"/>
              </a:buClr>
              <a:buFont typeface="Wingdings" pitchFamily="2" charset="2"/>
              <a:buChar char="Ø"/>
              <a:defRPr sz="2600" b="1">
                <a:solidFill>
                  <a:schemeClr val="tx1"/>
                </a:solidFill>
                <a:latin typeface="+mn-lt"/>
              </a:defRPr>
            </a:lvl2pPr>
            <a:lvl3pPr marL="1085850" indent="-228600" algn="l" rtl="0" eaLnBrk="0" fontAlgn="base" hangingPunct="0">
              <a:spcBef>
                <a:spcPct val="100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0" fontAlgn="base" hangingPunct="0">
              <a:spcBef>
                <a:spcPct val="10000"/>
              </a:spcBef>
              <a:spcAft>
                <a:spcPct val="0"/>
              </a:spcAft>
              <a:buClr>
                <a:srgbClr val="0040C0"/>
              </a:buClr>
              <a:buSzPct val="125000"/>
              <a:buFont typeface="Wingdings" pitchFamily="2" charset="2"/>
              <a:buChar char="§"/>
              <a:defRPr sz="2200" b="1">
                <a:solidFill>
                  <a:schemeClr val="tx1"/>
                </a:solidFill>
                <a:latin typeface="+mn-lt"/>
              </a:defRPr>
            </a:lvl4pPr>
            <a:lvl5pPr marL="1943100" indent="-285750" algn="l" rtl="0" eaLnBrk="0" fontAlgn="base" hangingPunct="0">
              <a:spcBef>
                <a:spcPct val="10000"/>
              </a:spcBef>
              <a:spcAft>
                <a:spcPct val="0"/>
              </a:spcAft>
              <a:buClr>
                <a:srgbClr val="0040C0"/>
              </a:buClr>
              <a:buFont typeface="Wingdings" pitchFamily="2" charset="2"/>
              <a:buChar char="v"/>
              <a:defRPr sz="2000" b="1">
                <a:solidFill>
                  <a:schemeClr val="tx1"/>
                </a:solidFill>
                <a:latin typeface="+mn-lt"/>
              </a:defRPr>
            </a:lvl5pPr>
            <a:lvl6pPr marL="24003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fontAlgn="base">
              <a:spcBef>
                <a:spcPct val="10000"/>
              </a:spcBef>
              <a:spcAft>
                <a:spcPct val="0"/>
              </a:spcAft>
              <a:buClr>
                <a:srgbClr val="0040C0"/>
              </a:buClr>
              <a:buFont typeface="Wingdings" pitchFamily="2" charset="2"/>
              <a:buChar char="v"/>
              <a:defRPr sz="2000" b="1">
                <a:solidFill>
                  <a:schemeClr val="tx1"/>
                </a:solidFill>
                <a:latin typeface="+mn-lt"/>
              </a:defRPr>
            </a:lvl9pPr>
          </a:lstStyle>
          <a:p>
            <a:pPr marL="0" indent="0">
              <a:buFont typeface="Wingdings" pitchFamily="2" charset="2"/>
              <a:buNone/>
              <a:defRPr/>
            </a:pPr>
            <a:r>
              <a:rPr lang="en-US" altLang="en-US" sz="2000" kern="0" dirty="0" smtClean="0">
                <a:solidFill>
                  <a:srgbClr val="000066"/>
                </a:solidFill>
              </a:rPr>
              <a:t>Seamless Process Overview</a:t>
            </a:r>
            <a:br>
              <a:rPr lang="en-US" altLang="en-US" sz="2000" kern="0" dirty="0" smtClean="0">
                <a:solidFill>
                  <a:srgbClr val="000066"/>
                </a:solidFill>
              </a:rPr>
            </a:br>
            <a:endParaRPr lang="en-US" sz="2000" kern="0" dirty="0" smtClean="0">
              <a:solidFill>
                <a:srgbClr val="000066"/>
              </a:solidFill>
            </a:endParaRP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Mailer submits eDoc</a:t>
            </a: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Statement auto-finalized</a:t>
            </a: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Capture sampling data using handheld scanner</a:t>
            </a: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Capture data from Mail Processing Equipment (MPE) scanning</a:t>
            </a: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Compare data captured to eDoc</a:t>
            </a:r>
          </a:p>
          <a:p>
            <a:pPr marL="457200" indent="-457200" fontAlgn="auto">
              <a:spcBef>
                <a:spcPts val="0"/>
              </a:spcBef>
              <a:spcAft>
                <a:spcPts val="0"/>
              </a:spcAft>
              <a:buClr>
                <a:srgbClr val="000066"/>
              </a:buClr>
              <a:buFont typeface="+mj-lt"/>
              <a:buAutoNum type="arabicPeriod"/>
              <a:defRPr/>
            </a:pPr>
            <a:r>
              <a:rPr lang="en-US" sz="2000" kern="0" dirty="0" smtClean="0">
                <a:solidFill>
                  <a:srgbClr val="000066"/>
                </a:solidFill>
              </a:rPr>
              <a:t>Detailed Mail Quality reporting</a:t>
            </a:r>
            <a:endParaRPr lang="en-US" sz="2000" kern="0" dirty="0">
              <a:solidFill>
                <a:srgbClr val="000066"/>
              </a:solidFill>
            </a:endParaRPr>
          </a:p>
        </p:txBody>
      </p:sp>
    </p:spTree>
    <p:extLst>
      <p:ext uri="{BB962C8B-B14F-4D97-AF65-F5344CB8AC3E}">
        <p14:creationId xmlns:p14="http://schemas.microsoft.com/office/powerpoint/2010/main" val="326977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249238" y="134620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spcBef>
                <a:spcPct val="50000"/>
              </a:spcBef>
            </a:pPr>
            <a:endParaRPr lang="en-US" dirty="0"/>
          </a:p>
        </p:txBody>
      </p:sp>
      <p:sp>
        <p:nvSpPr>
          <p:cNvPr id="758788" name="Rectangle 4"/>
          <p:cNvSpPr>
            <a:spLocks noChangeArrowheads="1"/>
          </p:cNvSpPr>
          <p:nvPr/>
        </p:nvSpPr>
        <p:spPr bwMode="auto">
          <a:xfrm>
            <a:off x="6772594" y="162116"/>
            <a:ext cx="2112644"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sz="2000" b="1" dirty="0" smtClean="0">
                <a:solidFill>
                  <a:schemeClr val="bg1"/>
                </a:solidFill>
                <a:latin typeface="Arial" charset="0"/>
              </a:rPr>
              <a:t>Top Resource</a:t>
            </a:r>
            <a:endParaRPr lang="en-US" sz="2000" b="1" dirty="0">
              <a:solidFill>
                <a:schemeClr val="bg1"/>
              </a:solidFill>
              <a:latin typeface="Arial" charset="0"/>
            </a:endParaRPr>
          </a:p>
        </p:txBody>
      </p:sp>
      <p:sp>
        <p:nvSpPr>
          <p:cNvPr id="758811" name="Rectangle 27"/>
          <p:cNvSpPr>
            <a:spLocks noChangeArrowheads="1"/>
          </p:cNvSpPr>
          <p:nvPr/>
        </p:nvSpPr>
        <p:spPr bwMode="auto">
          <a:xfrm>
            <a:off x="249238" y="955294"/>
            <a:ext cx="8636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spcBef>
                <a:spcPct val="20000"/>
              </a:spcBef>
              <a:buClr>
                <a:srgbClr val="FFFFFF"/>
              </a:buClr>
              <a:buSzPct val="80000"/>
            </a:pPr>
            <a:r>
              <a:rPr lang="en-US" b="1" dirty="0">
                <a:latin typeface="Arial" charset="0"/>
              </a:rPr>
              <a:t>Located at </a:t>
            </a:r>
            <a:r>
              <a:rPr lang="en-US" b="1" dirty="0" smtClean="0">
                <a:latin typeface="Arial" charset="0"/>
                <a:hlinkClick r:id="rId3"/>
              </a:rPr>
              <a:t>Ribbs.usps.gov</a:t>
            </a:r>
            <a:endParaRPr lang="en-US" b="1" dirty="0">
              <a:latin typeface="Arial" charset="0"/>
            </a:endParaRPr>
          </a:p>
        </p:txBody>
      </p:sp>
      <p:sp>
        <p:nvSpPr>
          <p:cNvPr id="758812" name="Rectangle 28"/>
          <p:cNvSpPr>
            <a:spLocks noChangeArrowheads="1"/>
          </p:cNvSpPr>
          <p:nvPr/>
        </p:nvSpPr>
        <p:spPr bwMode="auto">
          <a:xfrm>
            <a:off x="249238" y="6262688"/>
            <a:ext cx="8636000"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a:fld id="{108DF92F-412B-438D-9691-E826EF47F761}" type="slidenum">
              <a:rPr lang="en-US" sz="1200" b="1">
                <a:latin typeface="Arial" charset="0"/>
              </a:rPr>
              <a:pPr algn="r"/>
              <a:t>3</a:t>
            </a:fld>
            <a:endParaRPr lang="en-US" sz="1200" b="1" dirty="0">
              <a:latin typeface="Arial" charset="0"/>
            </a:endParaRPr>
          </a:p>
        </p:txBody>
      </p:sp>
      <p:sp>
        <p:nvSpPr>
          <p:cNvPr id="758813" name="Rectangle 29"/>
          <p:cNvSpPr>
            <a:spLocks noChangeArrowheads="1"/>
          </p:cNvSpPr>
          <p:nvPr/>
        </p:nvSpPr>
        <p:spPr bwMode="auto">
          <a:xfrm>
            <a:off x="249238" y="6257925"/>
            <a:ext cx="420846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200" b="1" dirty="0" smtClean="0">
                <a:latin typeface="Arial" charset="0"/>
              </a:rPr>
              <a:t>Rapid Information Bulletin Board System (RIBBS)</a:t>
            </a:r>
            <a:endParaRPr lang="en-US" sz="2000" b="1" dirty="0">
              <a:latin typeface="Arial" charset="0"/>
            </a:endParaRPr>
          </a:p>
        </p:txBody>
      </p:sp>
      <p:sp>
        <p:nvSpPr>
          <p:cNvPr id="758814" name="Rectangle 30"/>
          <p:cNvSpPr>
            <a:spLocks noChangeArrowheads="1"/>
          </p:cNvSpPr>
          <p:nvPr/>
        </p:nvSpPr>
        <p:spPr bwMode="auto">
          <a:xfrm>
            <a:off x="249238" y="5881688"/>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2058" y="1759671"/>
            <a:ext cx="6690360" cy="3845138"/>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Up Arrow 9"/>
          <p:cNvSpPr/>
          <p:nvPr/>
        </p:nvSpPr>
        <p:spPr>
          <a:xfrm rot="19887645">
            <a:off x="2665781" y="5208102"/>
            <a:ext cx="743165" cy="5281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Seamless Acceptance</a:t>
            </a: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1686159"/>
              </p:ext>
            </p:extLst>
          </p:nvPr>
        </p:nvGraphicFramePr>
        <p:xfrm>
          <a:off x="265457" y="866898"/>
          <a:ext cx="8603561" cy="5093071"/>
        </p:xfrm>
        <a:graphic>
          <a:graphicData uri="http://schemas.openxmlformats.org/drawingml/2006/table">
            <a:tbl>
              <a:tblPr firstRow="1" bandRow="1">
                <a:tableStyleId>{21E4AEA4-8DFA-4A89-87EB-49C32662AFE0}</a:tableStyleId>
              </a:tblPr>
              <a:tblGrid>
                <a:gridCol w="2135289"/>
                <a:gridCol w="6468272"/>
              </a:tblGrid>
              <a:tr h="310429">
                <a:tc>
                  <a:txBody>
                    <a:bodyPr/>
                    <a:lstStyle/>
                    <a:p>
                      <a:pPr marL="0" marR="0">
                        <a:spcBef>
                          <a:spcPts val="0"/>
                        </a:spcBef>
                        <a:spcAft>
                          <a:spcPts val="800"/>
                        </a:spcAft>
                      </a:pPr>
                      <a:r>
                        <a:rPr lang="en-US" sz="1400" dirty="0">
                          <a:effectLst/>
                        </a:rPr>
                        <a:t>Verification</a:t>
                      </a:r>
                      <a:endParaRPr lang="en-US" sz="1600" dirty="0">
                        <a:effectLst/>
                        <a:latin typeface="Calibri"/>
                        <a:ea typeface="Calibri"/>
                        <a:cs typeface="Times New Roman"/>
                      </a:endParaRPr>
                    </a:p>
                  </a:txBody>
                  <a:tcPr marL="68556" marR="68556" marT="34283" marB="34283" anchor="ctr"/>
                </a:tc>
                <a:tc>
                  <a:txBody>
                    <a:bodyPr/>
                    <a:lstStyle/>
                    <a:p>
                      <a:pPr marL="0" marR="0" algn="ctr">
                        <a:spcBef>
                          <a:spcPts val="0"/>
                        </a:spcBef>
                        <a:spcAft>
                          <a:spcPts val="800"/>
                        </a:spcAft>
                      </a:pPr>
                      <a:r>
                        <a:rPr lang="en-US" sz="1400" dirty="0">
                          <a:effectLst/>
                        </a:rPr>
                        <a:t>What is it?</a:t>
                      </a:r>
                      <a:endParaRPr lang="en-US" sz="1600" dirty="0">
                        <a:effectLst/>
                        <a:latin typeface="Calibri"/>
                        <a:ea typeface="Calibri"/>
                        <a:cs typeface="Times New Roman"/>
                      </a:endParaRPr>
                    </a:p>
                  </a:txBody>
                  <a:tcPr marL="68556" marR="68556" marT="34283" marB="34283" anchor="ctr"/>
                </a:tc>
              </a:tr>
              <a:tr h="562203">
                <a:tc>
                  <a:txBody>
                    <a:bodyPr/>
                    <a:lstStyle/>
                    <a:p>
                      <a:pPr marL="0" marR="0">
                        <a:spcBef>
                          <a:spcPts val="0"/>
                        </a:spcBef>
                        <a:spcAft>
                          <a:spcPts val="800"/>
                        </a:spcAft>
                      </a:pPr>
                      <a:r>
                        <a:rPr lang="en-US" sz="1400" dirty="0">
                          <a:effectLst/>
                        </a:rPr>
                        <a:t>Undocumented</a:t>
                      </a:r>
                      <a:endParaRPr lang="en-US" sz="1600" dirty="0">
                        <a:effectLst/>
                        <a:latin typeface="Calibri"/>
                        <a:ea typeface="Calibri"/>
                        <a:cs typeface="Times New Roman"/>
                      </a:endParaRPr>
                    </a:p>
                  </a:txBody>
                  <a:tcPr marL="68556" marR="68556" marT="34283" marB="34283" anchor="ctr"/>
                </a:tc>
                <a:tc>
                  <a:txBody>
                    <a:bodyPr/>
                    <a:lstStyle/>
                    <a:p>
                      <a:pPr marL="0" marR="0">
                        <a:spcBef>
                          <a:spcPts val="0"/>
                        </a:spcBef>
                        <a:spcAft>
                          <a:spcPts val="800"/>
                        </a:spcAft>
                      </a:pPr>
                      <a:r>
                        <a:rPr lang="en-US" sz="1400" dirty="0" smtClean="0">
                          <a:effectLst/>
                        </a:rPr>
                        <a:t>Was every</a:t>
                      </a:r>
                      <a:r>
                        <a:rPr lang="en-US" sz="1400" baseline="0" dirty="0" smtClean="0">
                          <a:effectLst/>
                        </a:rPr>
                        <a:t> piece scan from a mailer participating in Seamless Acceptance able to be matched to eDoc? </a:t>
                      </a:r>
                      <a:endParaRPr lang="en-US" sz="1400" dirty="0">
                        <a:effectLst/>
                        <a:latin typeface="Arial"/>
                        <a:ea typeface="Times New Roman"/>
                      </a:endParaRPr>
                    </a:p>
                  </a:txBody>
                  <a:tcPr marL="68556" marR="68556" marT="34283" marB="34283" anchor="ctr"/>
                </a:tc>
              </a:tr>
              <a:tr h="1485126">
                <a:tc>
                  <a:txBody>
                    <a:bodyPr/>
                    <a:lstStyle/>
                    <a:p>
                      <a:pPr marL="0" marR="0">
                        <a:spcBef>
                          <a:spcPts val="0"/>
                        </a:spcBef>
                        <a:spcAft>
                          <a:spcPts val="800"/>
                        </a:spcAft>
                      </a:pPr>
                      <a:r>
                        <a:rPr lang="en-US" sz="1400" dirty="0">
                          <a:effectLst/>
                        </a:rPr>
                        <a:t>Delivery Point</a:t>
                      </a:r>
                      <a:endParaRPr lang="en-US" sz="1600" dirty="0">
                        <a:effectLst/>
                        <a:latin typeface="Calibri"/>
                        <a:ea typeface="Calibri"/>
                        <a:cs typeface="Times New Roman"/>
                      </a:endParaRPr>
                    </a:p>
                  </a:txBody>
                  <a:tcPr marL="68556" marR="68556" marT="34283" marB="34283" anchor="ctr"/>
                </a:tc>
                <a:tc>
                  <a:txBody>
                    <a:bodyPr/>
                    <a:lstStyle/>
                    <a:p>
                      <a:pPr marL="0" marR="0">
                        <a:spcBef>
                          <a:spcPts val="0"/>
                        </a:spcBef>
                        <a:spcAft>
                          <a:spcPts val="0"/>
                        </a:spcAft>
                      </a:pPr>
                      <a:r>
                        <a:rPr lang="en-US" sz="1400" dirty="0">
                          <a:effectLst/>
                        </a:rPr>
                        <a:t>Is the delivery point contained in the IMb valid for the service level of the mailpiece?</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In August 2014,  there will be a logic correction to stop logging DPV errors when there is a valid match on a lower level delivery point  (ex: 11 digit delivery point has a 9 digit match). </a:t>
                      </a:r>
                      <a:endParaRPr lang="en-US" sz="1600" dirty="0">
                        <a:effectLst/>
                        <a:latin typeface="Calibri"/>
                        <a:ea typeface="Calibri"/>
                        <a:cs typeface="Times New Roman"/>
                      </a:endParaRPr>
                    </a:p>
                  </a:txBody>
                  <a:tcPr marL="68556" marR="68556" marT="34283" marB="34283" anchor="ctr"/>
                </a:tc>
              </a:tr>
              <a:tr h="1250187">
                <a:tc>
                  <a:txBody>
                    <a:bodyPr/>
                    <a:lstStyle/>
                    <a:p>
                      <a:pPr marL="0" marR="0">
                        <a:spcBef>
                          <a:spcPts val="0"/>
                        </a:spcBef>
                        <a:spcAft>
                          <a:spcPts val="800"/>
                        </a:spcAft>
                      </a:pPr>
                      <a:r>
                        <a:rPr lang="en-US" sz="1400" dirty="0">
                          <a:effectLst/>
                        </a:rPr>
                        <a:t>Nesting/Sortation (MPE)</a:t>
                      </a:r>
                      <a:endParaRPr lang="en-US" sz="1600" dirty="0">
                        <a:effectLst/>
                        <a:latin typeface="Calibri"/>
                        <a:ea typeface="Calibri"/>
                        <a:cs typeface="Times New Roman"/>
                      </a:endParaRPr>
                    </a:p>
                  </a:txBody>
                  <a:tcPr marL="68556" marR="68556" marT="34283" marB="34283" anchor="ctr"/>
                </a:tc>
                <a:tc>
                  <a:txBody>
                    <a:bodyPr/>
                    <a:lstStyle/>
                    <a:p>
                      <a:pPr marL="0" marR="0">
                        <a:spcBef>
                          <a:spcPts val="0"/>
                        </a:spcBef>
                        <a:spcAft>
                          <a:spcPts val="0"/>
                        </a:spcAft>
                      </a:pPr>
                      <a:r>
                        <a:rPr lang="en-US" sz="1400" dirty="0">
                          <a:effectLst/>
                        </a:rPr>
                        <a:t>Were the mailpieces placed in a different tray or bundle than indicated in the eDoc?  </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This verification uses MPE scans to identify how the mail was physically prepared. </a:t>
                      </a:r>
                      <a:endParaRPr lang="en-US" sz="1600" dirty="0">
                        <a:effectLst/>
                        <a:latin typeface="Calibri"/>
                        <a:ea typeface="Calibri"/>
                        <a:cs typeface="Times New Roman"/>
                      </a:endParaRPr>
                    </a:p>
                  </a:txBody>
                  <a:tcPr marL="68556" marR="68556" marT="34283" marB="34283" anchor="ctr"/>
                </a:tc>
              </a:tr>
              <a:tr h="1485126">
                <a:tc>
                  <a:txBody>
                    <a:bodyPr/>
                    <a:lstStyle/>
                    <a:p>
                      <a:pPr marL="0" marR="0">
                        <a:spcBef>
                          <a:spcPts val="0"/>
                        </a:spcBef>
                        <a:spcAft>
                          <a:spcPts val="0"/>
                        </a:spcAft>
                      </a:pPr>
                      <a:r>
                        <a:rPr lang="en-US" sz="1400" dirty="0">
                          <a:effectLst/>
                        </a:rPr>
                        <a:t>Nesting/Sortation (Sampling)</a:t>
                      </a:r>
                      <a:endParaRPr lang="en-US" sz="1600" dirty="0">
                        <a:effectLst/>
                        <a:latin typeface="Calibri"/>
                        <a:ea typeface="Calibri"/>
                        <a:cs typeface="Times New Roman"/>
                      </a:endParaRPr>
                    </a:p>
                  </a:txBody>
                  <a:tcPr marL="68556" marR="68556" marT="34283" marB="34283" anchor="ctr"/>
                </a:tc>
                <a:tc>
                  <a:txBody>
                    <a:bodyPr/>
                    <a:lstStyle/>
                    <a:p>
                      <a:pPr marL="0" marR="0">
                        <a:spcBef>
                          <a:spcPts val="0"/>
                        </a:spcBef>
                        <a:spcAft>
                          <a:spcPts val="0"/>
                        </a:spcAft>
                      </a:pPr>
                      <a:r>
                        <a:rPr lang="en-US" sz="1400" dirty="0">
                          <a:effectLst/>
                        </a:rPr>
                        <a:t>Were the mailpieces placed in a different tray or bundle than indicated in the eDoc? Or was the tray/sack placed on a different container than indicated in the eDoc? </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This verification uses sampling scans to identify how the mail was physically prepared.</a:t>
                      </a:r>
                      <a:endParaRPr lang="en-US" sz="1600" dirty="0">
                        <a:effectLst/>
                        <a:latin typeface="Calibri"/>
                        <a:ea typeface="Calibri"/>
                        <a:cs typeface="Times New Roman"/>
                      </a:endParaRPr>
                    </a:p>
                  </a:txBody>
                  <a:tcPr marL="68556" marR="68556" marT="34283" marB="34283" anchor="ctr"/>
                </a:tc>
              </a:tr>
            </a:tbl>
          </a:graphicData>
        </a:graphic>
      </p:graphicFrame>
    </p:spTree>
    <p:extLst>
      <p:ext uri="{BB962C8B-B14F-4D97-AF65-F5344CB8AC3E}">
        <p14:creationId xmlns:p14="http://schemas.microsoft.com/office/powerpoint/2010/main" val="3800801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Seamless Acceptance</a:t>
            </a:r>
          </a:p>
        </p:txBody>
      </p:sp>
      <p:sp>
        <p:nvSpPr>
          <p:cNvPr id="3" name="Rectangle 30"/>
          <p:cNvSpPr>
            <a:spLocks noChangeArrowheads="1"/>
          </p:cNvSpPr>
          <p:nvPr/>
        </p:nvSpPr>
        <p:spPr bwMode="auto">
          <a:xfrm>
            <a:off x="235639" y="6107327"/>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83036757"/>
              </p:ext>
            </p:extLst>
          </p:nvPr>
        </p:nvGraphicFramePr>
        <p:xfrm>
          <a:off x="235639" y="1021280"/>
          <a:ext cx="8603561" cy="4777859"/>
        </p:xfrm>
        <a:graphic>
          <a:graphicData uri="http://schemas.openxmlformats.org/drawingml/2006/table">
            <a:tbl>
              <a:tblPr firstRow="1" bandRow="1">
                <a:tableStyleId>{21E4AEA4-8DFA-4A89-87EB-49C32662AFE0}</a:tableStyleId>
              </a:tblPr>
              <a:tblGrid>
                <a:gridCol w="2135289"/>
                <a:gridCol w="6468272"/>
              </a:tblGrid>
              <a:tr h="339292">
                <a:tc>
                  <a:txBody>
                    <a:bodyPr/>
                    <a:lstStyle/>
                    <a:p>
                      <a:pPr marL="0" marR="0">
                        <a:spcBef>
                          <a:spcPts val="0"/>
                        </a:spcBef>
                        <a:spcAft>
                          <a:spcPts val="800"/>
                        </a:spcAft>
                      </a:pPr>
                      <a:r>
                        <a:rPr lang="en-US" sz="1400" dirty="0">
                          <a:effectLst/>
                        </a:rPr>
                        <a:t>Verification</a:t>
                      </a:r>
                      <a:endParaRPr lang="en-US" sz="1600" dirty="0">
                        <a:effectLst/>
                        <a:latin typeface="Calibri"/>
                        <a:ea typeface="Calibri"/>
                        <a:cs typeface="Times New Roman"/>
                      </a:endParaRPr>
                    </a:p>
                  </a:txBody>
                  <a:tcPr marL="68556" marR="68556" marT="34282" marB="34282" anchor="ctr"/>
                </a:tc>
                <a:tc>
                  <a:txBody>
                    <a:bodyPr/>
                    <a:lstStyle/>
                    <a:p>
                      <a:pPr marL="0" marR="0" algn="ctr">
                        <a:spcBef>
                          <a:spcPts val="0"/>
                        </a:spcBef>
                        <a:spcAft>
                          <a:spcPts val="800"/>
                        </a:spcAft>
                      </a:pPr>
                      <a:r>
                        <a:rPr lang="en-US" sz="1400" dirty="0">
                          <a:effectLst/>
                        </a:rPr>
                        <a:t>What is it?</a:t>
                      </a:r>
                      <a:endParaRPr lang="en-US" sz="1600" dirty="0">
                        <a:effectLst/>
                        <a:latin typeface="Calibri"/>
                        <a:ea typeface="Calibri"/>
                        <a:cs typeface="Times New Roman"/>
                      </a:endParaRPr>
                    </a:p>
                  </a:txBody>
                  <a:tcPr marL="68556" marR="68556" marT="34282" marB="34282" anchor="ctr"/>
                </a:tc>
              </a:tr>
              <a:tr h="1109642">
                <a:tc>
                  <a:txBody>
                    <a:bodyPr/>
                    <a:lstStyle/>
                    <a:p>
                      <a:pPr marL="0" marR="0">
                        <a:spcBef>
                          <a:spcPts val="0"/>
                        </a:spcBef>
                        <a:spcAft>
                          <a:spcPts val="0"/>
                        </a:spcAft>
                      </a:pPr>
                      <a:r>
                        <a:rPr lang="en-US" sz="1400" dirty="0">
                          <a:solidFill>
                            <a:srgbClr val="000066"/>
                          </a:solidFill>
                          <a:effectLst/>
                        </a:rPr>
                        <a:t>Postage</a:t>
                      </a:r>
                      <a:endParaRPr lang="en-US" sz="1600" dirty="0">
                        <a:solidFill>
                          <a:srgbClr val="000066"/>
                        </a:solidFill>
                        <a:effectLst/>
                        <a:latin typeface="Calibri"/>
                        <a:ea typeface="Calibri"/>
                        <a:cs typeface="Times New Roman"/>
                      </a:endParaRPr>
                    </a:p>
                  </a:txBody>
                  <a:tcPr marL="68556" marR="68556" marT="34282" marB="34282" anchor="ctr"/>
                </a:tc>
                <a:tc>
                  <a:txBody>
                    <a:bodyPr/>
                    <a:lstStyle/>
                    <a:p>
                      <a:pPr marL="0" marR="0">
                        <a:spcBef>
                          <a:spcPts val="0"/>
                        </a:spcBef>
                        <a:spcAft>
                          <a:spcPts val="0"/>
                        </a:spcAft>
                      </a:pPr>
                      <a:r>
                        <a:rPr lang="en-US" sz="1400" dirty="0">
                          <a:solidFill>
                            <a:srgbClr val="000066"/>
                          </a:solidFill>
                          <a:effectLst/>
                        </a:rPr>
                        <a:t>Is the type of postage payment and the amount of postage affixed match the eDoc for the mailpiece?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This is a sampling verification.  </a:t>
                      </a:r>
                      <a:endParaRPr lang="en-US" sz="1600" dirty="0">
                        <a:solidFill>
                          <a:srgbClr val="000066"/>
                        </a:solidFill>
                        <a:effectLst/>
                        <a:latin typeface="Calibri"/>
                        <a:ea typeface="Calibri"/>
                        <a:cs typeface="Times New Roman"/>
                      </a:endParaRPr>
                    </a:p>
                  </a:txBody>
                  <a:tcPr marL="68556" marR="68556" marT="34282" marB="34282" anchor="ctr"/>
                </a:tc>
              </a:tr>
              <a:tr h="1366425">
                <a:tc>
                  <a:txBody>
                    <a:bodyPr/>
                    <a:lstStyle/>
                    <a:p>
                      <a:pPr marL="0" marR="0">
                        <a:spcBef>
                          <a:spcPts val="0"/>
                        </a:spcBef>
                        <a:spcAft>
                          <a:spcPts val="0"/>
                        </a:spcAft>
                      </a:pPr>
                      <a:r>
                        <a:rPr lang="en-US" sz="1400" dirty="0">
                          <a:solidFill>
                            <a:srgbClr val="000066"/>
                          </a:solidFill>
                          <a:effectLst/>
                        </a:rPr>
                        <a:t>Weight</a:t>
                      </a:r>
                      <a:endParaRPr lang="en-US" sz="1600" dirty="0">
                        <a:solidFill>
                          <a:srgbClr val="000066"/>
                        </a:solidFill>
                        <a:effectLst/>
                        <a:latin typeface="Calibri"/>
                        <a:ea typeface="Calibri"/>
                        <a:cs typeface="Times New Roman"/>
                      </a:endParaRPr>
                    </a:p>
                  </a:txBody>
                  <a:tcPr marL="68556" marR="68556" marT="34282" marB="34282" anchor="ctr"/>
                </a:tc>
                <a:tc>
                  <a:txBody>
                    <a:bodyPr/>
                    <a:lstStyle/>
                    <a:p>
                      <a:pPr marL="0" marR="0">
                        <a:spcBef>
                          <a:spcPts val="0"/>
                        </a:spcBef>
                        <a:spcAft>
                          <a:spcPts val="0"/>
                        </a:spcAft>
                      </a:pPr>
                      <a:r>
                        <a:rPr lang="en-US" sz="1400" dirty="0">
                          <a:solidFill>
                            <a:srgbClr val="000066"/>
                          </a:solidFill>
                          <a:effectLst/>
                        </a:rPr>
                        <a:t>Is the weight of the mailpiece different than the weight indicated in the eDoc?  Is this difference enough to cause a change in the amount of postage due?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This is a sampling verification.  The Postal Service is working with the industry to establish the threshold for environmental factors for pound postage. </a:t>
                      </a:r>
                      <a:endParaRPr lang="en-US" sz="1600" dirty="0">
                        <a:solidFill>
                          <a:srgbClr val="000066"/>
                        </a:solidFill>
                        <a:effectLst/>
                        <a:latin typeface="Calibri"/>
                        <a:ea typeface="Calibri"/>
                        <a:cs typeface="Times New Roman"/>
                      </a:endParaRPr>
                    </a:p>
                  </a:txBody>
                  <a:tcPr marL="68556" marR="68556" marT="34282" marB="34282" anchor="ctr"/>
                </a:tc>
              </a:tr>
              <a:tr h="1366425">
                <a:tc>
                  <a:txBody>
                    <a:bodyPr/>
                    <a:lstStyle/>
                    <a:p>
                      <a:pPr marL="0" marR="0">
                        <a:spcBef>
                          <a:spcPts val="0"/>
                        </a:spcBef>
                        <a:spcAft>
                          <a:spcPts val="0"/>
                        </a:spcAft>
                      </a:pPr>
                      <a:r>
                        <a:rPr lang="en-US" sz="1400" dirty="0">
                          <a:solidFill>
                            <a:srgbClr val="000066"/>
                          </a:solidFill>
                          <a:effectLst/>
                        </a:rPr>
                        <a:t>Mail Characteristic</a:t>
                      </a:r>
                      <a:endParaRPr lang="en-US" sz="1600" dirty="0">
                        <a:solidFill>
                          <a:srgbClr val="000066"/>
                        </a:solidFill>
                        <a:effectLst/>
                        <a:latin typeface="Calibri"/>
                        <a:ea typeface="Calibri"/>
                        <a:cs typeface="Times New Roman"/>
                      </a:endParaRPr>
                    </a:p>
                  </a:txBody>
                  <a:tcPr marL="68556" marR="68556" marT="34282" marB="34282" anchor="ctr"/>
                </a:tc>
                <a:tc>
                  <a:txBody>
                    <a:bodyPr/>
                    <a:lstStyle/>
                    <a:p>
                      <a:pPr marL="0" marR="0">
                        <a:spcBef>
                          <a:spcPts val="0"/>
                        </a:spcBef>
                        <a:spcAft>
                          <a:spcPts val="0"/>
                        </a:spcAft>
                      </a:pPr>
                      <a:r>
                        <a:rPr lang="en-US" sz="1400" dirty="0">
                          <a:solidFill>
                            <a:srgbClr val="000066"/>
                          </a:solidFill>
                          <a:effectLst/>
                        </a:rPr>
                        <a:t>Does the mailpiece match the same mail class and processing category as indicated in the eDoc?  Does the piece content quality for nonprofit or standard mail rates (as appropriate)?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 </a:t>
                      </a:r>
                      <a:endParaRPr lang="en-US" sz="1600" dirty="0">
                        <a:solidFill>
                          <a:srgbClr val="000066"/>
                        </a:solidFill>
                        <a:effectLst/>
                      </a:endParaRPr>
                    </a:p>
                    <a:p>
                      <a:pPr marL="0" marR="0">
                        <a:spcBef>
                          <a:spcPts val="0"/>
                        </a:spcBef>
                        <a:spcAft>
                          <a:spcPts val="0"/>
                        </a:spcAft>
                      </a:pPr>
                      <a:r>
                        <a:rPr lang="en-US" sz="1400" dirty="0">
                          <a:solidFill>
                            <a:srgbClr val="000066"/>
                          </a:solidFill>
                          <a:effectLst/>
                        </a:rPr>
                        <a:t>This is a sampling verification.  </a:t>
                      </a:r>
                      <a:endParaRPr lang="en-US" sz="1600" dirty="0">
                        <a:solidFill>
                          <a:srgbClr val="000066"/>
                        </a:solidFill>
                        <a:effectLst/>
                        <a:latin typeface="Calibri"/>
                        <a:ea typeface="Calibri"/>
                        <a:cs typeface="Times New Roman"/>
                      </a:endParaRPr>
                    </a:p>
                  </a:txBody>
                  <a:tcPr marL="68556" marR="68556" marT="34282" marB="34282" anchor="ctr"/>
                </a:tc>
              </a:tr>
              <a:tr h="596075">
                <a:tc>
                  <a:txBody>
                    <a:bodyPr/>
                    <a:lstStyle/>
                    <a:p>
                      <a:pPr marL="0" marR="0">
                        <a:spcBef>
                          <a:spcPts val="0"/>
                        </a:spcBef>
                        <a:spcAft>
                          <a:spcPts val="0"/>
                        </a:spcAft>
                      </a:pPr>
                      <a:r>
                        <a:rPr lang="en-US" sz="1400" dirty="0">
                          <a:solidFill>
                            <a:srgbClr val="000066"/>
                          </a:solidFill>
                          <a:effectLst/>
                        </a:rPr>
                        <a:t>Barcode Quality</a:t>
                      </a:r>
                      <a:endParaRPr lang="en-US" sz="1600" dirty="0">
                        <a:solidFill>
                          <a:srgbClr val="000066"/>
                        </a:solidFill>
                        <a:effectLst/>
                        <a:latin typeface="Calibri"/>
                        <a:ea typeface="Calibri"/>
                        <a:cs typeface="Times New Roman"/>
                      </a:endParaRPr>
                    </a:p>
                  </a:txBody>
                  <a:tcPr marL="68556" marR="68556" marT="34282" marB="34282" anchor="ctr"/>
                </a:tc>
                <a:tc>
                  <a:txBody>
                    <a:bodyPr/>
                    <a:lstStyle/>
                    <a:p>
                      <a:pPr marL="0" marR="0">
                        <a:spcBef>
                          <a:spcPts val="0"/>
                        </a:spcBef>
                        <a:spcAft>
                          <a:spcPts val="0"/>
                        </a:spcAft>
                      </a:pPr>
                      <a:r>
                        <a:rPr lang="en-US" sz="1400" dirty="0">
                          <a:solidFill>
                            <a:srgbClr val="000066"/>
                          </a:solidFill>
                          <a:effectLst/>
                        </a:rPr>
                        <a:t>Was a mailpiece sampled that didn’t have a scannable barcode in an automation mailing?  </a:t>
                      </a:r>
                      <a:endParaRPr lang="en-US" sz="1600" dirty="0">
                        <a:solidFill>
                          <a:srgbClr val="000066"/>
                        </a:solidFill>
                        <a:effectLst/>
                        <a:latin typeface="Calibri"/>
                        <a:ea typeface="Calibri"/>
                        <a:cs typeface="Times New Roman"/>
                      </a:endParaRPr>
                    </a:p>
                  </a:txBody>
                  <a:tcPr marL="68556" marR="68556" marT="34282" marB="34282" anchor="ctr"/>
                </a:tc>
              </a:tr>
            </a:tbl>
          </a:graphicData>
        </a:graphic>
      </p:graphicFrame>
    </p:spTree>
    <p:extLst>
      <p:ext uri="{BB962C8B-B14F-4D97-AF65-F5344CB8AC3E}">
        <p14:creationId xmlns:p14="http://schemas.microsoft.com/office/powerpoint/2010/main" val="65956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Seamless Acceptance</a:t>
            </a:r>
          </a:p>
          <a:p>
            <a:pPr algn="r" eaLnBrk="1" hangingPunct="1"/>
            <a:r>
              <a:rPr lang="en-US" sz="2000" b="1" dirty="0" smtClean="0">
                <a:solidFill>
                  <a:schemeClr val="bg1"/>
                </a:solidFill>
                <a:latin typeface="Arial" charset="0"/>
              </a:rPr>
              <a:t>Mailer Scorecard</a:t>
            </a:r>
          </a:p>
        </p:txBody>
      </p:sp>
      <p:pic>
        <p:nvPicPr>
          <p:cNvPr id="3" name="Picture 7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111" y="916424"/>
            <a:ext cx="7317857" cy="58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25"/>
          <p:cNvSpPr>
            <a:spLocks noChangeArrowheads="1"/>
          </p:cNvSpPr>
          <p:nvPr/>
        </p:nvSpPr>
        <p:spPr bwMode="auto">
          <a:xfrm>
            <a:off x="792990" y="3709546"/>
            <a:ext cx="5114925" cy="649288"/>
          </a:xfrm>
          <a:prstGeom prst="roundRect">
            <a:avLst>
              <a:gd name="adj" fmla="val 16667"/>
            </a:avLst>
          </a:prstGeom>
          <a:noFill/>
          <a:ln w="38100" algn="ctr">
            <a:solidFill>
              <a:srgbClr val="C0504D"/>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5" name="Rounded Rectangle 26"/>
          <p:cNvSpPr>
            <a:spLocks noChangeArrowheads="1"/>
          </p:cNvSpPr>
          <p:nvPr/>
        </p:nvSpPr>
        <p:spPr bwMode="auto">
          <a:xfrm>
            <a:off x="792989" y="5759532"/>
            <a:ext cx="5114925" cy="734187"/>
          </a:xfrm>
          <a:prstGeom prst="roundRect">
            <a:avLst>
              <a:gd name="adj" fmla="val 16667"/>
            </a:avLst>
          </a:prstGeom>
          <a:noFill/>
          <a:ln w="38100" algn="ctr">
            <a:solidFill>
              <a:srgbClr val="C0504D"/>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Tree>
    <p:extLst>
      <p:ext uri="{BB962C8B-B14F-4D97-AF65-F5344CB8AC3E}">
        <p14:creationId xmlns:p14="http://schemas.microsoft.com/office/powerpoint/2010/main" val="1709597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 y="1447800"/>
          <a:ext cx="8915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sz="2000" b="1" dirty="0" smtClean="0">
                <a:solidFill>
                  <a:schemeClr val="bg1"/>
                </a:solidFill>
                <a:latin typeface="Arial" charset="0"/>
              </a:rPr>
              <a:t>Seamless Acceptance Milestones</a:t>
            </a:r>
          </a:p>
        </p:txBody>
      </p:sp>
    </p:spTree>
    <p:extLst>
      <p:ext uri="{BB962C8B-B14F-4D97-AF65-F5344CB8AC3E}">
        <p14:creationId xmlns:p14="http://schemas.microsoft.com/office/powerpoint/2010/main" val="8213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01502" y="2105025"/>
            <a:ext cx="8636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endParaRPr lang="en-US" sz="3200" b="1" dirty="0">
              <a:latin typeface="Arial" charset="0"/>
            </a:endParaRPr>
          </a:p>
          <a:p>
            <a:pPr algn="ctr"/>
            <a:r>
              <a:rPr lang="en-US" sz="7200" b="1" dirty="0" smtClean="0">
                <a:latin typeface="Arial" charset="0"/>
              </a:rPr>
              <a:t>Questions</a:t>
            </a:r>
            <a:endParaRPr lang="en-US" sz="7200" b="1" dirty="0">
              <a:latin typeface="Arial" charset="0"/>
            </a:endParaRPr>
          </a:p>
        </p:txBody>
      </p:sp>
    </p:spTree>
    <p:extLst>
      <p:ext uri="{BB962C8B-B14F-4D97-AF65-F5344CB8AC3E}">
        <p14:creationId xmlns:p14="http://schemas.microsoft.com/office/powerpoint/2010/main" val="55548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274436" y="168214"/>
            <a:ext cx="261080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Full-Service</a:t>
            </a:r>
            <a:endParaRPr lang="en-US" b="1" dirty="0">
              <a:solidFill>
                <a:schemeClr val="bg1"/>
              </a:solidFill>
              <a:latin typeface="Arial" charset="0"/>
            </a:endParaRPr>
          </a:p>
        </p:txBody>
      </p:sp>
      <p:sp>
        <p:nvSpPr>
          <p:cNvPr id="3" name="Rectangle 30"/>
          <p:cNvSpPr>
            <a:spLocks noChangeArrowheads="1"/>
          </p:cNvSpPr>
          <p:nvPr/>
        </p:nvSpPr>
        <p:spPr bwMode="auto">
          <a:xfrm>
            <a:off x="249238" y="5881688"/>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4" name="Rectangle 3"/>
          <p:cNvSpPr>
            <a:spLocks noChangeArrowheads="1"/>
          </p:cNvSpPr>
          <p:nvPr/>
        </p:nvSpPr>
        <p:spPr bwMode="auto">
          <a:xfrm>
            <a:off x="249238" y="1140333"/>
            <a:ext cx="8636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marL="177800" indent="-177800" eaLnBrk="1" hangingPunct="1">
              <a:spcBef>
                <a:spcPct val="20000"/>
              </a:spcBef>
              <a:buSzPct val="75000"/>
              <a:buFont typeface="Wingdings" pitchFamily="2" charset="2"/>
              <a:buChar char="§"/>
            </a:pPr>
            <a:r>
              <a:rPr lang="en-US" altLang="en-US" b="1" dirty="0" smtClean="0">
                <a:latin typeface="Arial" charset="0"/>
              </a:rPr>
              <a:t>Full-Service </a:t>
            </a:r>
            <a:r>
              <a:rPr lang="en-US" altLang="en-US" b="1" dirty="0">
                <a:latin typeface="Arial" charset="0"/>
              </a:rPr>
              <a:t>Intelligent Mail is for letters, cards, and flats prepared as First-Class Mail®, Periodicals, Standard Mail®, and Bound Printed Matter. </a:t>
            </a:r>
            <a:endParaRPr lang="en-US" altLang="en-US" b="1" dirty="0" smtClean="0">
              <a:latin typeface="Arial" charset="0"/>
            </a:endParaRPr>
          </a:p>
          <a:p>
            <a:pPr eaLnBrk="1" hangingPunct="1">
              <a:spcBef>
                <a:spcPct val="20000"/>
              </a:spcBef>
              <a:buSzPct val="75000"/>
            </a:pPr>
            <a:endParaRPr lang="en-US" altLang="en-US" b="1" dirty="0">
              <a:latin typeface="Arial" charset="0"/>
            </a:endParaRPr>
          </a:p>
          <a:p>
            <a:pPr marL="177800" indent="-177800" eaLnBrk="1" hangingPunct="1">
              <a:spcBef>
                <a:spcPct val="20000"/>
              </a:spcBef>
              <a:buSzPct val="75000"/>
              <a:buFont typeface="Wingdings" pitchFamily="2" charset="2"/>
              <a:buChar char="§"/>
            </a:pPr>
            <a:r>
              <a:rPr lang="en-US" altLang="en-US" b="1" dirty="0">
                <a:latin typeface="Arial" charset="0"/>
              </a:rPr>
              <a:t>Mailings submitted using eDoc (Mail.dat, Mail.XML, Postal Wizard</a:t>
            </a:r>
            <a:r>
              <a:rPr lang="en-US" altLang="en-US" b="1" dirty="0" smtClean="0">
                <a:latin typeface="Arial" charset="0"/>
              </a:rPr>
              <a:t>)</a:t>
            </a:r>
          </a:p>
          <a:p>
            <a:pPr eaLnBrk="1" hangingPunct="1">
              <a:spcBef>
                <a:spcPct val="20000"/>
              </a:spcBef>
              <a:buSzPct val="75000"/>
            </a:pPr>
            <a:endParaRPr lang="en-US" altLang="en-US" b="1" dirty="0" smtClean="0">
              <a:latin typeface="Arial" charset="0"/>
            </a:endParaRPr>
          </a:p>
          <a:p>
            <a:pPr marL="177800" indent="-177800" eaLnBrk="1" hangingPunct="1">
              <a:spcBef>
                <a:spcPct val="20000"/>
              </a:spcBef>
              <a:buSzPct val="75000"/>
              <a:buFont typeface="Wingdings" pitchFamily="2" charset="2"/>
              <a:buChar char="§"/>
            </a:pPr>
            <a:r>
              <a:rPr lang="en-US" altLang="en-US" b="1" dirty="0">
                <a:latin typeface="Arial" charset="0"/>
              </a:rPr>
              <a:t>Unique Intelligent Barcodes for Containers, Trays, Pieces </a:t>
            </a:r>
            <a:endParaRPr lang="en-US" altLang="en-US" b="1" dirty="0" smtClean="0">
              <a:latin typeface="Arial" charset="0"/>
            </a:endParaRPr>
          </a:p>
          <a:p>
            <a:pPr eaLnBrk="1" hangingPunct="1">
              <a:spcBef>
                <a:spcPct val="20000"/>
              </a:spcBef>
              <a:buSzPct val="75000"/>
            </a:pPr>
            <a:endParaRPr lang="en-US" altLang="en-US" b="1" dirty="0">
              <a:latin typeface="Arial" charset="0"/>
            </a:endParaRPr>
          </a:p>
          <a:p>
            <a:pPr marL="177800" indent="-177800" eaLnBrk="1" hangingPunct="1">
              <a:spcBef>
                <a:spcPct val="20000"/>
              </a:spcBef>
              <a:buSzPct val="75000"/>
              <a:buFont typeface="Wingdings" pitchFamily="2" charset="2"/>
              <a:buChar char="§"/>
            </a:pPr>
            <a:r>
              <a:rPr lang="en-US" altLang="en-US" b="1" dirty="0">
                <a:latin typeface="Arial" charset="0"/>
              </a:rPr>
              <a:t>78% of commercial volume is on Full-Service </a:t>
            </a:r>
          </a:p>
          <a:p>
            <a:pPr eaLnBrk="1" hangingPunct="1">
              <a:spcBef>
                <a:spcPct val="20000"/>
              </a:spcBef>
              <a:buSzPct val="75000"/>
            </a:pPr>
            <a:endParaRPr lang="en-US" altLang="en-US" b="1" dirty="0">
              <a:latin typeface="Arial" charset="0"/>
            </a:endParaRPr>
          </a:p>
        </p:txBody>
      </p:sp>
    </p:spTree>
    <p:extLst>
      <p:ext uri="{BB962C8B-B14F-4D97-AF65-F5344CB8AC3E}">
        <p14:creationId xmlns:p14="http://schemas.microsoft.com/office/powerpoint/2010/main" val="417791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ChangeArrowheads="1"/>
          </p:cNvSpPr>
          <p:nvPr/>
        </p:nvSpPr>
        <p:spPr bwMode="auto">
          <a:xfrm>
            <a:off x="5615019" y="168214"/>
            <a:ext cx="3270219"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Full-Service Benefits</a:t>
            </a:r>
            <a:endParaRPr lang="en-US" b="1" dirty="0">
              <a:solidFill>
                <a:schemeClr val="bg1"/>
              </a:solidFill>
              <a:latin typeface="Arial" charset="0"/>
            </a:endParaRPr>
          </a:p>
        </p:txBody>
      </p:sp>
      <p:pic>
        <p:nvPicPr>
          <p:cNvPr id="8519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683" y="1226184"/>
            <a:ext cx="8829139" cy="47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7" name="Rectangle 30"/>
          <p:cNvSpPr>
            <a:spLocks noChangeArrowheads="1"/>
          </p:cNvSpPr>
          <p:nvPr/>
        </p:nvSpPr>
        <p:spPr bwMode="auto">
          <a:xfrm>
            <a:off x="249238" y="606856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270946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9238" y="1021460"/>
            <a:ext cx="8636000" cy="542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marL="177800" indent="-177800" eaLnBrk="1" hangingPunct="1">
              <a:spcBef>
                <a:spcPct val="20000"/>
              </a:spcBef>
              <a:buSzPct val="75000"/>
              <a:buFont typeface="Wingdings" pitchFamily="2" charset="2"/>
              <a:buChar char="§"/>
            </a:pPr>
            <a:r>
              <a:rPr lang="en-US" altLang="en-US" sz="2000" b="1" dirty="0" smtClean="0">
                <a:latin typeface="Arial" charset="0"/>
              </a:rPr>
              <a:t>BMEU outreaching to </a:t>
            </a:r>
            <a:r>
              <a:rPr lang="en-US" altLang="en-US" sz="2000" b="1" dirty="0">
                <a:latin typeface="Arial" charset="0"/>
              </a:rPr>
              <a:t>customers to migrate to </a:t>
            </a:r>
            <a:r>
              <a:rPr lang="en-US" altLang="en-US" sz="2000" b="1" dirty="0" smtClean="0">
                <a:latin typeface="Arial" charset="0"/>
              </a:rPr>
              <a:t>Full-Service</a:t>
            </a:r>
          </a:p>
          <a:p>
            <a:pPr marL="635000" lvl="1" indent="-177800" eaLnBrk="1" hangingPunct="1">
              <a:spcBef>
                <a:spcPct val="20000"/>
              </a:spcBef>
              <a:buSzPct val="75000"/>
              <a:buFont typeface="Wingdings" pitchFamily="2" charset="2"/>
              <a:buChar char="§"/>
            </a:pPr>
            <a:r>
              <a:rPr lang="en-US" altLang="en-US" sz="1800" dirty="0">
                <a:latin typeface="Arial" charset="0"/>
              </a:rPr>
              <a:t>No mandate for mailers to submit eDoc or Full </a:t>
            </a:r>
            <a:r>
              <a:rPr lang="en-US" altLang="en-US" sz="1800" dirty="0" smtClean="0">
                <a:latin typeface="Arial" charset="0"/>
              </a:rPr>
              <a:t>Service</a:t>
            </a:r>
            <a:endParaRPr lang="en-US" altLang="en-US" sz="2000" b="1" dirty="0" smtClean="0">
              <a:latin typeface="Arial" charset="0"/>
            </a:endParaRPr>
          </a:p>
          <a:p>
            <a:pPr marL="177800" indent="-177800" eaLnBrk="1" hangingPunct="1">
              <a:spcBef>
                <a:spcPct val="20000"/>
              </a:spcBef>
              <a:buSzPct val="75000"/>
              <a:buFont typeface="Wingdings" pitchFamily="2" charset="2"/>
              <a:buChar char="§"/>
            </a:pPr>
            <a:r>
              <a:rPr lang="en-US" altLang="en-US" sz="2000" b="1" dirty="0">
                <a:latin typeface="Arial" charset="0"/>
              </a:rPr>
              <a:t>Certified Software Vendors</a:t>
            </a:r>
          </a:p>
          <a:p>
            <a:pPr marL="635000" lvl="1" indent="-177800" eaLnBrk="1" hangingPunct="1">
              <a:spcBef>
                <a:spcPct val="20000"/>
              </a:spcBef>
              <a:buSzPct val="75000"/>
              <a:buFont typeface="Wingdings" pitchFamily="2" charset="2"/>
              <a:buChar char="§"/>
            </a:pPr>
            <a:r>
              <a:rPr lang="en-US" altLang="en-US" sz="1800" dirty="0">
                <a:latin typeface="Arial" charset="0"/>
                <a:hlinkClick r:id="rId3"/>
              </a:rPr>
              <a:t>https://ribbs.usps.gov/uniqueimb/documents/tech_guides/VendorFullServiceCapabilities.pdf</a:t>
            </a:r>
            <a:r>
              <a:rPr lang="en-US" altLang="en-US" sz="1800" dirty="0">
                <a:latin typeface="Arial" charset="0"/>
              </a:rPr>
              <a:t> </a:t>
            </a:r>
            <a:endParaRPr lang="en-US" altLang="en-US" sz="2000" b="1" dirty="0" smtClean="0">
              <a:latin typeface="Arial" charset="0"/>
            </a:endParaRPr>
          </a:p>
          <a:p>
            <a:pPr marL="177800" indent="-177800" eaLnBrk="1" hangingPunct="1">
              <a:spcBef>
                <a:spcPct val="20000"/>
              </a:spcBef>
              <a:buSzPct val="75000"/>
              <a:buFont typeface="Wingdings" pitchFamily="2" charset="2"/>
              <a:buChar char="§"/>
            </a:pPr>
            <a:r>
              <a:rPr lang="en-US" altLang="en-US" sz="2000" b="1" dirty="0">
                <a:latin typeface="Arial" charset="0"/>
              </a:rPr>
              <a:t>Certified Mail Service Providers </a:t>
            </a:r>
          </a:p>
          <a:p>
            <a:pPr marL="635000" lvl="1" indent="-177800" eaLnBrk="1" hangingPunct="1">
              <a:spcBef>
                <a:spcPct val="20000"/>
              </a:spcBef>
              <a:buSzPct val="75000"/>
              <a:buFont typeface="Wingdings" pitchFamily="2" charset="2"/>
              <a:buChar char="§"/>
            </a:pPr>
            <a:r>
              <a:rPr lang="en-US" altLang="en-US" sz="1800" dirty="0">
                <a:latin typeface="Arial" charset="0"/>
                <a:hlinkClick r:id="rId4"/>
              </a:rPr>
              <a:t>https://ribbs.usps.gov/intelligentmail/documents/tech_guides/MSP_MailOwnerInformationalSheet.pdf</a:t>
            </a:r>
            <a:r>
              <a:rPr lang="en-US" altLang="en-US" sz="1800" dirty="0">
                <a:latin typeface="Arial" charset="0"/>
              </a:rPr>
              <a:t> </a:t>
            </a:r>
            <a:endParaRPr lang="en-US" altLang="en-US" sz="2000" b="1" dirty="0">
              <a:latin typeface="Arial" charset="0"/>
            </a:endParaRPr>
          </a:p>
          <a:p>
            <a:pPr marL="177800" indent="-177800" eaLnBrk="1" hangingPunct="1">
              <a:spcBef>
                <a:spcPct val="20000"/>
              </a:spcBef>
              <a:buSzPct val="75000"/>
              <a:buFont typeface="Wingdings" pitchFamily="2" charset="2"/>
              <a:buChar char="§"/>
            </a:pPr>
            <a:r>
              <a:rPr lang="en-US" altLang="en-US" sz="2000" b="1" dirty="0">
                <a:latin typeface="Arial" charset="0"/>
              </a:rPr>
              <a:t>Postal Wizard at BME</a:t>
            </a:r>
          </a:p>
          <a:p>
            <a:pPr marL="635000" lvl="1" indent="-177800" eaLnBrk="1" hangingPunct="1">
              <a:spcBef>
                <a:spcPct val="20000"/>
              </a:spcBef>
              <a:buSzPct val="75000"/>
              <a:buFont typeface="Wingdings" pitchFamily="2" charset="2"/>
              <a:buChar char="§"/>
            </a:pPr>
            <a:r>
              <a:rPr lang="en-US" altLang="en-US" sz="1800" dirty="0">
                <a:latin typeface="Arial" charset="0"/>
              </a:rPr>
              <a:t>Assist customers in signing up to Business Customer Gateway</a:t>
            </a:r>
          </a:p>
          <a:p>
            <a:pPr marL="635000" lvl="1" indent="-177800" eaLnBrk="1" hangingPunct="1">
              <a:spcBef>
                <a:spcPct val="20000"/>
              </a:spcBef>
              <a:buSzPct val="75000"/>
              <a:buFont typeface="Wingdings" pitchFamily="2" charset="2"/>
              <a:buChar char="§"/>
            </a:pPr>
            <a:r>
              <a:rPr lang="en-US" altLang="en-US" sz="1800" dirty="0">
                <a:latin typeface="Arial" charset="0"/>
              </a:rPr>
              <a:t>Mailers enter hard-copy postage statements into Postal </a:t>
            </a:r>
            <a:r>
              <a:rPr lang="en-US" altLang="en-US" sz="1800" dirty="0" smtClean="0">
                <a:latin typeface="Arial" charset="0"/>
              </a:rPr>
              <a:t>Wizard</a:t>
            </a:r>
            <a:endParaRPr lang="en-US" altLang="en-US" sz="2000" b="1" dirty="0" smtClean="0">
              <a:latin typeface="Arial" charset="0"/>
            </a:endParaRPr>
          </a:p>
          <a:p>
            <a:pPr marL="177800" indent="-177800" eaLnBrk="1" hangingPunct="1">
              <a:spcBef>
                <a:spcPct val="20000"/>
              </a:spcBef>
              <a:buSzPct val="75000"/>
              <a:buFont typeface="Wingdings" pitchFamily="2" charset="2"/>
              <a:buChar char="§"/>
            </a:pPr>
            <a:r>
              <a:rPr lang="en-US" altLang="en-US" sz="2000" b="1" dirty="0">
                <a:latin typeface="Arial" charset="0"/>
              </a:rPr>
              <a:t>Self-Service </a:t>
            </a:r>
            <a:r>
              <a:rPr lang="en-US" altLang="en-US" sz="2000" b="1" dirty="0" smtClean="0">
                <a:latin typeface="Arial" charset="0"/>
              </a:rPr>
              <a:t>Terminal</a:t>
            </a:r>
          </a:p>
          <a:p>
            <a:pPr marL="635000" lvl="2" indent="-177800" eaLnBrk="1" hangingPunct="1">
              <a:spcBef>
                <a:spcPct val="20000"/>
              </a:spcBef>
              <a:buSzPct val="75000"/>
              <a:buFont typeface="Wingdings" pitchFamily="2" charset="2"/>
              <a:buChar char="§"/>
            </a:pPr>
            <a:r>
              <a:rPr lang="en-US" altLang="en-US" sz="1800" dirty="0">
                <a:latin typeface="Arial" charset="0"/>
              </a:rPr>
              <a:t>Mailers Check-in </a:t>
            </a:r>
            <a:r>
              <a:rPr lang="en-US" altLang="en-US" sz="1800" dirty="0" smtClean="0">
                <a:latin typeface="Arial" charset="0"/>
              </a:rPr>
              <a:t>Mailings</a:t>
            </a:r>
          </a:p>
          <a:p>
            <a:pPr marL="635000" lvl="2" indent="-177800" eaLnBrk="1" hangingPunct="1">
              <a:spcBef>
                <a:spcPct val="20000"/>
              </a:spcBef>
              <a:buSzPct val="75000"/>
              <a:buFont typeface="Wingdings" pitchFamily="2" charset="2"/>
              <a:buChar char="§"/>
            </a:pPr>
            <a:r>
              <a:rPr lang="en-US" altLang="en-US" sz="1800" dirty="0">
                <a:latin typeface="Arial" charset="0"/>
              </a:rPr>
              <a:t>Scan confirmation page to check-in (available for all eDoc</a:t>
            </a:r>
            <a:r>
              <a:rPr lang="en-US" altLang="en-US" sz="1800" dirty="0" smtClean="0">
                <a:latin typeface="Arial" charset="0"/>
              </a:rPr>
              <a:t>)</a:t>
            </a:r>
            <a:endParaRPr lang="en-US" altLang="en-US" sz="2000" b="1" dirty="0">
              <a:latin typeface="Arial" charset="0"/>
            </a:endParaRPr>
          </a:p>
          <a:p>
            <a:pPr marL="635000" lvl="1" indent="-177800" eaLnBrk="1" hangingPunct="1">
              <a:spcBef>
                <a:spcPct val="20000"/>
              </a:spcBef>
              <a:buSzPct val="75000"/>
              <a:buFont typeface="Wingdings" pitchFamily="2" charset="2"/>
              <a:buChar char="§"/>
            </a:pPr>
            <a:endParaRPr lang="en-US" altLang="en-US" sz="2000" b="1" dirty="0">
              <a:latin typeface="Arial" charset="0"/>
            </a:endParaRPr>
          </a:p>
        </p:txBody>
      </p:sp>
      <p:sp>
        <p:nvSpPr>
          <p:cNvPr id="3" name="Rectangle 4"/>
          <p:cNvSpPr>
            <a:spLocks noChangeArrowheads="1"/>
          </p:cNvSpPr>
          <p:nvPr/>
        </p:nvSpPr>
        <p:spPr bwMode="auto">
          <a:xfrm>
            <a:off x="5615019" y="168214"/>
            <a:ext cx="3270219"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BMEU Outreach</a:t>
            </a:r>
            <a:endParaRPr lang="en-US" b="1" dirty="0">
              <a:solidFill>
                <a:schemeClr val="bg1"/>
              </a:solidFill>
              <a:latin typeface="Arial" charset="0"/>
            </a:endParaRPr>
          </a:p>
        </p:txBody>
      </p:sp>
      <p:sp>
        <p:nvSpPr>
          <p:cNvPr id="4" name="Rectangle 30"/>
          <p:cNvSpPr>
            <a:spLocks noChangeArrowheads="1"/>
          </p:cNvSpPr>
          <p:nvPr/>
        </p:nvSpPr>
        <p:spPr bwMode="auto">
          <a:xfrm>
            <a:off x="249238" y="606856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Tree>
    <p:extLst>
      <p:ext uri="{BB962C8B-B14F-4D97-AF65-F5344CB8AC3E}">
        <p14:creationId xmlns:p14="http://schemas.microsoft.com/office/powerpoint/2010/main" val="94448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249238" y="606856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pic>
        <p:nvPicPr>
          <p:cNvPr id="8529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7512" y="944326"/>
            <a:ext cx="7626096" cy="485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 name="Rectangle 4"/>
          <p:cNvSpPr>
            <a:spLocks noChangeArrowheads="1"/>
          </p:cNvSpPr>
          <p:nvPr/>
        </p:nvSpPr>
        <p:spPr bwMode="auto">
          <a:xfrm>
            <a:off x="5294377" y="168214"/>
            <a:ext cx="359086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Mail and eDoc Quality</a:t>
            </a:r>
            <a:endParaRPr lang="en-US" b="1" dirty="0">
              <a:solidFill>
                <a:schemeClr val="bg1"/>
              </a:solidFill>
              <a:latin typeface="Arial" charset="0"/>
            </a:endParaRPr>
          </a:p>
        </p:txBody>
      </p:sp>
    </p:spTree>
    <p:extLst>
      <p:ext uri="{BB962C8B-B14F-4D97-AF65-F5344CB8AC3E}">
        <p14:creationId xmlns:p14="http://schemas.microsoft.com/office/powerpoint/2010/main" val="1016063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249238" y="606856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6361" y="932328"/>
            <a:ext cx="6224296" cy="5160408"/>
          </a:xfrm>
          <a:prstGeom prst="rect">
            <a:avLst/>
          </a:prstGeom>
          <a:ln>
            <a:noFill/>
          </a:ln>
          <a:effectLst>
            <a:softEdge rad="112500"/>
          </a:effectLst>
          <a:extLst/>
        </p:spPr>
      </p:pic>
      <p:sp>
        <p:nvSpPr>
          <p:cNvPr id="4" name="Rectangle 5"/>
          <p:cNvSpPr>
            <a:spLocks noChangeArrowheads="1"/>
          </p:cNvSpPr>
          <p:nvPr/>
        </p:nvSpPr>
        <p:spPr bwMode="auto">
          <a:xfrm>
            <a:off x="4143438" y="1878838"/>
            <a:ext cx="47418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0" indent="-177800" eaLnBrk="1" hangingPunct="1">
              <a:spcBef>
                <a:spcPct val="20000"/>
              </a:spcBef>
              <a:buClr>
                <a:srgbClr val="FFFFFF"/>
              </a:buClr>
              <a:buSzPct val="80000"/>
              <a:buFont typeface="Wingdings" pitchFamily="2" charset="2"/>
              <a:buNone/>
            </a:pPr>
            <a:endParaRPr lang="en-US" b="1" dirty="0">
              <a:latin typeface="Arial" charset="0"/>
            </a:endParaRPr>
          </a:p>
          <a:p>
            <a:pPr marL="177800" indent="-177800" eaLnBrk="1" hangingPunct="1">
              <a:spcBef>
                <a:spcPct val="20000"/>
              </a:spcBef>
              <a:buSzPct val="75000"/>
              <a:buFont typeface="Wingdings" pitchFamily="2" charset="2"/>
              <a:buChar char="§"/>
            </a:pPr>
            <a:r>
              <a:rPr lang="en-US" sz="2000" b="1" dirty="0" smtClean="0">
                <a:latin typeface="Arial" charset="0"/>
              </a:rPr>
              <a:t>Mailer Profile, Electronic Verification eIndcution, Seamless</a:t>
            </a:r>
          </a:p>
          <a:p>
            <a:pPr eaLnBrk="1" hangingPunct="1">
              <a:spcBef>
                <a:spcPct val="20000"/>
              </a:spcBef>
              <a:buSzPct val="75000"/>
            </a:pPr>
            <a:endParaRPr lang="en-US" sz="2000" b="1" dirty="0" smtClean="0">
              <a:latin typeface="Arial" charset="0"/>
            </a:endParaRPr>
          </a:p>
          <a:p>
            <a:pPr marL="177800" indent="-177800" eaLnBrk="1" hangingPunct="1">
              <a:spcBef>
                <a:spcPct val="20000"/>
              </a:spcBef>
              <a:buSzPct val="75000"/>
              <a:buFont typeface="Wingdings" pitchFamily="2" charset="2"/>
              <a:buChar char="§"/>
            </a:pPr>
            <a:r>
              <a:rPr lang="en-US" sz="2000" b="1" dirty="0" smtClean="0">
                <a:latin typeface="Arial" charset="0"/>
              </a:rPr>
              <a:t>Results aggregated over 1 month</a:t>
            </a:r>
          </a:p>
          <a:p>
            <a:pPr eaLnBrk="1" hangingPunct="1">
              <a:spcBef>
                <a:spcPct val="20000"/>
              </a:spcBef>
              <a:buSzPct val="75000"/>
            </a:pPr>
            <a:endParaRPr lang="en-US" sz="2000" b="1" dirty="0" smtClean="0">
              <a:latin typeface="Arial" charset="0"/>
            </a:endParaRPr>
          </a:p>
          <a:p>
            <a:pPr marL="177800" indent="-177800" eaLnBrk="1" hangingPunct="1">
              <a:spcBef>
                <a:spcPct val="20000"/>
              </a:spcBef>
              <a:buSzPct val="75000"/>
              <a:buFont typeface="Wingdings" pitchFamily="2" charset="2"/>
              <a:buChar char="§"/>
            </a:pPr>
            <a:r>
              <a:rPr lang="en-US" sz="2000" b="1" dirty="0" smtClean="0">
                <a:latin typeface="Arial" charset="0"/>
              </a:rPr>
              <a:t>Measured against established thresholds</a:t>
            </a:r>
            <a:endParaRPr lang="en-US" sz="2000" b="1" dirty="0">
              <a:latin typeface="Arial" charset="0"/>
            </a:endParaRPr>
          </a:p>
        </p:txBody>
      </p:sp>
      <p:sp>
        <p:nvSpPr>
          <p:cNvPr id="5" name="Rectangle 4"/>
          <p:cNvSpPr>
            <a:spLocks noChangeArrowheads="1"/>
          </p:cNvSpPr>
          <p:nvPr/>
        </p:nvSpPr>
        <p:spPr bwMode="auto">
          <a:xfrm>
            <a:off x="5615019" y="168214"/>
            <a:ext cx="3270219"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r>
              <a:rPr lang="en-US" b="1" dirty="0" smtClean="0">
                <a:solidFill>
                  <a:schemeClr val="bg1"/>
                </a:solidFill>
                <a:latin typeface="Arial" charset="0"/>
              </a:rPr>
              <a:t>Mailer Scorecard</a:t>
            </a:r>
            <a:endParaRPr lang="en-US" b="1" dirty="0">
              <a:solidFill>
                <a:schemeClr val="bg1"/>
              </a:solidFill>
              <a:latin typeface="Arial" charset="0"/>
            </a:endParaRPr>
          </a:p>
        </p:txBody>
      </p:sp>
    </p:spTree>
    <p:extLst>
      <p:ext uri="{BB962C8B-B14F-4D97-AF65-F5344CB8AC3E}">
        <p14:creationId xmlns:p14="http://schemas.microsoft.com/office/powerpoint/2010/main" val="207504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88265" y="452603"/>
            <a:ext cx="7805341" cy="3146362"/>
            <a:chOff x="655320" y="1092116"/>
            <a:chExt cx="7722427" cy="3048000"/>
          </a:xfrm>
        </p:grpSpPr>
        <p:grpSp>
          <p:nvGrpSpPr>
            <p:cNvPr id="2" name="Group 1"/>
            <p:cNvGrpSpPr/>
            <p:nvPr/>
          </p:nvGrpSpPr>
          <p:grpSpPr>
            <a:xfrm>
              <a:off x="655320" y="1092116"/>
              <a:ext cx="7722427" cy="3048000"/>
              <a:chOff x="536448" y="1160864"/>
              <a:chExt cx="7722427" cy="304800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48" y="1160864"/>
                <a:ext cx="7722427" cy="304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5" name="TextBox 4"/>
              <p:cNvSpPr txBox="1"/>
              <p:nvPr/>
            </p:nvSpPr>
            <p:spPr>
              <a:xfrm>
                <a:off x="2879828" y="1955377"/>
                <a:ext cx="713143" cy="268218"/>
              </a:xfrm>
              <a:prstGeom prst="rect">
                <a:avLst/>
              </a:prstGeom>
              <a:solidFill>
                <a:schemeClr val="bg1"/>
              </a:solidFill>
            </p:spPr>
            <p:txBody>
              <a:bodyPr wrap="square" rtlCol="0">
                <a:spAutoFit/>
              </a:bodyPr>
              <a:lstStyle/>
              <a:p>
                <a:endParaRPr lang="en-US" sz="1050" b="1" dirty="0">
                  <a:solidFill>
                    <a:srgbClr val="0070C0"/>
                  </a:solidFill>
                </a:endParaRPr>
              </a:p>
            </p:txBody>
          </p:sp>
        </p:grpSp>
        <p:sp>
          <p:nvSpPr>
            <p:cNvPr id="8" name="Up Arrow 7"/>
            <p:cNvSpPr/>
            <p:nvPr/>
          </p:nvSpPr>
          <p:spPr>
            <a:xfrm rot="3442777">
              <a:off x="5907637" y="2920872"/>
              <a:ext cx="479548" cy="5281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2" name="Group 11"/>
          <p:cNvGrpSpPr/>
          <p:nvPr/>
        </p:nvGrpSpPr>
        <p:grpSpPr>
          <a:xfrm rot="800597">
            <a:off x="587949" y="1811240"/>
            <a:ext cx="6345930" cy="3182849"/>
            <a:chOff x="149174" y="2420410"/>
            <a:chExt cx="8885097" cy="3810000"/>
          </a:xfrm>
        </p:grpSpPr>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174" y="2420410"/>
              <a:ext cx="8885097" cy="381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1" name="Up Arrow 10"/>
            <p:cNvSpPr/>
            <p:nvPr/>
          </p:nvSpPr>
          <p:spPr>
            <a:xfrm rot="3442777">
              <a:off x="3802806" y="4482621"/>
              <a:ext cx="481409" cy="5281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4318" y="3598965"/>
            <a:ext cx="6007828" cy="27394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5" name="Rectangle 30"/>
          <p:cNvSpPr>
            <a:spLocks noChangeArrowheads="1"/>
          </p:cNvSpPr>
          <p:nvPr/>
        </p:nvSpPr>
        <p:spPr bwMode="auto">
          <a:xfrm>
            <a:off x="249238" y="6068569"/>
            <a:ext cx="8636000" cy="3365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en-US" sz="1600" b="1" dirty="0" smtClean="0">
                <a:solidFill>
                  <a:schemeClr val="bg2"/>
                </a:solidFill>
                <a:latin typeface="Arial" charset="0"/>
              </a:rPr>
              <a:t>Mail Entry Roadmap</a:t>
            </a:r>
            <a:endParaRPr lang="en-US" sz="2000" b="1" dirty="0">
              <a:solidFill>
                <a:schemeClr val="bg2"/>
              </a:solidFill>
              <a:latin typeface="Arial" charset="0"/>
            </a:endParaRPr>
          </a:p>
        </p:txBody>
      </p:sp>
      <p:sp>
        <p:nvSpPr>
          <p:cNvPr id="16" name="Rectangle 15"/>
          <p:cNvSpPr>
            <a:spLocks noChangeArrowheads="1"/>
          </p:cNvSpPr>
          <p:nvPr/>
        </p:nvSpPr>
        <p:spPr bwMode="auto">
          <a:xfrm>
            <a:off x="4567238" y="168214"/>
            <a:ext cx="431800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r" eaLnBrk="1" hangingPunct="1"/>
            <a:r>
              <a:rPr lang="en-US" b="1" dirty="0" smtClean="0">
                <a:solidFill>
                  <a:schemeClr val="bg1"/>
                </a:solidFill>
                <a:latin typeface="Arial" charset="0"/>
              </a:rPr>
              <a:t>Accessing Mailer Scorecard</a:t>
            </a:r>
          </a:p>
        </p:txBody>
      </p:sp>
    </p:spTree>
    <p:extLst>
      <p:ext uri="{BB962C8B-B14F-4D97-AF65-F5344CB8AC3E}">
        <p14:creationId xmlns:p14="http://schemas.microsoft.com/office/powerpoint/2010/main" val="18880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SPS_template1-5_a">
  <a:themeElements>
    <a:clrScheme name="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S_template1-5_a">
  <a:themeElements>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PS_template1-5_a">
  <a:themeElements>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SPS_template1-5_a">
  <a:themeElements>
    <a:clrScheme name="3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3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SPS_template1-5_a">
  <a:themeElements>
    <a:clrScheme name="4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4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3189</Words>
  <Application>Microsoft Office PowerPoint</Application>
  <PresentationFormat>On-screen Show (4:3)</PresentationFormat>
  <Paragraphs>357</Paragraphs>
  <Slides>34</Slides>
  <Notes>23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34</vt:i4>
      </vt:variant>
    </vt:vector>
  </HeadingPairs>
  <TitlesOfParts>
    <vt:vector size="45" baseType="lpstr">
      <vt:lpstr>Arial</vt:lpstr>
      <vt:lpstr>Calibri</vt:lpstr>
      <vt:lpstr>Times</vt:lpstr>
      <vt:lpstr>Times New Roman</vt:lpstr>
      <vt:lpstr>Wingdings</vt:lpstr>
      <vt:lpstr>USPS_template1-5_a</vt:lpstr>
      <vt:lpstr>1_USPS_template1-5_a</vt:lpstr>
      <vt:lpstr>2_USPS_template1-5_a</vt:lpstr>
      <vt:lpstr>Custom Design</vt:lpstr>
      <vt:lpstr>3_USPS_template1-5_a</vt:lpstr>
      <vt:lpstr>4_USPS_template1-5_a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Dyer, Angela R - Kansas City, MO</dc:creator>
  <cp:lastModifiedBy>Ernie Brogdon</cp:lastModifiedBy>
  <cp:revision>80</cp:revision>
  <cp:lastPrinted>2014-09-10T13:26:50Z</cp:lastPrinted>
  <dcterms:modified xsi:type="dcterms:W3CDTF">2015-05-03T22:54:47Z</dcterms:modified>
</cp:coreProperties>
</file>