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646" r:id="rId2"/>
    <p:sldId id="573" r:id="rId3"/>
    <p:sldId id="589" r:id="rId4"/>
    <p:sldId id="675" r:id="rId5"/>
    <p:sldId id="720" r:id="rId6"/>
    <p:sldId id="695" r:id="rId7"/>
    <p:sldId id="696" r:id="rId8"/>
    <p:sldId id="698" r:id="rId9"/>
    <p:sldId id="700" r:id="rId10"/>
    <p:sldId id="716" r:id="rId11"/>
    <p:sldId id="686" r:id="rId12"/>
    <p:sldId id="701" r:id="rId13"/>
    <p:sldId id="702" r:id="rId14"/>
    <p:sldId id="717" r:id="rId15"/>
    <p:sldId id="718" r:id="rId16"/>
    <p:sldId id="719" r:id="rId17"/>
    <p:sldId id="703" r:id="rId18"/>
    <p:sldId id="704" r:id="rId19"/>
    <p:sldId id="721" r:id="rId20"/>
    <p:sldId id="711" r:id="rId21"/>
    <p:sldId id="692" r:id="rId22"/>
    <p:sldId id="690" r:id="rId23"/>
    <p:sldId id="722" r:id="rId24"/>
    <p:sldId id="712" r:id="rId25"/>
    <p:sldId id="714" r:id="rId26"/>
    <p:sldId id="693" r:id="rId27"/>
    <p:sldId id="684" r:id="rId28"/>
    <p:sldId id="681" r:id="rId29"/>
    <p:sldId id="715" r:id="rId30"/>
    <p:sldId id="683" r:id="rId31"/>
    <p:sldId id="731" r:id="rId32"/>
    <p:sldId id="658" r:id="rId33"/>
    <p:sldId id="732" r:id="rId34"/>
    <p:sldId id="651" r:id="rId35"/>
  </p:sldIdLst>
  <p:sldSz cx="9144000" cy="6858000" type="screen4x3"/>
  <p:notesSz cx="7010400" cy="9296400"/>
  <p:defaultTextStyle>
    <a:defPPr>
      <a:defRPr lang="en-US"/>
    </a:defPPr>
    <a:lvl1pPr algn="l" rtl="0" fontAlgn="base">
      <a:spcBef>
        <a:spcPct val="0"/>
      </a:spcBef>
      <a:spcAft>
        <a:spcPct val="0"/>
      </a:spcAft>
      <a:defRPr sz="1600" b="1" kern="1200">
        <a:solidFill>
          <a:srgbClr val="000066"/>
        </a:solidFill>
        <a:latin typeface="Arial" charset="0"/>
        <a:ea typeface="+mn-ea"/>
        <a:cs typeface="+mn-cs"/>
      </a:defRPr>
    </a:lvl1pPr>
    <a:lvl2pPr marL="457200" algn="l" rtl="0" fontAlgn="base">
      <a:spcBef>
        <a:spcPct val="0"/>
      </a:spcBef>
      <a:spcAft>
        <a:spcPct val="0"/>
      </a:spcAft>
      <a:defRPr sz="1600" b="1" kern="1200">
        <a:solidFill>
          <a:srgbClr val="000066"/>
        </a:solidFill>
        <a:latin typeface="Arial" charset="0"/>
        <a:ea typeface="+mn-ea"/>
        <a:cs typeface="+mn-cs"/>
      </a:defRPr>
    </a:lvl2pPr>
    <a:lvl3pPr marL="914400" algn="l" rtl="0" fontAlgn="base">
      <a:spcBef>
        <a:spcPct val="0"/>
      </a:spcBef>
      <a:spcAft>
        <a:spcPct val="0"/>
      </a:spcAft>
      <a:defRPr sz="1600" b="1" kern="1200">
        <a:solidFill>
          <a:srgbClr val="000066"/>
        </a:solidFill>
        <a:latin typeface="Arial" charset="0"/>
        <a:ea typeface="+mn-ea"/>
        <a:cs typeface="+mn-cs"/>
      </a:defRPr>
    </a:lvl3pPr>
    <a:lvl4pPr marL="1371600" algn="l" rtl="0" fontAlgn="base">
      <a:spcBef>
        <a:spcPct val="0"/>
      </a:spcBef>
      <a:spcAft>
        <a:spcPct val="0"/>
      </a:spcAft>
      <a:defRPr sz="1600" b="1" kern="1200">
        <a:solidFill>
          <a:srgbClr val="000066"/>
        </a:solidFill>
        <a:latin typeface="Arial" charset="0"/>
        <a:ea typeface="+mn-ea"/>
        <a:cs typeface="+mn-cs"/>
      </a:defRPr>
    </a:lvl4pPr>
    <a:lvl5pPr marL="1828800" algn="l" rtl="0" fontAlgn="base">
      <a:spcBef>
        <a:spcPct val="0"/>
      </a:spcBef>
      <a:spcAft>
        <a:spcPct val="0"/>
      </a:spcAft>
      <a:defRPr sz="1600" b="1" kern="1200">
        <a:solidFill>
          <a:srgbClr val="000066"/>
        </a:solidFill>
        <a:latin typeface="Arial" charset="0"/>
        <a:ea typeface="+mn-ea"/>
        <a:cs typeface="+mn-cs"/>
      </a:defRPr>
    </a:lvl5pPr>
    <a:lvl6pPr marL="2286000" algn="l" defTabSz="914400" rtl="0" eaLnBrk="1" latinLnBrk="0" hangingPunct="1">
      <a:defRPr sz="1600" b="1" kern="1200">
        <a:solidFill>
          <a:srgbClr val="000066"/>
        </a:solidFill>
        <a:latin typeface="Arial" charset="0"/>
        <a:ea typeface="+mn-ea"/>
        <a:cs typeface="+mn-cs"/>
      </a:defRPr>
    </a:lvl6pPr>
    <a:lvl7pPr marL="2743200" algn="l" defTabSz="914400" rtl="0" eaLnBrk="1" latinLnBrk="0" hangingPunct="1">
      <a:defRPr sz="1600" b="1" kern="1200">
        <a:solidFill>
          <a:srgbClr val="000066"/>
        </a:solidFill>
        <a:latin typeface="Arial" charset="0"/>
        <a:ea typeface="+mn-ea"/>
        <a:cs typeface="+mn-cs"/>
      </a:defRPr>
    </a:lvl7pPr>
    <a:lvl8pPr marL="3200400" algn="l" defTabSz="914400" rtl="0" eaLnBrk="1" latinLnBrk="0" hangingPunct="1">
      <a:defRPr sz="1600" b="1" kern="1200">
        <a:solidFill>
          <a:srgbClr val="000066"/>
        </a:solidFill>
        <a:latin typeface="Arial" charset="0"/>
        <a:ea typeface="+mn-ea"/>
        <a:cs typeface="+mn-cs"/>
      </a:defRPr>
    </a:lvl8pPr>
    <a:lvl9pPr marL="3657600" algn="l" defTabSz="914400" rtl="0" eaLnBrk="1" latinLnBrk="0" hangingPunct="1">
      <a:defRPr sz="1600" b="1" kern="1200">
        <a:solidFill>
          <a:srgbClr val="000066"/>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FF99"/>
    <a:srgbClr val="0066CC"/>
    <a:srgbClr val="99CC00"/>
    <a:srgbClr val="0079A4"/>
    <a:srgbClr val="0099CC"/>
    <a:srgbClr val="0099FF"/>
    <a:srgbClr val="3366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81630" autoAdjust="0"/>
  </p:normalViewPr>
  <p:slideViewPr>
    <p:cSldViewPr snapToGrid="0" snapToObjects="1">
      <p:cViewPr>
        <p:scale>
          <a:sx n="80" d="100"/>
          <a:sy n="80" d="100"/>
        </p:scale>
        <p:origin x="-298" y="-72"/>
      </p:cViewPr>
      <p:guideLst>
        <p:guide orient="horz" pos="750"/>
        <p:guide pos="31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150" d="100"/>
          <a:sy n="150" d="100"/>
        </p:scale>
        <p:origin x="-2316" y="216"/>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defTabSz="919163">
              <a:buFontTx/>
              <a:buNone/>
              <a:defRPr sz="1200" b="0">
                <a:solidFill>
                  <a:schemeClr val="tx1"/>
                </a:solidFill>
              </a:defRPr>
            </a:lvl1pPr>
          </a:lstStyle>
          <a:p>
            <a:pPr>
              <a:defRPr/>
            </a:pPr>
            <a:endParaRPr lang="en-US" dirty="0"/>
          </a:p>
        </p:txBody>
      </p:sp>
      <p:sp>
        <p:nvSpPr>
          <p:cNvPr id="430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algn="r" defTabSz="919163">
              <a:buFontTx/>
              <a:buNone/>
              <a:defRPr sz="1200" b="0">
                <a:solidFill>
                  <a:schemeClr val="tx1"/>
                </a:solidFill>
              </a:defRPr>
            </a:lvl1pPr>
          </a:lstStyle>
          <a:p>
            <a:pPr>
              <a:defRPr/>
            </a:pPr>
            <a:endParaRPr lang="en-US" dirty="0"/>
          </a:p>
        </p:txBody>
      </p:sp>
      <p:sp>
        <p:nvSpPr>
          <p:cNvPr id="430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defTabSz="919163">
              <a:buFontTx/>
              <a:buNone/>
              <a:defRPr sz="1200" b="0">
                <a:solidFill>
                  <a:schemeClr val="tx1"/>
                </a:solidFill>
              </a:defRPr>
            </a:lvl1pPr>
          </a:lstStyle>
          <a:p>
            <a:pPr>
              <a:defRPr/>
            </a:pPr>
            <a:endParaRPr lang="en-US" dirty="0"/>
          </a:p>
        </p:txBody>
      </p:sp>
      <p:sp>
        <p:nvSpPr>
          <p:cNvPr id="430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algn="r" defTabSz="919163">
              <a:buFontTx/>
              <a:buNone/>
              <a:defRPr sz="1200" b="0">
                <a:solidFill>
                  <a:schemeClr val="tx1"/>
                </a:solidFill>
              </a:defRPr>
            </a:lvl1pPr>
          </a:lstStyle>
          <a:p>
            <a:pPr>
              <a:defRPr/>
            </a:pPr>
            <a:fld id="{6E6A3343-8745-40AF-A939-B153CE4176A0}" type="slidenum">
              <a:rPr lang="en-US"/>
              <a:pPr>
                <a:defRPr/>
              </a:pPr>
              <a:t>‹#›</a:t>
            </a:fld>
            <a:endParaRPr lang="en-US" dirty="0"/>
          </a:p>
        </p:txBody>
      </p:sp>
    </p:spTree>
    <p:extLst>
      <p:ext uri="{BB962C8B-B14F-4D97-AF65-F5344CB8AC3E}">
        <p14:creationId xmlns:p14="http://schemas.microsoft.com/office/powerpoint/2010/main" val="432883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defTabSz="919163">
              <a:buFontTx/>
              <a:buNone/>
              <a:defRPr sz="1200" b="0">
                <a:solidFill>
                  <a:schemeClr val="tx1"/>
                </a:solidFill>
              </a:defRPr>
            </a:lvl1pPr>
          </a:lstStyle>
          <a:p>
            <a:pPr>
              <a:defRPr/>
            </a:pPr>
            <a:endParaRPr lang="en-US" dirty="0"/>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lvl1pPr algn="r" defTabSz="919163">
              <a:buFontTx/>
              <a:buNone/>
              <a:defRPr sz="1200" b="0">
                <a:solidFill>
                  <a:schemeClr val="tx1"/>
                </a:solidFill>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185863" y="700088"/>
            <a:ext cx="4641850" cy="34813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79888"/>
          </a:xfrm>
          <a:prstGeom prst="rect">
            <a:avLst/>
          </a:prstGeom>
          <a:noFill/>
          <a:ln w="9525">
            <a:noFill/>
            <a:miter lim="800000"/>
            <a:headEnd/>
            <a:tailEnd/>
          </a:ln>
          <a:effectLst/>
        </p:spPr>
        <p:txBody>
          <a:bodyPr vert="horz" wrap="square" lIns="91882" tIns="45941" rIns="91882" bIns="4594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defTabSz="919163">
              <a:buFontTx/>
              <a:buNone/>
              <a:defRPr sz="1200" b="0">
                <a:solidFill>
                  <a:schemeClr val="tx1"/>
                </a:solidFill>
              </a:defRPr>
            </a:lvl1pPr>
          </a:lstStyle>
          <a:p>
            <a:pPr>
              <a:defRPr/>
            </a:pPr>
            <a:endParaRPr lang="en-US" dirty="0"/>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882" tIns="45941" rIns="91882" bIns="45941" numCol="1" anchor="b" anchorCtr="0" compatLnSpc="1">
            <a:prstTxWarp prst="textNoShape">
              <a:avLst/>
            </a:prstTxWarp>
          </a:bodyPr>
          <a:lstStyle>
            <a:lvl1pPr algn="r" defTabSz="919163">
              <a:buFontTx/>
              <a:buNone/>
              <a:defRPr sz="1200" b="0">
                <a:solidFill>
                  <a:schemeClr val="tx1"/>
                </a:solidFill>
              </a:defRPr>
            </a:lvl1pPr>
          </a:lstStyle>
          <a:p>
            <a:pPr>
              <a:defRPr/>
            </a:pPr>
            <a:fld id="{620B5016-E2AF-46F5-A1D3-72659FF193AD}" type="slidenum">
              <a:rPr lang="en-US"/>
              <a:pPr>
                <a:defRPr/>
              </a:pPr>
              <a:t>‹#›</a:t>
            </a:fld>
            <a:endParaRPr lang="en-US" dirty="0"/>
          </a:p>
        </p:txBody>
      </p:sp>
    </p:spTree>
    <p:extLst>
      <p:ext uri="{BB962C8B-B14F-4D97-AF65-F5344CB8AC3E}">
        <p14:creationId xmlns:p14="http://schemas.microsoft.com/office/powerpoint/2010/main" val="18572129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84413E75-AF56-4B72-8004-04A885B35B7E}" type="slidenum">
              <a:rPr lang="en-US" sz="1200" smtClean="0"/>
              <a:pPr eaLnBrk="1" hangingPunct="1"/>
              <a:t>1</a:t>
            </a:fld>
            <a:endParaRPr lang="en-US" sz="1200" dirty="0" smtClean="0"/>
          </a:p>
        </p:txBody>
      </p:sp>
      <p:sp>
        <p:nvSpPr>
          <p:cNvPr id="12291" name="Rectangle 2"/>
          <p:cNvSpPr>
            <a:spLocks noGrp="1" noChangeArrowheads="1"/>
          </p:cNvSpPr>
          <p:nvPr>
            <p:ph type="body" idx="1"/>
          </p:nvPr>
        </p:nvSpPr>
        <p:spPr>
          <a:xfrm>
            <a:off x="842964" y="4296670"/>
            <a:ext cx="5532437" cy="4221569"/>
          </a:xfrm>
          <a:noFill/>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lIns="104802" tIns="44461" rIns="104802" bIns="44461"/>
          <a:lstStyle/>
          <a:p>
            <a:pPr eaLnBrk="1" hangingPunct="1"/>
            <a:endParaRPr lang="en-US" dirty="0" smtClean="0"/>
          </a:p>
        </p:txBody>
      </p:sp>
      <p:sp>
        <p:nvSpPr>
          <p:cNvPr id="12292" name="Rectangle 3"/>
          <p:cNvSpPr>
            <a:spLocks noChangeArrowheads="1"/>
          </p:cNvSpPr>
          <p:nvPr/>
        </p:nvSpPr>
        <p:spPr bwMode="auto">
          <a:xfrm>
            <a:off x="3960814" y="1"/>
            <a:ext cx="3049587" cy="46498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pPr>
              <a:buFont typeface="Wingdings" pitchFamily="2" charset="2"/>
              <a:buNone/>
            </a:pPr>
            <a:endParaRPr lang="en-US" dirty="0"/>
          </a:p>
        </p:txBody>
      </p:sp>
      <p:sp>
        <p:nvSpPr>
          <p:cNvPr id="12293" name="Rectangle 4"/>
          <p:cNvSpPr>
            <a:spLocks noChangeArrowheads="1"/>
          </p:cNvSpPr>
          <p:nvPr/>
        </p:nvSpPr>
        <p:spPr bwMode="auto">
          <a:xfrm>
            <a:off x="3960814" y="8807453"/>
            <a:ext cx="3049587" cy="48894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hlink"/>
                </a:solidFill>
                <a:miter lim="800000"/>
                <a:headEnd/>
                <a:tailEnd/>
              </a14:hiddenLine>
            </a:ext>
          </a:extLst>
        </p:spPr>
        <p:txBody>
          <a:bodyPr wrap="none" anchor="ctr"/>
          <a:lstStyle/>
          <a:p>
            <a:pPr>
              <a:buFont typeface="Wingdings" pitchFamily="2" charset="2"/>
              <a:buNone/>
            </a:pPr>
            <a:endParaRPr lang="en-US" dirty="0"/>
          </a:p>
        </p:txBody>
      </p:sp>
      <p:sp>
        <p:nvSpPr>
          <p:cNvPr id="12294" name="Rectangle 5"/>
          <p:cNvSpPr>
            <a:spLocks noGrp="1" noRot="1" noChangeAspect="1" noChangeArrowheads="1" noTextEdit="1"/>
          </p:cNvSpPr>
          <p:nvPr>
            <p:ph type="sldImg"/>
          </p:nvPr>
        </p:nvSpPr>
        <p:spPr>
          <a:xfrm>
            <a:off x="1193800" y="704850"/>
            <a:ext cx="4629150" cy="3471863"/>
          </a:xfrm>
          <a:ln w="12700" cap="flat">
            <a:solidFill>
              <a:schemeClr val="tx1"/>
            </a:solid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000" b="0" i="0" u="none" strike="noStrike" kern="1200" baseline="0" dirty="0" smtClean="0">
                <a:solidFill>
                  <a:schemeClr val="tx1"/>
                </a:solidFill>
                <a:latin typeface="Arial" charset="0"/>
                <a:ea typeface="+mn-ea"/>
                <a:cs typeface="+mn-cs"/>
              </a:rPr>
              <a:t>For Simplification Purposes the USPS is combining 3 digit and automated area distribution center (AADC) presorts into “AADC” presort level for commercial First-Class Mail Letters and Cards and Standard Mail letters. Mail preparation changes will include combining 3 Digit (L003) and AADC (L801) into the L801 AADC sortation and removing the L003 labeling list. This change is applicable to Standard Mail (Regular and Nonprofit) Automation letters, First-Class Mail Automation Postcards, Automation letters and Roundtrip DVD, CD, or Other Disc Mail Automation letters. </a:t>
            </a:r>
          </a:p>
          <a:p>
            <a:pPr marL="171450" indent="-171450">
              <a:buFont typeface="Arial" pitchFamily="34" charset="0"/>
              <a:buChar char="•"/>
            </a:pPr>
            <a:r>
              <a:rPr lang="en-US" sz="1000" b="0" i="0" u="none" strike="noStrike" kern="1200" baseline="0" dirty="0" smtClean="0">
                <a:solidFill>
                  <a:schemeClr val="tx1"/>
                </a:solidFill>
                <a:latin typeface="Arial" charset="0"/>
                <a:ea typeface="+mn-ea"/>
                <a:cs typeface="+mn-cs"/>
              </a:rPr>
              <a:t>The USPS is creating one price for commercial letters up to 3.5 ounces. This includes First- Class Mail (FCM) Residual letters. This list includes First-Class Machinable Ltrs. Standard Machinable, Automated and Carrier Rt. Automated Ltrs. This proposal does not include single-piece First-Class Mail retail letters. </a:t>
            </a:r>
          </a:p>
          <a:p>
            <a:pPr marL="171450" indent="-171450">
              <a:buFont typeface="Arial" pitchFamily="34" charset="0"/>
              <a:buChar char="•"/>
            </a:pPr>
            <a:r>
              <a:rPr lang="en-US" sz="1000" b="0" i="0" u="none" strike="noStrike" kern="1200" baseline="0" dirty="0" smtClean="0">
                <a:solidFill>
                  <a:schemeClr val="tx1"/>
                </a:solidFill>
                <a:latin typeface="Arial" charset="0"/>
                <a:ea typeface="+mn-ea"/>
                <a:cs typeface="+mn-cs"/>
              </a:rPr>
              <a:t>Renaming Alternate Postage to Share Mail. This product is limited to letters and postcards and prefunding is no longer necessary with the Share Mail product. </a:t>
            </a:r>
          </a:p>
          <a:p>
            <a:pPr marL="171450" indent="-171450">
              <a:buFont typeface="Arial" pitchFamily="34" charset="0"/>
              <a:buChar char="•"/>
            </a:pPr>
            <a:r>
              <a:rPr lang="en-US" sz="1000" b="0" i="0" u="none" strike="noStrike" kern="1200" baseline="0" dirty="0" smtClean="0">
                <a:solidFill>
                  <a:schemeClr val="tx1"/>
                </a:solidFill>
                <a:latin typeface="Arial" charset="0"/>
                <a:ea typeface="+mn-ea"/>
                <a:cs typeface="+mn-cs"/>
              </a:rPr>
              <a:t>Share Mail customers who wish to participate must provide a pre-approved mailpiece with a FIM E (Facing Identification Mark E pattern), Indicia and IMb. The USPS is removing the prefunding pricing tiers for Share Mail and instead will have one price for letters ($0.57) and one price for postcards ($0.42) which will be charged post processing. </a:t>
            </a:r>
          </a:p>
          <a:p>
            <a:pPr marL="171450" indent="-171450">
              <a:buFont typeface="Arial" pitchFamily="34" charset="0"/>
              <a:buChar char="•"/>
            </a:pPr>
            <a:r>
              <a:rPr lang="en-US" sz="1000" b="0" i="0" u="none" strike="noStrike" kern="1200" baseline="0" dirty="0" smtClean="0">
                <a:solidFill>
                  <a:schemeClr val="tx1"/>
                </a:solidFill>
                <a:latin typeface="Arial" charset="0"/>
                <a:ea typeface="+mn-ea"/>
                <a:cs typeface="+mn-cs"/>
              </a:rPr>
              <a:t>The customer pays for 100% of postage based on the number of IMb scans received to determine piece count. Automated invoicing process will deducts the funds from the mailers CAPS account. </a:t>
            </a:r>
          </a:p>
          <a:p>
            <a:pPr marL="171450" indent="-171450">
              <a:buFont typeface="Arial" pitchFamily="34" charset="0"/>
              <a:buChar char="•"/>
            </a:pPr>
            <a:r>
              <a:rPr lang="en-US" sz="1000" b="0" i="0" u="none" strike="noStrike" kern="1200" baseline="0" dirty="0" smtClean="0">
                <a:solidFill>
                  <a:schemeClr val="tx1"/>
                </a:solidFill>
                <a:latin typeface="Arial" charset="0"/>
                <a:ea typeface="+mn-ea"/>
                <a:cs typeface="+mn-cs"/>
              </a:rPr>
              <a:t>Picture Imprint Will No longer be authorized for Share Mail</a:t>
            </a:r>
          </a:p>
          <a:p>
            <a:pPr marL="171450" indent="-171450">
              <a:buFont typeface="Arial" pitchFamily="34" charset="0"/>
              <a:buChar char="•"/>
            </a:pPr>
            <a:r>
              <a:rPr lang="en-US" sz="1000" b="0" i="0" u="none" strike="noStrike" kern="1200" baseline="0" dirty="0" smtClean="0">
                <a:solidFill>
                  <a:schemeClr val="tx1"/>
                </a:solidFill>
                <a:latin typeface="Arial" charset="0"/>
                <a:ea typeface="+mn-ea"/>
                <a:cs typeface="+mn-cs"/>
              </a:rPr>
              <a:t>IMBA will automatically send transactions to </a:t>
            </a:r>
            <a:r>
              <a:rPr lang="en-US" sz="1000" b="0" i="1" u="none" strike="noStrike" kern="1200" baseline="0" dirty="0" smtClean="0">
                <a:solidFill>
                  <a:schemeClr val="tx1"/>
                </a:solidFill>
                <a:latin typeface="Arial" charset="0"/>
                <a:ea typeface="+mn-ea"/>
                <a:cs typeface="+mn-cs"/>
              </a:rPr>
              <a:t>PostalOne! </a:t>
            </a:r>
            <a:endParaRPr lang="en-US" sz="1000" dirty="0" smtClean="0"/>
          </a:p>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10</a:t>
            </a:fld>
            <a:endParaRPr lang="en-US" dirty="0"/>
          </a:p>
        </p:txBody>
      </p:sp>
    </p:spTree>
    <p:extLst>
      <p:ext uri="{BB962C8B-B14F-4D97-AF65-F5344CB8AC3E}">
        <p14:creationId xmlns:p14="http://schemas.microsoft.com/office/powerpoint/2010/main" val="438287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US" sz="1200" b="0" i="0" u="none" strike="noStrike" kern="1200" baseline="0" dirty="0" smtClean="0">
                <a:solidFill>
                  <a:schemeClr val="tx1"/>
                </a:solidFill>
                <a:latin typeface="Arial" charset="0"/>
                <a:ea typeface="+mn-ea"/>
                <a:cs typeface="+mn-cs"/>
              </a:rPr>
              <a:t>The USPS is changing the weight for piece pound pricing from 3.3 oz. to 4.0 oz. Piece/price pound prices will apply to pieces four ounces and greater for Non-Automated Ltrs. Non-Machinable Ltrs. and Flats</a:t>
            </a:r>
            <a:endParaRPr lang="en-US" dirty="0" smtClean="0"/>
          </a:p>
          <a:p>
            <a:pPr marL="171450" indent="-171450">
              <a:buFont typeface="Arial" pitchFamily="34" charset="0"/>
              <a:buChar char="•"/>
            </a:pPr>
            <a:r>
              <a:rPr lang="en-US" sz="1200" b="0" i="0" u="none" strike="noStrike" kern="1200" baseline="0" dirty="0" smtClean="0">
                <a:solidFill>
                  <a:schemeClr val="tx1"/>
                </a:solidFill>
                <a:latin typeface="Arial" charset="0"/>
                <a:ea typeface="+mn-ea"/>
                <a:cs typeface="+mn-cs"/>
              </a:rPr>
              <a:t>The USPS is changing the product name of Standard Mail to USPS Marketing Mail. All postage forms and reports will be updated to reflect the name change in Jan. 2017. </a:t>
            </a:r>
          </a:p>
          <a:p>
            <a:pPr marL="171450" indent="-171450">
              <a:buFont typeface="Arial" pitchFamily="34" charset="0"/>
              <a:buChar char="•"/>
            </a:pPr>
            <a:r>
              <a:rPr lang="en-US" sz="1200" b="0" i="0" u="none" strike="noStrike" kern="1200" baseline="0" dirty="0" smtClean="0">
                <a:solidFill>
                  <a:schemeClr val="tx1"/>
                </a:solidFill>
                <a:latin typeface="Arial" charset="0"/>
                <a:ea typeface="+mn-ea"/>
                <a:cs typeface="+mn-cs"/>
              </a:rPr>
              <a:t>Note: The indicia on the mailpieces should continue to display current standard mail abbreviations until notified by the USPS. New Indicia and/or postage markings should not be used for letter or flat mailings until Jan. 2018 at the earliest. Tray Label and Pallet markings are deferred until Mid 2017 at the earliest.</a:t>
            </a:r>
          </a:p>
          <a:p>
            <a:pPr marL="171450" indent="-171450">
              <a:buFont typeface="Arial" pitchFamily="34" charset="0"/>
              <a:buChar char="•"/>
            </a:pPr>
            <a:r>
              <a:rPr lang="en-US" sz="1200" b="0" i="0" u="none" strike="noStrike" kern="1200" baseline="0" dirty="0" smtClean="0">
                <a:solidFill>
                  <a:schemeClr val="tx1"/>
                </a:solidFill>
                <a:latin typeface="Arial" charset="0"/>
                <a:ea typeface="+mn-ea"/>
                <a:cs typeface="+mn-cs"/>
              </a:rPr>
              <a:t>There will be changes to the Postage Statements. The following Postage Statements will be updated: PS Form 3602-C, PS Form 3602-EZ, PS Form 3602-N, PS Form 3602-NR, and PS Form 3602-R. </a:t>
            </a:r>
          </a:p>
          <a:p>
            <a:pPr marL="171450" indent="-171450">
              <a:buFont typeface="Arial" pitchFamily="34" charset="0"/>
              <a:buChar char="•"/>
            </a:pPr>
            <a:r>
              <a:rPr lang="en-US" sz="1200" b="0" i="0" u="none" strike="noStrike" kern="1200" baseline="0" dirty="0" smtClean="0">
                <a:solidFill>
                  <a:schemeClr val="tx1"/>
                </a:solidFill>
                <a:latin typeface="Arial" charset="0"/>
                <a:ea typeface="+mn-ea"/>
                <a:cs typeface="+mn-cs"/>
              </a:rPr>
              <a:t>There will be no changes to the Shipping Services File. </a:t>
            </a:r>
          </a:p>
          <a:p>
            <a:pPr marL="171450" indent="-171450">
              <a:buFont typeface="Arial" pitchFamily="34" charset="0"/>
              <a:buChar char="•"/>
            </a:pPr>
            <a:r>
              <a:rPr lang="en-US" sz="1200" b="0" i="0" u="none" strike="noStrike" kern="1200" baseline="0" dirty="0" smtClean="0">
                <a:solidFill>
                  <a:schemeClr val="tx1"/>
                </a:solidFill>
                <a:latin typeface="Arial" charset="0"/>
                <a:ea typeface="+mn-ea"/>
                <a:cs typeface="+mn-cs"/>
              </a:rPr>
              <a:t>There will be no changes to Mail.dat and Mail.XML. </a:t>
            </a:r>
          </a:p>
          <a:p>
            <a:pPr marL="171450" indent="-171450">
              <a:buFont typeface="Arial" pitchFamily="34" charset="0"/>
              <a:buChar char="•"/>
            </a:pPr>
            <a:r>
              <a:rPr lang="en-US" sz="1200" b="0" i="0" u="none" strike="noStrike" kern="1200" baseline="0" dirty="0" smtClean="0">
                <a:solidFill>
                  <a:schemeClr val="tx1"/>
                </a:solidFill>
                <a:latin typeface="Arial" charset="0"/>
                <a:ea typeface="+mn-ea"/>
                <a:cs typeface="+mn-cs"/>
              </a:rPr>
              <a:t>This will take place over a 18 month time frame, mailers will be notified of when additional changes and timelines are put in place.</a:t>
            </a:r>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11</a:t>
            </a:fld>
            <a:endParaRPr lang="en-US" dirty="0"/>
          </a:p>
        </p:txBody>
      </p:sp>
    </p:spTree>
    <p:extLst>
      <p:ext uri="{BB962C8B-B14F-4D97-AF65-F5344CB8AC3E}">
        <p14:creationId xmlns:p14="http://schemas.microsoft.com/office/powerpoint/2010/main" val="438287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B14E0930-728D-45B2-A389-52B71A76B2C6}" type="slidenum">
              <a:rPr lang="en-US" sz="1200" b="0" smtClean="0">
                <a:solidFill>
                  <a:schemeClr val="tx1"/>
                </a:solidFill>
              </a:rPr>
              <a:pPr eaLnBrk="1" hangingPunct="1"/>
              <a:t>12</a:t>
            </a:fld>
            <a:endParaRPr lang="en-US" sz="1200" b="0" dirty="0" smtClean="0">
              <a:solidFill>
                <a:schemeClr val="tx1"/>
              </a:solidFill>
            </a:endParaRPr>
          </a:p>
        </p:txBody>
      </p:sp>
      <p:sp>
        <p:nvSpPr>
          <p:cNvPr id="471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1863" eaLnBrk="0" hangingPunct="0">
              <a:defRPr sz="1600" b="1">
                <a:solidFill>
                  <a:srgbClr val="000066"/>
                </a:solidFill>
                <a:latin typeface="Arial" charset="0"/>
              </a:defRPr>
            </a:lvl1pPr>
            <a:lvl2pPr marL="742950" indent="-285750" defTabSz="931863" eaLnBrk="0" hangingPunct="0">
              <a:defRPr sz="1600" b="1">
                <a:solidFill>
                  <a:srgbClr val="000066"/>
                </a:solidFill>
                <a:latin typeface="Arial" charset="0"/>
              </a:defRPr>
            </a:lvl2pPr>
            <a:lvl3pPr marL="1143000" indent="-228600" defTabSz="931863" eaLnBrk="0" hangingPunct="0">
              <a:defRPr sz="1600" b="1">
                <a:solidFill>
                  <a:srgbClr val="000066"/>
                </a:solidFill>
                <a:latin typeface="Arial" charset="0"/>
              </a:defRPr>
            </a:lvl3pPr>
            <a:lvl4pPr marL="1600200" indent="-228600" defTabSz="931863" eaLnBrk="0" hangingPunct="0">
              <a:defRPr sz="1600" b="1">
                <a:solidFill>
                  <a:srgbClr val="000066"/>
                </a:solidFill>
                <a:latin typeface="Arial" charset="0"/>
              </a:defRPr>
            </a:lvl4pPr>
            <a:lvl5pPr marL="2057400" indent="-228600" defTabSz="931863" eaLnBrk="0" hangingPunct="0">
              <a:defRPr sz="1600" b="1">
                <a:solidFill>
                  <a:srgbClr val="000066"/>
                </a:solidFill>
                <a:latin typeface="Arial" charset="0"/>
              </a:defRPr>
            </a:lvl5pPr>
            <a:lvl6pPr marL="2514600" indent="-228600" defTabSz="931863" eaLnBrk="0" fontAlgn="base" hangingPunct="0">
              <a:spcBef>
                <a:spcPct val="0"/>
              </a:spcBef>
              <a:spcAft>
                <a:spcPct val="0"/>
              </a:spcAft>
              <a:defRPr sz="1600" b="1">
                <a:solidFill>
                  <a:srgbClr val="000066"/>
                </a:solidFill>
                <a:latin typeface="Arial" charset="0"/>
              </a:defRPr>
            </a:lvl6pPr>
            <a:lvl7pPr marL="2971800" indent="-228600" defTabSz="931863" eaLnBrk="0" fontAlgn="base" hangingPunct="0">
              <a:spcBef>
                <a:spcPct val="0"/>
              </a:spcBef>
              <a:spcAft>
                <a:spcPct val="0"/>
              </a:spcAft>
              <a:defRPr sz="1600" b="1">
                <a:solidFill>
                  <a:srgbClr val="000066"/>
                </a:solidFill>
                <a:latin typeface="Arial" charset="0"/>
              </a:defRPr>
            </a:lvl7pPr>
            <a:lvl8pPr marL="3429000" indent="-228600" defTabSz="931863" eaLnBrk="0" fontAlgn="base" hangingPunct="0">
              <a:spcBef>
                <a:spcPct val="0"/>
              </a:spcBef>
              <a:spcAft>
                <a:spcPct val="0"/>
              </a:spcAft>
              <a:defRPr sz="1600" b="1">
                <a:solidFill>
                  <a:srgbClr val="000066"/>
                </a:solidFill>
                <a:latin typeface="Arial" charset="0"/>
              </a:defRPr>
            </a:lvl8pPr>
            <a:lvl9pPr marL="3886200" indent="-228600" defTabSz="931863" eaLnBrk="0" fontAlgn="base" hangingPunct="0">
              <a:spcBef>
                <a:spcPct val="0"/>
              </a:spcBef>
              <a:spcAft>
                <a:spcPct val="0"/>
              </a:spcAft>
              <a:defRPr sz="1600" b="1">
                <a:solidFill>
                  <a:srgbClr val="000066"/>
                </a:solidFill>
                <a:latin typeface="Arial" charset="0"/>
              </a:defRPr>
            </a:lvl9pPr>
          </a:lstStyle>
          <a:p>
            <a:pPr algn="r" eaLnBrk="1" hangingPunct="1"/>
            <a:fld id="{3F5650A8-AF23-43EE-B13D-4542F7831F49}" type="slidenum">
              <a:rPr lang="en-US" sz="1200" b="0">
                <a:solidFill>
                  <a:schemeClr val="tx1"/>
                </a:solidFill>
              </a:rPr>
              <a:pPr algn="r" eaLnBrk="1" hangingPunct="1"/>
              <a:t>12</a:t>
            </a:fld>
            <a:endParaRPr lang="en-US" sz="1200" b="0" dirty="0">
              <a:solidFill>
                <a:schemeClr val="tx1"/>
              </a:solidFill>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endParaRPr lang="en-US" sz="20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971926" y="8831421"/>
            <a:ext cx="3038475" cy="46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77" tIns="46589" rIns="93177" bIns="46589" anchor="b"/>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eaLnBrk="1" hangingPunct="1"/>
            <a:fld id="{4749BF7D-BC92-4CA8-AAE5-6D7D9DDC0BAE}" type="slidenum">
              <a:rPr lang="en-US" sz="1200"/>
              <a:pPr algn="r" eaLnBrk="1" hangingPunct="1"/>
              <a:t>13</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sz="2000" dirty="0" smtClean="0"/>
              <a:t>Changes in origin prices to help pass through</a:t>
            </a:r>
          </a:p>
          <a:p>
            <a:pPr eaLnBrk="1" hangingPunct="1"/>
            <a:endParaRPr lang="en-US" sz="2000" dirty="0"/>
          </a:p>
          <a:p>
            <a:pPr eaLnBrk="1" hangingPunct="1"/>
            <a:endParaRPr lang="en-US" sz="2000" dirty="0" smtClean="0"/>
          </a:p>
          <a:p>
            <a:pPr eaLnBrk="1" hangingPunct="1"/>
            <a:endParaRPr lang="en-US" sz="200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smtClean="0"/>
              <a:t>Narrow gap between 5-D and Saturation DNDC and DSCF </a:t>
            </a:r>
            <a:endParaRPr lang="en-US" sz="2000" dirty="0"/>
          </a:p>
        </p:txBody>
      </p:sp>
      <p:sp>
        <p:nvSpPr>
          <p:cNvPr id="4" name="Slide Number Placeholder 3"/>
          <p:cNvSpPr>
            <a:spLocks noGrp="1"/>
          </p:cNvSpPr>
          <p:nvPr>
            <p:ph type="sldNum" sz="quarter" idx="10"/>
          </p:nvPr>
        </p:nvSpPr>
        <p:spPr/>
        <p:txBody>
          <a:bodyPr/>
          <a:lstStyle/>
          <a:p>
            <a:fld id="{EF563A44-915B-481D-9934-07F1EE158179}"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458266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7818" y="4415790"/>
            <a:ext cx="6664037" cy="4183380"/>
          </a:xfrm>
        </p:spPr>
        <p:txBody>
          <a:bodyPr/>
          <a:lstStyle/>
          <a:p>
            <a:r>
              <a:rPr lang="en-US" sz="2000" dirty="0" smtClean="0"/>
              <a:t>Elimination of FSS prices – Mail will pay prices for which it qualifies, qualify for CR pay CR, qualify for 5-D pay 5-D and so on</a:t>
            </a:r>
          </a:p>
          <a:p>
            <a:r>
              <a:rPr lang="en-US" sz="2000" dirty="0" smtClean="0"/>
              <a:t>Pure CR pallets – incentive to create direct pallets to avoid bundle sorting</a:t>
            </a:r>
          </a:p>
          <a:p>
            <a:r>
              <a:rPr lang="en-US" sz="2000" dirty="0" smtClean="0"/>
              <a:t>HD DSCF – fix rate anomaly – some pound rated flats cheaper than piece prices.  </a:t>
            </a:r>
            <a:endParaRPr lang="en-US" sz="2000" dirty="0"/>
          </a:p>
        </p:txBody>
      </p:sp>
      <p:sp>
        <p:nvSpPr>
          <p:cNvPr id="4" name="Slide Number Placeholder 3"/>
          <p:cNvSpPr>
            <a:spLocks noGrp="1"/>
          </p:cNvSpPr>
          <p:nvPr>
            <p:ph type="sldNum" sz="quarter" idx="10"/>
          </p:nvPr>
        </p:nvSpPr>
        <p:spPr/>
        <p:txBody>
          <a:bodyPr/>
          <a:lstStyle/>
          <a:p>
            <a:fld id="{EF563A44-915B-481D-9934-07F1EE158179}"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06079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7818" y="4415790"/>
            <a:ext cx="6664037" cy="4183380"/>
          </a:xfrm>
        </p:spPr>
        <p:txBody>
          <a:bodyPr/>
          <a:lstStyle/>
          <a:p>
            <a:r>
              <a:rPr lang="en-US" sz="2000" dirty="0" smtClean="0"/>
              <a:t>Encourage more weight in in 3.3 to 4. ounces</a:t>
            </a:r>
            <a:endParaRPr lang="en-US" sz="2000" dirty="0"/>
          </a:p>
        </p:txBody>
      </p:sp>
      <p:sp>
        <p:nvSpPr>
          <p:cNvPr id="4" name="Slide Number Placeholder 3"/>
          <p:cNvSpPr>
            <a:spLocks noGrp="1"/>
          </p:cNvSpPr>
          <p:nvPr>
            <p:ph type="sldNum" sz="quarter" idx="10"/>
          </p:nvPr>
        </p:nvSpPr>
        <p:spPr/>
        <p:txBody>
          <a:bodyPr/>
          <a:lstStyle/>
          <a:p>
            <a:fld id="{EF563A44-915B-481D-9934-07F1EE158179}"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3060794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66D5DB37-81EC-4D4E-8256-4D52E3DCD6EF}" type="slidenum">
              <a:rPr lang="en-US" sz="1200" b="0" smtClean="0">
                <a:solidFill>
                  <a:schemeClr val="tx1"/>
                </a:solidFill>
              </a:rPr>
              <a:pPr eaLnBrk="1" hangingPunct="1"/>
              <a:t>17</a:t>
            </a:fld>
            <a:endParaRPr lang="en-US" sz="1200" b="0" dirty="0" smtClean="0">
              <a:solidFill>
                <a:schemeClr val="tx1"/>
              </a:solidFill>
            </a:endParaRPr>
          </a:p>
        </p:txBody>
      </p:sp>
      <p:sp>
        <p:nvSpPr>
          <p:cNvPr id="48131" name="Rectangle 2"/>
          <p:cNvSpPr>
            <a:spLocks noGrp="1" noChangeArrowheads="1"/>
          </p:cNvSpPr>
          <p:nvPr>
            <p:ph type="body" idx="1"/>
          </p:nvPr>
        </p:nvSpPr>
        <p:spPr>
          <a:xfrm>
            <a:off x="842963" y="4297363"/>
            <a:ext cx="5532437" cy="46116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4802" tIns="44461" rIns="104802" bIns="44461"/>
          <a:lstStyle/>
          <a:p>
            <a:pPr eaLnBrk="1" hangingPunct="1">
              <a:spcBef>
                <a:spcPct val="10000"/>
              </a:spcBef>
            </a:pPr>
            <a:endParaRPr lang="en-US" dirty="0" smtClean="0"/>
          </a:p>
        </p:txBody>
      </p:sp>
      <p:sp>
        <p:nvSpPr>
          <p:cNvPr id="48132" name="Rectangle 3"/>
          <p:cNvSpPr>
            <a:spLocks noChangeArrowheads="1"/>
          </p:cNvSpPr>
          <p:nvPr/>
        </p:nvSpPr>
        <p:spPr bwMode="auto">
          <a:xfrm>
            <a:off x="3960813" y="0"/>
            <a:ext cx="3049587" cy="465138"/>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buFont typeface="Wingdings" pitchFamily="2" charset="2"/>
              <a:buNone/>
            </a:pPr>
            <a:endParaRPr lang="en-US" dirty="0"/>
          </a:p>
        </p:txBody>
      </p:sp>
      <p:sp>
        <p:nvSpPr>
          <p:cNvPr id="48133" name="Rectangle 4"/>
          <p:cNvSpPr>
            <a:spLocks noChangeArrowheads="1"/>
          </p:cNvSpPr>
          <p:nvPr/>
        </p:nvSpPr>
        <p:spPr bwMode="auto">
          <a:xfrm>
            <a:off x="3960813" y="8807450"/>
            <a:ext cx="3049587" cy="4889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pPr>
              <a:buFont typeface="Wingdings" pitchFamily="2" charset="2"/>
              <a:buNone/>
            </a:pPr>
            <a:endParaRPr lang="en-US" dirty="0"/>
          </a:p>
        </p:txBody>
      </p:sp>
      <p:sp>
        <p:nvSpPr>
          <p:cNvPr id="48134" name="Rectangle 5"/>
          <p:cNvSpPr>
            <a:spLocks noGrp="1" noRot="1" noChangeAspect="1" noChangeArrowheads="1" noTextEdit="1"/>
          </p:cNvSpPr>
          <p:nvPr>
            <p:ph type="sldImg"/>
          </p:nvPr>
        </p:nvSpPr>
        <p:spPr>
          <a:xfrm>
            <a:off x="1193800" y="704850"/>
            <a:ext cx="4629150" cy="3471863"/>
          </a:xfrm>
          <a:ln w="12700" cap="flat">
            <a:solidFill>
              <a:schemeClr val="tx1"/>
            </a:solid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3971926" y="8831421"/>
            <a:ext cx="3038475" cy="46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93177" tIns="46589" rIns="93177" bIns="46589" anchor="b"/>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eaLnBrk="1" hangingPunct="1"/>
            <a:fld id="{4749BF7D-BC92-4CA8-AAE5-6D7D9DDC0BAE}" type="slidenum">
              <a:rPr lang="en-US" sz="1200"/>
              <a:pPr algn="r" eaLnBrk="1" hangingPunct="1"/>
              <a:t>18</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mn-ea"/>
                <a:cs typeface="+mn-cs"/>
              </a:rPr>
              <a:t>The USPS is eliminating the Flats Sequencing System (FSS) pricing cells from price tables and postage statements. Postage prices for flats will be driven through virtual sortation levels at 3 digit and 5 digit, for both barcoded and non-barcoded and Carrier Route (CR) (BPM only) CR Basic, CR High Density Plus (Std M only), CR High Density, and Saturation (Periodicals only) prices. USPS will manage FSS mail preparation through existing mailing standards and labeling lists as outlined in Domestic Mail Manual (DMM) sections 705 and 708. Every piece in an FSS bundle must be properly marked (OEL) to determine price and class eligibility. </a:t>
            </a:r>
          </a:p>
          <a:p>
            <a:r>
              <a:rPr lang="en-US" sz="1200" b="1" i="0" u="none" strike="noStrike" kern="1200" baseline="0" dirty="0" smtClean="0">
                <a:solidFill>
                  <a:schemeClr val="tx1"/>
                </a:solidFill>
                <a:latin typeface="Arial" charset="0"/>
                <a:ea typeface="+mn-ea"/>
                <a:cs typeface="+mn-cs"/>
              </a:rPr>
              <a:t>FSS Scheme bundle prep: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There are no changes to current FSS bundle prep rules. All presorted and basic carrier route Standard Mail, presorted and carrier route Bound Printed Matter (BPM), and Periodicals flats must be sorted to FSS schemes. </a:t>
            </a:r>
          </a:p>
          <a:p>
            <a:r>
              <a:rPr lang="en-US" sz="1200" b="1" i="0" u="none" strike="noStrike" kern="1200" baseline="0" dirty="0" smtClean="0">
                <a:solidFill>
                  <a:schemeClr val="tx1"/>
                </a:solidFill>
                <a:latin typeface="Arial" charset="0"/>
                <a:ea typeface="+mn-ea"/>
                <a:cs typeface="+mn-cs"/>
              </a:rPr>
              <a:t>FSS per Piece Price: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There will be changes to FSS per Piece Prices. FSS Scheme per piece price cells will be eliminated. Per piece prices will be determined by piece pre-sort prior to placing in an FSS Scheme bundle. </a:t>
            </a:r>
          </a:p>
          <a:p>
            <a:r>
              <a:rPr lang="en-US" sz="1200" b="1" i="0" u="none" strike="noStrike" kern="1200" baseline="0" dirty="0" smtClean="0">
                <a:solidFill>
                  <a:schemeClr val="tx1"/>
                </a:solidFill>
                <a:latin typeface="Arial" charset="0"/>
                <a:ea typeface="+mn-ea"/>
                <a:cs typeface="+mn-cs"/>
              </a:rPr>
              <a:t>FSS Scheme pallet prep: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There will be no changes to current FSS Scheme pallet prep rules. An FSS scheme pallet, or approved alternate container, must be made when 250 pounds or more of bundles are available for an individual FSS scheme. </a:t>
            </a:r>
          </a:p>
          <a:p>
            <a:r>
              <a:rPr lang="en-US" sz="1200" b="1" i="0" u="none" strike="noStrike" kern="1200" baseline="0" dirty="0" smtClean="0">
                <a:solidFill>
                  <a:schemeClr val="tx1"/>
                </a:solidFill>
                <a:latin typeface="Arial" charset="0"/>
                <a:ea typeface="+mn-ea"/>
                <a:cs typeface="+mn-cs"/>
              </a:rPr>
              <a:t>FSS Scheme pallet/Destination prices: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There will be changes to FSS Scheme pallet destination prices. DFSS price cells will be eliminated. Destination per piece prices will now be determined by entry location (DNDC, DSCF). </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Pieces prepared in FSS Scheme bundles, placed on FSS Scheme pallets and entered at an FSS location will be eligible for DSCF prices. </a:t>
            </a:r>
          </a:p>
          <a:p>
            <a:r>
              <a:rPr lang="en-US" sz="1200" b="1" i="0" u="none" strike="noStrike" kern="1200" baseline="0" dirty="0" smtClean="0">
                <a:solidFill>
                  <a:schemeClr val="tx1"/>
                </a:solidFill>
                <a:latin typeface="Arial" charset="0"/>
                <a:ea typeface="+mn-ea"/>
                <a:cs typeface="+mn-cs"/>
              </a:rPr>
              <a:t>FSS Facility pallet prep: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There will be no changes to current FSS Facility pallet prep rules. Permitted only for FSS Scheme Bundles prepared for FSS Scheme Bundles prepared for FSS sort plans processed within the same facility. (L006) </a:t>
            </a:r>
          </a:p>
          <a:p>
            <a:r>
              <a:rPr lang="en-US" sz="1200" b="1" i="0" u="none" strike="noStrike" kern="1200" baseline="0" dirty="0" smtClean="0">
                <a:solidFill>
                  <a:schemeClr val="tx1"/>
                </a:solidFill>
                <a:latin typeface="Arial" charset="0"/>
                <a:ea typeface="+mn-ea"/>
                <a:cs typeface="+mn-cs"/>
              </a:rPr>
              <a:t>FSS Facility pallet/Destination prices: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There will be changes to FSS Facility pallet destination prices. DFSS price cells will be eliminated. Destination per piece prices will now be determined by entry location (DNDC, DSCF). </a:t>
            </a:r>
          </a:p>
          <a:p>
            <a:r>
              <a:rPr lang="en-US" sz="1200" b="1" i="0" u="none" strike="noStrike" kern="1200" baseline="0" dirty="0" smtClean="0">
                <a:solidFill>
                  <a:schemeClr val="tx1"/>
                </a:solidFill>
                <a:latin typeface="Arial" charset="0"/>
                <a:ea typeface="+mn-ea"/>
                <a:cs typeface="+mn-cs"/>
              </a:rPr>
              <a:t>Note: </a:t>
            </a:r>
            <a:r>
              <a:rPr lang="en-US" sz="1200" b="0" i="0" u="none" strike="noStrike" kern="1200" baseline="0" dirty="0" smtClean="0">
                <a:solidFill>
                  <a:schemeClr val="tx1"/>
                </a:solidFill>
                <a:latin typeface="Arial" charset="0"/>
                <a:ea typeface="+mn-ea"/>
                <a:cs typeface="+mn-cs"/>
              </a:rPr>
              <a:t>Pieces prepared in FSS Scheme bundles, placed on FSS Facility pallets and entered at an FSS location will be eligible for DSCF prices. </a:t>
            </a:r>
          </a:p>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19</a:t>
            </a:fld>
            <a:endParaRPr lang="en-US" dirty="0"/>
          </a:p>
        </p:txBody>
      </p:sp>
    </p:spTree>
    <p:extLst>
      <p:ext uri="{BB962C8B-B14F-4D97-AF65-F5344CB8AC3E}">
        <p14:creationId xmlns:p14="http://schemas.microsoft.com/office/powerpoint/2010/main" val="43828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A0C0E981-B3A2-4E72-BF3D-3DBC7AE2CB8D}" type="slidenum">
              <a:rPr lang="en-US" sz="1200" b="0" smtClean="0">
                <a:solidFill>
                  <a:schemeClr val="tx1"/>
                </a:solidFill>
              </a:rPr>
              <a:pPr eaLnBrk="1" hangingPunct="1"/>
              <a:t>2</a:t>
            </a:fld>
            <a:endParaRPr lang="en-US" sz="1200" b="0" dirty="0" smtClean="0">
              <a:solidFill>
                <a:schemeClr val="tx1"/>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77E660A8-7523-4FF9-BBE4-2A62417AE0D2}" type="slidenum">
              <a:rPr lang="en-US" sz="1200" b="0" smtClean="0">
                <a:solidFill>
                  <a:schemeClr val="tx1"/>
                </a:solidFill>
                <a:ea typeface="ヒラギノ角ゴ Pro W3" pitchFamily="1" charset="-128"/>
              </a:rPr>
              <a:pPr eaLnBrk="1" hangingPunct="1"/>
              <a:t>20</a:t>
            </a:fld>
            <a:endParaRPr lang="en-US" sz="1200" b="0" dirty="0" smtClean="0">
              <a:solidFill>
                <a:schemeClr val="tx1"/>
              </a:solidFill>
              <a:ea typeface="ヒラギノ角ゴ Pro W3" pitchFamily="1" charset="-128"/>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2000" dirty="0" smtClean="0"/>
              <a:t>About the same increase for Outside and Inside County</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Arial" charset="0"/>
                <a:ea typeface="+mn-ea"/>
                <a:cs typeface="+mn-cs"/>
              </a:rPr>
              <a:t>FSS Bundle Prices for Periodicals: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There will be changes to FSS Bundle prices for Periodicals. FSS price cells for Periodical bundle charges will be eliminated. FSS Scheme bundles placed on FSS Scheme pallets will pay bundle level Carrier Route prices. FSS Scheme bundles placed on FSS Facility pallets will pay bundle level 3-Digit/SCF prices. </a:t>
            </a:r>
          </a:p>
          <a:p>
            <a:r>
              <a:rPr lang="en-US" sz="1200" b="1" i="0" u="none" strike="noStrike" kern="1200" baseline="0" dirty="0" smtClean="0">
                <a:solidFill>
                  <a:schemeClr val="tx1"/>
                </a:solidFill>
                <a:latin typeface="Arial" charset="0"/>
                <a:ea typeface="+mn-ea"/>
                <a:cs typeface="+mn-cs"/>
              </a:rPr>
              <a:t>FSS Sack and Tray Prices for Periodicals: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There will be changes to FSS Sack and Tray prices for Periodicals. FSS price cells for Periodical sack and tray prices will be eliminated. Sacks and trays prepared as FSS Scheme or FSS Facility sacks and trays will pay 3-Digit/SCF tray/sack prices. Entry sack and tray prices for Periodicals will be determined by entry location (DSCF, DADC, DNDC, and Origin).</a:t>
            </a:r>
          </a:p>
          <a:p>
            <a:r>
              <a:rPr lang="en-US" sz="1200" b="1" i="0" u="none" strike="noStrike" kern="1200" baseline="0" dirty="0" smtClean="0">
                <a:solidFill>
                  <a:schemeClr val="tx1"/>
                </a:solidFill>
                <a:latin typeface="Arial" charset="0"/>
                <a:ea typeface="+mn-ea"/>
                <a:cs typeface="+mn-cs"/>
              </a:rPr>
              <a:t>FSS Pallet prices for Periodicals: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 There will be changes to FSS pallet prices for Periodicals. FSS price cells for Periodical pallet prices will be eliminated. Periodical FSS Scheme containers will pay the Carrier Route pallet price. Periodical FSS Facility pallets will pay 3-Digit/SCF pallet prices. Entry pallet prices will be determined by entry location (DSCF, DADC, DNDC, and Origin). </a:t>
            </a:r>
          </a:p>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21</a:t>
            </a:fld>
            <a:endParaRPr lang="en-US" dirty="0"/>
          </a:p>
        </p:txBody>
      </p:sp>
    </p:spTree>
    <p:extLst>
      <p:ext uri="{BB962C8B-B14F-4D97-AF65-F5344CB8AC3E}">
        <p14:creationId xmlns:p14="http://schemas.microsoft.com/office/powerpoint/2010/main" val="4382877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22</a:t>
            </a:fld>
            <a:endParaRPr lang="en-US" dirty="0"/>
          </a:p>
        </p:txBody>
      </p:sp>
    </p:spTree>
    <p:extLst>
      <p:ext uri="{BB962C8B-B14F-4D97-AF65-F5344CB8AC3E}">
        <p14:creationId xmlns:p14="http://schemas.microsoft.com/office/powerpoint/2010/main" val="438287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C1A4A0ED-014B-4334-ADD2-2A88158DF373}" type="slidenum">
              <a:rPr lang="en-US" sz="1200" b="0" smtClean="0">
                <a:solidFill>
                  <a:schemeClr val="tx1"/>
                </a:solidFill>
              </a:rPr>
              <a:pPr eaLnBrk="1" hangingPunct="1"/>
              <a:t>23</a:t>
            </a:fld>
            <a:endParaRPr lang="en-US" sz="1200" b="0" dirty="0" smtClean="0">
              <a:solidFill>
                <a:schemeClr val="tx1"/>
              </a:solidFill>
            </a:endParaRPr>
          </a:p>
        </p:txBody>
      </p:sp>
      <p:sp>
        <p:nvSpPr>
          <p:cNvPr id="50179"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1863" eaLnBrk="0" hangingPunct="0">
              <a:defRPr sz="1600" b="1">
                <a:solidFill>
                  <a:srgbClr val="000066"/>
                </a:solidFill>
                <a:latin typeface="Arial" charset="0"/>
              </a:defRPr>
            </a:lvl1pPr>
            <a:lvl2pPr marL="742950" indent="-285750" defTabSz="931863" eaLnBrk="0" hangingPunct="0">
              <a:defRPr sz="1600" b="1">
                <a:solidFill>
                  <a:srgbClr val="000066"/>
                </a:solidFill>
                <a:latin typeface="Arial" charset="0"/>
              </a:defRPr>
            </a:lvl2pPr>
            <a:lvl3pPr marL="1143000" indent="-228600" defTabSz="931863" eaLnBrk="0" hangingPunct="0">
              <a:defRPr sz="1600" b="1">
                <a:solidFill>
                  <a:srgbClr val="000066"/>
                </a:solidFill>
                <a:latin typeface="Arial" charset="0"/>
              </a:defRPr>
            </a:lvl3pPr>
            <a:lvl4pPr marL="1600200" indent="-228600" defTabSz="931863" eaLnBrk="0" hangingPunct="0">
              <a:defRPr sz="1600" b="1">
                <a:solidFill>
                  <a:srgbClr val="000066"/>
                </a:solidFill>
                <a:latin typeface="Arial" charset="0"/>
              </a:defRPr>
            </a:lvl4pPr>
            <a:lvl5pPr marL="2057400" indent="-228600" defTabSz="931863" eaLnBrk="0" hangingPunct="0">
              <a:defRPr sz="1600" b="1">
                <a:solidFill>
                  <a:srgbClr val="000066"/>
                </a:solidFill>
                <a:latin typeface="Arial" charset="0"/>
              </a:defRPr>
            </a:lvl5pPr>
            <a:lvl6pPr marL="2514600" indent="-228600" defTabSz="931863" eaLnBrk="0" fontAlgn="base" hangingPunct="0">
              <a:spcBef>
                <a:spcPct val="0"/>
              </a:spcBef>
              <a:spcAft>
                <a:spcPct val="0"/>
              </a:spcAft>
              <a:defRPr sz="1600" b="1">
                <a:solidFill>
                  <a:srgbClr val="000066"/>
                </a:solidFill>
                <a:latin typeface="Arial" charset="0"/>
              </a:defRPr>
            </a:lvl6pPr>
            <a:lvl7pPr marL="2971800" indent="-228600" defTabSz="931863" eaLnBrk="0" fontAlgn="base" hangingPunct="0">
              <a:spcBef>
                <a:spcPct val="0"/>
              </a:spcBef>
              <a:spcAft>
                <a:spcPct val="0"/>
              </a:spcAft>
              <a:defRPr sz="1600" b="1">
                <a:solidFill>
                  <a:srgbClr val="000066"/>
                </a:solidFill>
                <a:latin typeface="Arial" charset="0"/>
              </a:defRPr>
            </a:lvl7pPr>
            <a:lvl8pPr marL="3429000" indent="-228600" defTabSz="931863" eaLnBrk="0" fontAlgn="base" hangingPunct="0">
              <a:spcBef>
                <a:spcPct val="0"/>
              </a:spcBef>
              <a:spcAft>
                <a:spcPct val="0"/>
              </a:spcAft>
              <a:defRPr sz="1600" b="1">
                <a:solidFill>
                  <a:srgbClr val="000066"/>
                </a:solidFill>
                <a:latin typeface="Arial" charset="0"/>
              </a:defRPr>
            </a:lvl8pPr>
            <a:lvl9pPr marL="3886200" indent="-228600" defTabSz="931863" eaLnBrk="0" fontAlgn="base" hangingPunct="0">
              <a:spcBef>
                <a:spcPct val="0"/>
              </a:spcBef>
              <a:spcAft>
                <a:spcPct val="0"/>
              </a:spcAft>
              <a:defRPr sz="1600" b="1">
                <a:solidFill>
                  <a:srgbClr val="000066"/>
                </a:solidFill>
                <a:latin typeface="Arial" charset="0"/>
              </a:defRPr>
            </a:lvl9pPr>
          </a:lstStyle>
          <a:p>
            <a:pPr algn="r" eaLnBrk="1" hangingPunct="1"/>
            <a:fld id="{C6B94059-C6C6-4AB3-BF65-7DD7886E5B3D}" type="slidenum">
              <a:rPr lang="en-US" sz="1200" b="0">
                <a:solidFill>
                  <a:schemeClr val="tx1"/>
                </a:solidFill>
              </a:rPr>
              <a:pPr algn="r" eaLnBrk="1" hangingPunct="1"/>
              <a:t>23</a:t>
            </a:fld>
            <a:endParaRPr lang="en-US" sz="1200" b="0" dirty="0">
              <a:solidFill>
                <a:schemeClr val="tx1"/>
              </a:solidFill>
            </a:endParaRPr>
          </a:p>
        </p:txBody>
      </p:sp>
      <p:sp>
        <p:nvSpPr>
          <p:cNvPr id="50180" name="Rectangle 2"/>
          <p:cNvSpPr>
            <a:spLocks noGrp="1" noRot="1" noChangeAspect="1" noChangeArrowheads="1" noTextEdit="1"/>
          </p:cNvSpPr>
          <p:nvPr>
            <p:ph type="sldImg"/>
          </p:nvPr>
        </p:nvSpPr>
        <p:spPr>
          <a:ln/>
        </p:spPr>
      </p:sp>
      <p:sp>
        <p:nvSpPr>
          <p:cNvPr id="501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r>
              <a:rPr lang="en-US" dirty="0" smtClean="0"/>
              <a:t>Increase very close to 1%</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24</a:t>
            </a:fld>
            <a:endParaRPr lang="en-US" dirty="0"/>
          </a:p>
        </p:txBody>
      </p:sp>
    </p:spTree>
    <p:extLst>
      <p:ext uri="{BB962C8B-B14F-4D97-AF65-F5344CB8AC3E}">
        <p14:creationId xmlns:p14="http://schemas.microsoft.com/office/powerpoint/2010/main" val="4382877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a:defRPr sz="1600" b="1">
                <a:solidFill>
                  <a:srgbClr val="000066"/>
                </a:solidFill>
                <a:latin typeface="Arial" pitchFamily="34" charset="0"/>
              </a:defRPr>
            </a:lvl1pPr>
            <a:lvl2pPr marL="742950" indent="-285750" defTabSz="919163">
              <a:defRPr sz="1600" b="1">
                <a:solidFill>
                  <a:srgbClr val="000066"/>
                </a:solidFill>
                <a:latin typeface="Arial" pitchFamily="34" charset="0"/>
              </a:defRPr>
            </a:lvl2pPr>
            <a:lvl3pPr marL="1143000" indent="-228600" defTabSz="919163">
              <a:defRPr sz="1600" b="1">
                <a:solidFill>
                  <a:srgbClr val="000066"/>
                </a:solidFill>
                <a:latin typeface="Arial" pitchFamily="34" charset="0"/>
              </a:defRPr>
            </a:lvl3pPr>
            <a:lvl4pPr marL="1600200" indent="-228600" defTabSz="919163">
              <a:defRPr sz="1600" b="1">
                <a:solidFill>
                  <a:srgbClr val="000066"/>
                </a:solidFill>
                <a:latin typeface="Arial" pitchFamily="34" charset="0"/>
              </a:defRPr>
            </a:lvl4pPr>
            <a:lvl5pPr marL="2057400" indent="-228600" defTabSz="919163">
              <a:defRPr sz="1600" b="1">
                <a:solidFill>
                  <a:srgbClr val="000066"/>
                </a:solidFill>
                <a:latin typeface="Arial" pitchFamily="34" charset="0"/>
              </a:defRPr>
            </a:lvl5pPr>
            <a:lvl6pPr marL="2514600" indent="-228600" defTabSz="919163" fontAlgn="base">
              <a:spcBef>
                <a:spcPct val="0"/>
              </a:spcBef>
              <a:spcAft>
                <a:spcPct val="0"/>
              </a:spcAft>
              <a:defRPr sz="1600" b="1">
                <a:solidFill>
                  <a:srgbClr val="000066"/>
                </a:solidFill>
                <a:latin typeface="Arial" pitchFamily="34" charset="0"/>
              </a:defRPr>
            </a:lvl6pPr>
            <a:lvl7pPr marL="2971800" indent="-228600" defTabSz="919163" fontAlgn="base">
              <a:spcBef>
                <a:spcPct val="0"/>
              </a:spcBef>
              <a:spcAft>
                <a:spcPct val="0"/>
              </a:spcAft>
              <a:defRPr sz="1600" b="1">
                <a:solidFill>
                  <a:srgbClr val="000066"/>
                </a:solidFill>
                <a:latin typeface="Arial" pitchFamily="34" charset="0"/>
              </a:defRPr>
            </a:lvl7pPr>
            <a:lvl8pPr marL="3429000" indent="-228600" defTabSz="919163" fontAlgn="base">
              <a:spcBef>
                <a:spcPct val="0"/>
              </a:spcBef>
              <a:spcAft>
                <a:spcPct val="0"/>
              </a:spcAft>
              <a:defRPr sz="1600" b="1">
                <a:solidFill>
                  <a:srgbClr val="000066"/>
                </a:solidFill>
                <a:latin typeface="Arial" pitchFamily="34" charset="0"/>
              </a:defRPr>
            </a:lvl8pPr>
            <a:lvl9pPr marL="3886200" indent="-228600" defTabSz="919163" fontAlgn="base">
              <a:spcBef>
                <a:spcPct val="0"/>
              </a:spcBef>
              <a:spcAft>
                <a:spcPct val="0"/>
              </a:spcAft>
              <a:defRPr sz="1600" b="1">
                <a:solidFill>
                  <a:srgbClr val="000066"/>
                </a:solidFill>
                <a:latin typeface="Arial" pitchFamily="34" charset="0"/>
              </a:defRPr>
            </a:lvl9pPr>
          </a:lstStyle>
          <a:p>
            <a:fld id="{CB94023A-AAEC-49E1-B600-0F02CBE49A06}" type="slidenum">
              <a:rPr lang="en-US" sz="1200" b="0" smtClean="0">
                <a:solidFill>
                  <a:schemeClr val="tx1"/>
                </a:solidFill>
              </a:rPr>
              <a:pPr/>
              <a:t>25</a:t>
            </a:fld>
            <a:endParaRPr lang="en-US" sz="1200" b="0" dirty="0" smtClean="0">
              <a:solidFill>
                <a:schemeClr val="tx1"/>
              </a:solidFill>
            </a:endParaRPr>
          </a:p>
        </p:txBody>
      </p:sp>
      <p:sp>
        <p:nvSpPr>
          <p:cNvPr id="114690"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1863">
              <a:defRPr sz="1600" b="1">
                <a:solidFill>
                  <a:srgbClr val="000066"/>
                </a:solidFill>
                <a:latin typeface="Arial" pitchFamily="34" charset="0"/>
              </a:defRPr>
            </a:lvl1pPr>
            <a:lvl2pPr marL="742950" indent="-285750" defTabSz="931863">
              <a:defRPr sz="1600" b="1">
                <a:solidFill>
                  <a:srgbClr val="000066"/>
                </a:solidFill>
                <a:latin typeface="Arial" pitchFamily="34" charset="0"/>
              </a:defRPr>
            </a:lvl2pPr>
            <a:lvl3pPr marL="1143000" indent="-228600" defTabSz="931863">
              <a:defRPr sz="1600" b="1">
                <a:solidFill>
                  <a:srgbClr val="000066"/>
                </a:solidFill>
                <a:latin typeface="Arial" pitchFamily="34" charset="0"/>
              </a:defRPr>
            </a:lvl3pPr>
            <a:lvl4pPr marL="1600200" indent="-228600" defTabSz="931863">
              <a:defRPr sz="1600" b="1">
                <a:solidFill>
                  <a:srgbClr val="000066"/>
                </a:solidFill>
                <a:latin typeface="Arial" pitchFamily="34" charset="0"/>
              </a:defRPr>
            </a:lvl4pPr>
            <a:lvl5pPr marL="2057400" indent="-228600" defTabSz="931863">
              <a:defRPr sz="1600" b="1">
                <a:solidFill>
                  <a:srgbClr val="000066"/>
                </a:solidFill>
                <a:latin typeface="Arial" pitchFamily="34" charset="0"/>
              </a:defRPr>
            </a:lvl5pPr>
            <a:lvl6pPr marL="2514600" indent="-228600" defTabSz="931863" fontAlgn="base">
              <a:spcBef>
                <a:spcPct val="0"/>
              </a:spcBef>
              <a:spcAft>
                <a:spcPct val="0"/>
              </a:spcAft>
              <a:defRPr sz="1600" b="1">
                <a:solidFill>
                  <a:srgbClr val="000066"/>
                </a:solidFill>
                <a:latin typeface="Arial" pitchFamily="34" charset="0"/>
              </a:defRPr>
            </a:lvl6pPr>
            <a:lvl7pPr marL="2971800" indent="-228600" defTabSz="931863" fontAlgn="base">
              <a:spcBef>
                <a:spcPct val="0"/>
              </a:spcBef>
              <a:spcAft>
                <a:spcPct val="0"/>
              </a:spcAft>
              <a:defRPr sz="1600" b="1">
                <a:solidFill>
                  <a:srgbClr val="000066"/>
                </a:solidFill>
                <a:latin typeface="Arial" pitchFamily="34" charset="0"/>
              </a:defRPr>
            </a:lvl7pPr>
            <a:lvl8pPr marL="3429000" indent="-228600" defTabSz="931863" fontAlgn="base">
              <a:spcBef>
                <a:spcPct val="0"/>
              </a:spcBef>
              <a:spcAft>
                <a:spcPct val="0"/>
              </a:spcAft>
              <a:defRPr sz="1600" b="1">
                <a:solidFill>
                  <a:srgbClr val="000066"/>
                </a:solidFill>
                <a:latin typeface="Arial" pitchFamily="34" charset="0"/>
              </a:defRPr>
            </a:lvl8pPr>
            <a:lvl9pPr marL="3886200" indent="-228600" defTabSz="931863" fontAlgn="base">
              <a:spcBef>
                <a:spcPct val="0"/>
              </a:spcBef>
              <a:spcAft>
                <a:spcPct val="0"/>
              </a:spcAft>
              <a:defRPr sz="1600" b="1">
                <a:solidFill>
                  <a:srgbClr val="000066"/>
                </a:solidFill>
                <a:latin typeface="Arial" pitchFamily="34" charset="0"/>
              </a:defRPr>
            </a:lvl9pPr>
          </a:lstStyle>
          <a:p>
            <a:pPr algn="r"/>
            <a:fld id="{9128125F-4A23-409C-BB96-BD382DEBA358}" type="slidenum">
              <a:rPr lang="en-US" sz="1200" b="0">
                <a:solidFill>
                  <a:schemeClr val="tx1"/>
                </a:solidFill>
              </a:rPr>
              <a:pPr algn="r"/>
              <a:t>25</a:t>
            </a:fld>
            <a:endParaRPr lang="en-US" sz="1200" b="0" dirty="0">
              <a:solidFill>
                <a:schemeClr val="tx1"/>
              </a:solidFill>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r>
              <a:rPr lang="en-US" dirty="0" smtClean="0">
                <a:latin typeface="Arial" pitchFamily="34" charset="0"/>
              </a:rPr>
              <a:t>Free Del Con freed up cap authority</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charset="0"/>
              <a:ea typeface="+mn-ea"/>
              <a:cs typeface="+mn-cs"/>
            </a:endParaRPr>
          </a:p>
          <a:p>
            <a:pPr marL="171450" indent="-171450">
              <a:buFont typeface="Arial" pitchFamily="34" charset="0"/>
              <a:buChar char="•"/>
            </a:pPr>
            <a:r>
              <a:rPr lang="en-US" sz="1200" b="0" i="0" u="none" strike="noStrike" kern="1200" baseline="0" dirty="0" smtClean="0">
                <a:solidFill>
                  <a:schemeClr val="tx1"/>
                </a:solidFill>
                <a:latin typeface="Arial" charset="0"/>
                <a:ea typeface="+mn-ea"/>
                <a:cs typeface="+mn-cs"/>
              </a:rPr>
              <a:t>Effective January 22, 2017, the Postal Service will eliminate permit imprint application fees and annual mailing fees for certain parcel products and mail classes. The Postal Service will introduce a new permit called the “Shipping Products Permit” that is designed to provide mailers the option of utilizing one permit for both outbound and return products. These changes are designed to help simplify the shipping experience for parcel customers </a:t>
            </a:r>
          </a:p>
          <a:p>
            <a:endParaRPr lang="en-US" sz="1200" b="0" i="0" u="none" strike="noStrike" kern="1200" baseline="0" dirty="0" smtClean="0">
              <a:solidFill>
                <a:schemeClr val="tx1"/>
              </a:solidFill>
              <a:latin typeface="Arial" charset="0"/>
              <a:ea typeface="+mn-ea"/>
              <a:cs typeface="+mn-cs"/>
            </a:endParaRPr>
          </a:p>
          <a:p>
            <a:pPr marL="171450" indent="-171450">
              <a:buFont typeface="Arial" pitchFamily="34" charset="0"/>
              <a:buChar char="•"/>
            </a:pPr>
            <a:r>
              <a:rPr lang="en-US" sz="1200" b="0" i="0" u="none" strike="noStrike" kern="1200" baseline="0" dirty="0" smtClean="0">
                <a:solidFill>
                  <a:schemeClr val="tx1"/>
                </a:solidFill>
                <a:latin typeface="Arial" charset="0"/>
                <a:ea typeface="+mn-ea"/>
                <a:cs typeface="+mn-cs"/>
              </a:rPr>
              <a:t> If you use a permit imprint (PI) to ship parcels, you will no longer have to pay the applicable permit imprint application fees, annual presort or destination entry fees if the permit imprint permit is exclusively used for shipping parcels using one, some, or all of the following products: </a:t>
            </a:r>
            <a:r>
              <a:rPr lang="en-US" sz="1200" b="1" i="0" u="none" strike="noStrike" kern="1200" baseline="0" dirty="0" smtClean="0">
                <a:solidFill>
                  <a:schemeClr val="tx1"/>
                </a:solidFill>
                <a:latin typeface="Arial" charset="0"/>
                <a:ea typeface="+mn-ea"/>
                <a:cs typeface="+mn-cs"/>
              </a:rPr>
              <a:t>Priority Mail Express, Priority Mail, First-Class Package Service, Parcel Select, Parcel Select Lightweight, Library Mail, Media Mail, and Bound Printed Matter (parcels). </a:t>
            </a:r>
            <a:endParaRPr lang="en-US" sz="1200" b="0" i="0" u="none" strike="noStrike" kern="1200" baseline="0" dirty="0" smtClean="0">
              <a:solidFill>
                <a:schemeClr val="tx1"/>
              </a:solidFill>
              <a:latin typeface="Arial" charset="0"/>
              <a:ea typeface="+mn-ea"/>
              <a:cs typeface="+mn-cs"/>
            </a:endParaRPr>
          </a:p>
          <a:p>
            <a:r>
              <a:rPr lang="en-US" sz="1200" b="0" i="0" u="none" strike="noStrike" kern="1200" baseline="0" dirty="0" smtClean="0">
                <a:solidFill>
                  <a:schemeClr val="tx1"/>
                </a:solidFill>
                <a:latin typeface="Arial" charset="0"/>
                <a:ea typeface="+mn-ea"/>
                <a:cs typeface="+mn-cs"/>
              </a:rPr>
              <a:t>If you use Merchandise Return (MR) and Business Reply Mail (BRM) permits to receive parcels through USPS Returns products you will no longer have to pay the applicable annual permit fees for: </a:t>
            </a:r>
            <a:r>
              <a:rPr lang="en-US" sz="1200" b="1" i="0" u="none" strike="noStrike" kern="1200" baseline="0" dirty="0" smtClean="0">
                <a:solidFill>
                  <a:schemeClr val="tx1"/>
                </a:solidFill>
                <a:latin typeface="Arial" charset="0"/>
                <a:ea typeface="+mn-ea"/>
                <a:cs typeface="+mn-cs"/>
              </a:rPr>
              <a:t>Merchandise Return Service, Business Reply Mail (Parcels only), USPS Returns (Scan Based Payment), and Parcel Return Service. </a:t>
            </a:r>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26</a:t>
            </a:fld>
            <a:endParaRPr lang="en-US" dirty="0"/>
          </a:p>
        </p:txBody>
      </p:sp>
    </p:spTree>
    <p:extLst>
      <p:ext uri="{BB962C8B-B14F-4D97-AF65-F5344CB8AC3E}">
        <p14:creationId xmlns:p14="http://schemas.microsoft.com/office/powerpoint/2010/main" val="438287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696">
              <a:defRPr sz="3200" u="sng">
                <a:solidFill>
                  <a:schemeClr val="tx1"/>
                </a:solidFill>
                <a:latin typeface="Arial Narrow" pitchFamily="34" charset="0"/>
              </a:defRPr>
            </a:lvl1pPr>
            <a:lvl2pPr marL="742868" indent="-285718" defTabSz="939696">
              <a:defRPr sz="3200" u="sng">
                <a:solidFill>
                  <a:schemeClr val="tx1"/>
                </a:solidFill>
                <a:latin typeface="Arial Narrow" pitchFamily="34" charset="0"/>
              </a:defRPr>
            </a:lvl2pPr>
            <a:lvl3pPr marL="1142874" indent="-228574" defTabSz="939696">
              <a:defRPr sz="3200" u="sng">
                <a:solidFill>
                  <a:schemeClr val="tx1"/>
                </a:solidFill>
                <a:latin typeface="Arial Narrow" pitchFamily="34" charset="0"/>
              </a:defRPr>
            </a:lvl3pPr>
            <a:lvl4pPr marL="1600023" indent="-228574" defTabSz="939696">
              <a:defRPr sz="3200" u="sng">
                <a:solidFill>
                  <a:schemeClr val="tx1"/>
                </a:solidFill>
                <a:latin typeface="Arial Narrow" pitchFamily="34" charset="0"/>
              </a:defRPr>
            </a:lvl4pPr>
            <a:lvl5pPr marL="2057174" indent="-228574" defTabSz="939696">
              <a:defRPr sz="3200" u="sng">
                <a:solidFill>
                  <a:schemeClr val="tx1"/>
                </a:solidFill>
                <a:latin typeface="Arial Narrow" pitchFamily="34" charset="0"/>
              </a:defRPr>
            </a:lvl5pPr>
            <a:lvl6pPr marL="2514322" indent="-228574" defTabSz="939696" eaLnBrk="0" fontAlgn="base" hangingPunct="0">
              <a:spcBef>
                <a:spcPct val="0"/>
              </a:spcBef>
              <a:spcAft>
                <a:spcPct val="0"/>
              </a:spcAft>
              <a:defRPr sz="3200" u="sng">
                <a:solidFill>
                  <a:schemeClr val="tx1"/>
                </a:solidFill>
                <a:latin typeface="Arial Narrow" pitchFamily="34" charset="0"/>
              </a:defRPr>
            </a:lvl6pPr>
            <a:lvl7pPr marL="2971470" indent="-228574" defTabSz="939696" eaLnBrk="0" fontAlgn="base" hangingPunct="0">
              <a:spcBef>
                <a:spcPct val="0"/>
              </a:spcBef>
              <a:spcAft>
                <a:spcPct val="0"/>
              </a:spcAft>
              <a:defRPr sz="3200" u="sng">
                <a:solidFill>
                  <a:schemeClr val="tx1"/>
                </a:solidFill>
                <a:latin typeface="Arial Narrow" pitchFamily="34" charset="0"/>
              </a:defRPr>
            </a:lvl7pPr>
            <a:lvl8pPr marL="3428621" indent="-228574" defTabSz="939696" eaLnBrk="0" fontAlgn="base" hangingPunct="0">
              <a:spcBef>
                <a:spcPct val="0"/>
              </a:spcBef>
              <a:spcAft>
                <a:spcPct val="0"/>
              </a:spcAft>
              <a:defRPr sz="3200" u="sng">
                <a:solidFill>
                  <a:schemeClr val="tx1"/>
                </a:solidFill>
                <a:latin typeface="Arial Narrow" pitchFamily="34" charset="0"/>
              </a:defRPr>
            </a:lvl8pPr>
            <a:lvl9pPr marL="3885770" indent="-228574" defTabSz="939696" eaLnBrk="0" fontAlgn="base" hangingPunct="0">
              <a:spcBef>
                <a:spcPct val="0"/>
              </a:spcBef>
              <a:spcAft>
                <a:spcPct val="0"/>
              </a:spcAft>
              <a:defRPr sz="3200" u="sng">
                <a:solidFill>
                  <a:schemeClr val="tx1"/>
                </a:solidFill>
                <a:latin typeface="Arial Narrow" pitchFamily="34" charset="0"/>
              </a:defRPr>
            </a:lvl9pPr>
          </a:lstStyle>
          <a:p>
            <a:fld id="{836D99DE-5503-4836-9C51-75DA3350473E}" type="slidenum">
              <a:rPr lang="en-US" altLang="en-US" sz="1300" u="none">
                <a:solidFill>
                  <a:prstClr val="black"/>
                </a:solidFill>
                <a:latin typeface="Times" pitchFamily="18" charset="0"/>
              </a:rPr>
              <a:pPr/>
              <a:t>27</a:t>
            </a:fld>
            <a:endParaRPr lang="en-US" altLang="en-US" sz="1300" u="none" dirty="0">
              <a:solidFill>
                <a:prstClr val="black"/>
              </a:solidFill>
              <a:latin typeface="Times"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67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868" indent="-285718">
              <a:spcBef>
                <a:spcPct val="30000"/>
              </a:spcBef>
              <a:defRPr sz="1200">
                <a:solidFill>
                  <a:schemeClr val="tx1"/>
                </a:solidFill>
                <a:latin typeface="Calibri" pitchFamily="34" charset="0"/>
              </a:defRPr>
            </a:lvl2pPr>
            <a:lvl3pPr marL="1142874" indent="-228574">
              <a:spcBef>
                <a:spcPct val="30000"/>
              </a:spcBef>
              <a:defRPr sz="1200">
                <a:solidFill>
                  <a:schemeClr val="tx1"/>
                </a:solidFill>
                <a:latin typeface="Calibri" pitchFamily="34" charset="0"/>
              </a:defRPr>
            </a:lvl3pPr>
            <a:lvl4pPr marL="1600023" indent="-228574">
              <a:spcBef>
                <a:spcPct val="30000"/>
              </a:spcBef>
              <a:defRPr sz="1200">
                <a:solidFill>
                  <a:schemeClr val="tx1"/>
                </a:solidFill>
                <a:latin typeface="Calibri" pitchFamily="34" charset="0"/>
              </a:defRPr>
            </a:lvl4pPr>
            <a:lvl5pPr marL="2057174" indent="-228574">
              <a:spcBef>
                <a:spcPct val="30000"/>
              </a:spcBef>
              <a:defRPr sz="1200">
                <a:solidFill>
                  <a:schemeClr val="tx1"/>
                </a:solidFill>
                <a:latin typeface="Calibri" pitchFamily="34" charset="0"/>
              </a:defRPr>
            </a:lvl5pPr>
            <a:lvl6pPr marL="2514322" indent="-228574" eaLnBrk="0" fontAlgn="base" hangingPunct="0">
              <a:spcBef>
                <a:spcPct val="30000"/>
              </a:spcBef>
              <a:spcAft>
                <a:spcPct val="0"/>
              </a:spcAft>
              <a:defRPr sz="1200">
                <a:solidFill>
                  <a:schemeClr val="tx1"/>
                </a:solidFill>
                <a:latin typeface="Calibri" pitchFamily="34" charset="0"/>
              </a:defRPr>
            </a:lvl6pPr>
            <a:lvl7pPr marL="2971470" indent="-228574" eaLnBrk="0" fontAlgn="base" hangingPunct="0">
              <a:spcBef>
                <a:spcPct val="30000"/>
              </a:spcBef>
              <a:spcAft>
                <a:spcPct val="0"/>
              </a:spcAft>
              <a:defRPr sz="1200">
                <a:solidFill>
                  <a:schemeClr val="tx1"/>
                </a:solidFill>
                <a:latin typeface="Calibri" pitchFamily="34" charset="0"/>
              </a:defRPr>
            </a:lvl7pPr>
            <a:lvl8pPr marL="3428621" indent="-228574" eaLnBrk="0" fontAlgn="base" hangingPunct="0">
              <a:spcBef>
                <a:spcPct val="30000"/>
              </a:spcBef>
              <a:spcAft>
                <a:spcPct val="0"/>
              </a:spcAft>
              <a:defRPr sz="1200">
                <a:solidFill>
                  <a:schemeClr val="tx1"/>
                </a:solidFill>
                <a:latin typeface="Calibri" pitchFamily="34" charset="0"/>
              </a:defRPr>
            </a:lvl8pPr>
            <a:lvl9pPr marL="3885770" indent="-228574" eaLnBrk="0" fontAlgn="base" hangingPunct="0">
              <a:spcBef>
                <a:spcPct val="30000"/>
              </a:spcBef>
              <a:spcAft>
                <a:spcPct val="0"/>
              </a:spcAft>
              <a:defRPr sz="1200">
                <a:solidFill>
                  <a:schemeClr val="tx1"/>
                </a:solidFill>
                <a:latin typeface="Calibri" pitchFamily="34" charset="0"/>
              </a:defRPr>
            </a:lvl9pPr>
          </a:lstStyle>
          <a:p>
            <a:pPr>
              <a:spcBef>
                <a:spcPct val="0"/>
              </a:spcBef>
            </a:pPr>
            <a:fld id="{E777EFAD-DAA1-45F6-B234-E5CC566D63C9}" type="slidenum">
              <a:rPr lang="en-US" altLang="en-US">
                <a:solidFill>
                  <a:prstClr val="black"/>
                </a:solidFill>
                <a:latin typeface="Arial" charset="0"/>
              </a:rPr>
              <a:pPr>
                <a:spcBef>
                  <a:spcPct val="0"/>
                </a:spcBef>
              </a:pPr>
              <a:t>28</a:t>
            </a:fld>
            <a:endParaRPr lang="en-US" altLang="en-US" dirty="0">
              <a:solidFill>
                <a:prstClr val="black"/>
              </a:solidFill>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29</a:t>
            </a:fld>
            <a:endParaRPr lang="en-US" dirty="0"/>
          </a:p>
        </p:txBody>
      </p:sp>
    </p:spTree>
    <p:extLst>
      <p:ext uri="{BB962C8B-B14F-4D97-AF65-F5344CB8AC3E}">
        <p14:creationId xmlns:p14="http://schemas.microsoft.com/office/powerpoint/2010/main" val="3376105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204C42A4-0557-4F92-A72A-748358AE6F89}" type="slidenum">
              <a:rPr lang="en-US" sz="1200" b="0" smtClean="0">
                <a:solidFill>
                  <a:schemeClr val="tx1"/>
                </a:solidFill>
              </a:rPr>
              <a:pPr eaLnBrk="1" hangingPunct="1"/>
              <a:t>3</a:t>
            </a:fld>
            <a:endParaRPr lang="en-US" sz="1200" b="0" dirty="0" smtClean="0">
              <a:solidFill>
                <a:schemeClr val="tx1"/>
              </a:solidFill>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30</a:t>
            </a:fld>
            <a:endParaRPr lang="en-US" dirty="0"/>
          </a:p>
        </p:txBody>
      </p:sp>
    </p:spTree>
    <p:extLst>
      <p:ext uri="{BB962C8B-B14F-4D97-AF65-F5344CB8AC3E}">
        <p14:creationId xmlns:p14="http://schemas.microsoft.com/office/powerpoint/2010/main" val="2406532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31</a:t>
            </a:fld>
            <a:endParaRPr lang="en-US" dirty="0"/>
          </a:p>
        </p:txBody>
      </p:sp>
    </p:spTree>
    <p:extLst>
      <p:ext uri="{BB962C8B-B14F-4D97-AF65-F5344CB8AC3E}">
        <p14:creationId xmlns:p14="http://schemas.microsoft.com/office/powerpoint/2010/main" val="4382877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F5141BA5-C2EC-4A93-A961-B38E28A17354}" type="slidenum">
              <a:rPr lang="en-US" sz="1200" b="0" smtClean="0">
                <a:solidFill>
                  <a:schemeClr val="tx1"/>
                </a:solidFill>
              </a:rPr>
              <a:pPr eaLnBrk="1" hangingPunct="1"/>
              <a:t>32</a:t>
            </a:fld>
            <a:endParaRPr lang="en-US" sz="1200" b="0" dirty="0" smtClean="0">
              <a:solidFill>
                <a:schemeClr val="tx1"/>
              </a:solidFill>
            </a:endParaRPr>
          </a:p>
        </p:txBody>
      </p:sp>
      <p:sp>
        <p:nvSpPr>
          <p:cNvPr id="63491" name="Rectangle 2"/>
          <p:cNvSpPr>
            <a:spLocks noGrp="1" noRot="1" noChangeAspect="1" noChangeArrowheads="1" noTextEdit="1"/>
          </p:cNvSpPr>
          <p:nvPr>
            <p:ph type="sldImg"/>
          </p:nvPr>
        </p:nvSpPr>
        <p:spPr>
          <a:xfrm>
            <a:off x="1181100" y="696913"/>
            <a:ext cx="4648200" cy="3486150"/>
          </a:xfrm>
          <a:ln/>
        </p:spPr>
      </p:sp>
      <p:sp>
        <p:nvSpPr>
          <p:cNvPr id="6349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F5141BA5-C2EC-4A93-A961-B38E28A17354}" type="slidenum">
              <a:rPr lang="en-US" sz="1200" b="0" smtClean="0">
                <a:solidFill>
                  <a:schemeClr val="tx1"/>
                </a:solidFill>
              </a:rPr>
              <a:pPr eaLnBrk="1" hangingPunct="1"/>
              <a:t>33</a:t>
            </a:fld>
            <a:endParaRPr lang="en-US" sz="1200" b="0" dirty="0" smtClean="0">
              <a:solidFill>
                <a:schemeClr val="tx1"/>
              </a:solidFill>
            </a:endParaRPr>
          </a:p>
        </p:txBody>
      </p:sp>
      <p:sp>
        <p:nvSpPr>
          <p:cNvPr id="63491" name="Rectangle 2"/>
          <p:cNvSpPr>
            <a:spLocks noGrp="1" noRot="1" noChangeAspect="1" noChangeArrowheads="1" noTextEdit="1"/>
          </p:cNvSpPr>
          <p:nvPr>
            <p:ph type="sldImg"/>
          </p:nvPr>
        </p:nvSpPr>
        <p:spPr>
          <a:xfrm>
            <a:off x="1181100" y="696913"/>
            <a:ext cx="4648200" cy="3486150"/>
          </a:xfrm>
          <a:ln/>
        </p:spPr>
      </p:sp>
      <p:sp>
        <p:nvSpPr>
          <p:cNvPr id="63492" name="Rectangle 3"/>
          <p:cNvSpPr>
            <a:spLocks noGrp="1" noChangeArrowheads="1"/>
          </p:cNvSpPr>
          <p:nvPr>
            <p:ph type="body" idx="1"/>
          </p:nvPr>
        </p:nvSpPr>
        <p:spPr>
          <a:xfrm>
            <a:off x="701675" y="4416425"/>
            <a:ext cx="56070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34</a:t>
            </a:fld>
            <a:endParaRPr lang="en-US" dirty="0"/>
          </a:p>
        </p:txBody>
      </p:sp>
    </p:spTree>
    <p:extLst>
      <p:ext uri="{BB962C8B-B14F-4D97-AF65-F5344CB8AC3E}">
        <p14:creationId xmlns:p14="http://schemas.microsoft.com/office/powerpoint/2010/main" val="297372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smtClean="0"/>
              <a:t>Responded to industry feedback to share changes earlier in process</a:t>
            </a:r>
            <a:endParaRPr lang="en-US" sz="1800" dirty="0"/>
          </a:p>
        </p:txBody>
      </p:sp>
      <p:sp>
        <p:nvSpPr>
          <p:cNvPr id="4" name="Slide Number Placeholder 3"/>
          <p:cNvSpPr>
            <a:spLocks noGrp="1"/>
          </p:cNvSpPr>
          <p:nvPr>
            <p:ph type="sldNum" sz="quarter" idx="10"/>
          </p:nvPr>
        </p:nvSpPr>
        <p:spPr/>
        <p:txBody>
          <a:bodyPr/>
          <a:lstStyle/>
          <a:p>
            <a:pPr>
              <a:defRPr/>
            </a:pPr>
            <a:fld id="{620B5016-E2AF-46F5-A1D3-72659FF193AD}" type="slidenum">
              <a:rPr lang="en-US" smtClean="0"/>
              <a:pPr>
                <a:defRPr/>
              </a:pPr>
              <a:t>4</a:t>
            </a:fld>
            <a:endParaRPr lang="en-US" dirty="0"/>
          </a:p>
        </p:txBody>
      </p:sp>
    </p:spTree>
    <p:extLst>
      <p:ext uri="{BB962C8B-B14F-4D97-AF65-F5344CB8AC3E}">
        <p14:creationId xmlns:p14="http://schemas.microsoft.com/office/powerpoint/2010/main" val="39097584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BA8B83AA-40E5-45F6-A9AD-18F712421CB7}" type="slidenum">
              <a:rPr lang="en-US" sz="1200" b="0" smtClean="0">
                <a:solidFill>
                  <a:schemeClr val="tx1"/>
                </a:solidFill>
              </a:rPr>
              <a:pPr eaLnBrk="1" hangingPunct="1"/>
              <a:t>5</a:t>
            </a:fld>
            <a:endParaRPr lang="en-US" sz="1200" b="0" dirty="0" smtClean="0">
              <a:solidFill>
                <a:schemeClr val="tx1"/>
              </a:solidFill>
            </a:endParaRPr>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0" dirty="0" smtClean="0"/>
              <a:t>Full Service incentives remain in place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860EB1C3-F57A-4AD6-914D-1323EF8F84E7}" type="slidenum">
              <a:rPr lang="en-US" sz="1200" b="0" smtClean="0">
                <a:solidFill>
                  <a:schemeClr val="tx1"/>
                </a:solidFill>
              </a:rPr>
              <a:pPr eaLnBrk="1" hangingPunct="1"/>
              <a:t>6</a:t>
            </a:fld>
            <a:endParaRPr lang="en-US" sz="1200" b="0" dirty="0" smtClean="0">
              <a:solidFill>
                <a:schemeClr val="tx1"/>
              </a:solidFill>
            </a:endParaRPr>
          </a:p>
        </p:txBody>
      </p:sp>
      <p:sp>
        <p:nvSpPr>
          <p:cNvPr id="44035"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1863" eaLnBrk="0" hangingPunct="0">
              <a:defRPr sz="1600" b="1">
                <a:solidFill>
                  <a:srgbClr val="000066"/>
                </a:solidFill>
                <a:latin typeface="Arial" charset="0"/>
              </a:defRPr>
            </a:lvl1pPr>
            <a:lvl2pPr marL="742950" indent="-285750" defTabSz="931863" eaLnBrk="0" hangingPunct="0">
              <a:defRPr sz="1600" b="1">
                <a:solidFill>
                  <a:srgbClr val="000066"/>
                </a:solidFill>
                <a:latin typeface="Arial" charset="0"/>
              </a:defRPr>
            </a:lvl2pPr>
            <a:lvl3pPr marL="1143000" indent="-228600" defTabSz="931863" eaLnBrk="0" hangingPunct="0">
              <a:defRPr sz="1600" b="1">
                <a:solidFill>
                  <a:srgbClr val="000066"/>
                </a:solidFill>
                <a:latin typeface="Arial" charset="0"/>
              </a:defRPr>
            </a:lvl3pPr>
            <a:lvl4pPr marL="1600200" indent="-228600" defTabSz="931863" eaLnBrk="0" hangingPunct="0">
              <a:defRPr sz="1600" b="1">
                <a:solidFill>
                  <a:srgbClr val="000066"/>
                </a:solidFill>
                <a:latin typeface="Arial" charset="0"/>
              </a:defRPr>
            </a:lvl4pPr>
            <a:lvl5pPr marL="2057400" indent="-228600" defTabSz="931863" eaLnBrk="0" hangingPunct="0">
              <a:defRPr sz="1600" b="1">
                <a:solidFill>
                  <a:srgbClr val="000066"/>
                </a:solidFill>
                <a:latin typeface="Arial" charset="0"/>
              </a:defRPr>
            </a:lvl5pPr>
            <a:lvl6pPr marL="2514600" indent="-228600" defTabSz="931863" eaLnBrk="0" fontAlgn="base" hangingPunct="0">
              <a:spcBef>
                <a:spcPct val="0"/>
              </a:spcBef>
              <a:spcAft>
                <a:spcPct val="0"/>
              </a:spcAft>
              <a:defRPr sz="1600" b="1">
                <a:solidFill>
                  <a:srgbClr val="000066"/>
                </a:solidFill>
                <a:latin typeface="Arial" charset="0"/>
              </a:defRPr>
            </a:lvl6pPr>
            <a:lvl7pPr marL="2971800" indent="-228600" defTabSz="931863" eaLnBrk="0" fontAlgn="base" hangingPunct="0">
              <a:spcBef>
                <a:spcPct val="0"/>
              </a:spcBef>
              <a:spcAft>
                <a:spcPct val="0"/>
              </a:spcAft>
              <a:defRPr sz="1600" b="1">
                <a:solidFill>
                  <a:srgbClr val="000066"/>
                </a:solidFill>
                <a:latin typeface="Arial" charset="0"/>
              </a:defRPr>
            </a:lvl7pPr>
            <a:lvl8pPr marL="3429000" indent="-228600" defTabSz="931863" eaLnBrk="0" fontAlgn="base" hangingPunct="0">
              <a:spcBef>
                <a:spcPct val="0"/>
              </a:spcBef>
              <a:spcAft>
                <a:spcPct val="0"/>
              </a:spcAft>
              <a:defRPr sz="1600" b="1">
                <a:solidFill>
                  <a:srgbClr val="000066"/>
                </a:solidFill>
                <a:latin typeface="Arial" charset="0"/>
              </a:defRPr>
            </a:lvl8pPr>
            <a:lvl9pPr marL="3886200" indent="-228600" defTabSz="931863" eaLnBrk="0" fontAlgn="base" hangingPunct="0">
              <a:spcBef>
                <a:spcPct val="0"/>
              </a:spcBef>
              <a:spcAft>
                <a:spcPct val="0"/>
              </a:spcAft>
              <a:defRPr sz="1600" b="1">
                <a:solidFill>
                  <a:srgbClr val="000066"/>
                </a:solidFill>
                <a:latin typeface="Arial" charset="0"/>
              </a:defRPr>
            </a:lvl9pPr>
          </a:lstStyle>
          <a:p>
            <a:pPr algn="r" eaLnBrk="1" hangingPunct="1"/>
            <a:fld id="{B5CC900C-4084-4698-82BC-4E2BAF957F32}" type="slidenum">
              <a:rPr lang="en-US" sz="1200" b="0">
                <a:solidFill>
                  <a:schemeClr val="tx1"/>
                </a:solidFill>
              </a:rPr>
              <a:pPr algn="r" eaLnBrk="1" hangingPunct="1"/>
              <a:t>6</a:t>
            </a:fld>
            <a:endParaRPr lang="en-US" sz="1200" b="0" dirty="0">
              <a:solidFill>
                <a:schemeClr val="tx1"/>
              </a:solidFill>
            </a:endParaRPr>
          </a:p>
        </p:txBody>
      </p:sp>
      <p:sp>
        <p:nvSpPr>
          <p:cNvPr id="44036" name="Rectangle 2"/>
          <p:cNvSpPr>
            <a:spLocks noGrp="1" noRot="1" noChangeAspect="1" noChangeArrowheads="1" noTextEdit="1"/>
          </p:cNvSpPr>
          <p:nvPr>
            <p:ph type="sldImg"/>
          </p:nvPr>
        </p:nvSpPr>
        <p:spPr>
          <a:ln/>
        </p:spPr>
      </p:sp>
      <p:sp>
        <p:nvSpPr>
          <p:cNvPr id="44037" name="Rectangle 3"/>
          <p:cNvSpPr>
            <a:spLocks noGrp="1" noChangeArrowheads="1"/>
          </p:cNvSpPr>
          <p:nvPr>
            <p:ph type="body" idx="1"/>
          </p:nvPr>
        </p:nvSpPr>
        <p:spPr>
          <a:xfrm>
            <a:off x="644525" y="4340225"/>
            <a:ext cx="5673725"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lnSpc>
                <a:spcPct val="90000"/>
              </a:lnSpc>
            </a:pPr>
            <a:r>
              <a:rPr lang="en-US" sz="2000" dirty="0" smtClean="0"/>
              <a:t>FC Single Piece – back to exigent price</a:t>
            </a:r>
          </a:p>
          <a:p>
            <a:pPr eaLnBrk="1" hangingPunct="1">
              <a:lnSpc>
                <a:spcPct val="90000"/>
              </a:lnSpc>
            </a:pPr>
            <a:r>
              <a:rPr lang="en-US" sz="2000" dirty="0" smtClean="0"/>
              <a:t>Metered Mail – three cent gap between Single Piece and Metered price</a:t>
            </a:r>
          </a:p>
          <a:p>
            <a:pPr eaLnBrk="1" hangingPunct="1">
              <a:lnSpc>
                <a:spcPct val="90000"/>
              </a:lnSpc>
            </a:pPr>
            <a:r>
              <a:rPr lang="en-US" sz="2000" dirty="0" smtClean="0"/>
              <a:t>Flats – two times the price of Single </a:t>
            </a:r>
            <a:r>
              <a:rPr lang="en-US" sz="2000" dirty="0"/>
              <a:t>P</a:t>
            </a:r>
            <a:r>
              <a:rPr lang="en-US" sz="2000" dirty="0" smtClean="0"/>
              <a:t>iece which allows consumers to apply two stamps</a:t>
            </a:r>
          </a:p>
          <a:p>
            <a:pPr eaLnBrk="1" hangingPunct="1">
              <a:lnSpc>
                <a:spcPct val="90000"/>
              </a:lnSpc>
            </a:pPr>
            <a:endParaRPr lang="en-US" sz="2000" dirty="0"/>
          </a:p>
          <a:p>
            <a:pPr eaLnBrk="1" hangingPunct="1">
              <a:lnSpc>
                <a:spcPct val="90000"/>
              </a:lnSpc>
            </a:pPr>
            <a:r>
              <a:rPr lang="en-US" sz="2000" dirty="0" smtClean="0"/>
              <a:t>International Inbound prices set by UPU</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7DB13D14-1BA0-4569-8D98-E871E6614640}" type="slidenum">
              <a:rPr lang="en-US" sz="1200" smtClean="0"/>
              <a:pPr eaLnBrk="1" hangingPunct="1"/>
              <a:t>7</a:t>
            </a:fld>
            <a:endParaRPr lang="en-US" sz="1200" dirty="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r>
              <a:rPr lang="en-US" sz="2000" dirty="0" smtClean="0"/>
              <a:t>Retail Parcels – raised by five cents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19163">
              <a:defRPr sz="2400">
                <a:solidFill>
                  <a:schemeClr val="tx1"/>
                </a:solidFill>
                <a:latin typeface="Arial" charset="0"/>
                <a:ea typeface="ヒラギノ角ゴ Pro W3" pitchFamily="1" charset="-128"/>
              </a:defRPr>
            </a:lvl1pPr>
            <a:lvl2pPr marL="742950" indent="-285750" defTabSz="919163">
              <a:defRPr sz="2400">
                <a:solidFill>
                  <a:schemeClr val="tx1"/>
                </a:solidFill>
                <a:latin typeface="Arial" charset="0"/>
                <a:ea typeface="ヒラギノ角ゴ Pro W3" pitchFamily="1" charset="-128"/>
              </a:defRPr>
            </a:lvl2pPr>
            <a:lvl3pPr marL="1143000" indent="-228600" defTabSz="919163">
              <a:defRPr sz="2400">
                <a:solidFill>
                  <a:schemeClr val="tx1"/>
                </a:solidFill>
                <a:latin typeface="Arial" charset="0"/>
                <a:ea typeface="ヒラギノ角ゴ Pro W3" pitchFamily="1" charset="-128"/>
              </a:defRPr>
            </a:lvl3pPr>
            <a:lvl4pPr marL="1600200" indent="-228600" defTabSz="919163">
              <a:defRPr sz="2400">
                <a:solidFill>
                  <a:schemeClr val="tx1"/>
                </a:solidFill>
                <a:latin typeface="Arial" charset="0"/>
                <a:ea typeface="ヒラギノ角ゴ Pro W3" pitchFamily="1" charset="-128"/>
              </a:defRPr>
            </a:lvl4pPr>
            <a:lvl5pPr marL="2057400" indent="-228600" defTabSz="919163">
              <a:defRPr sz="2400">
                <a:solidFill>
                  <a:schemeClr val="tx1"/>
                </a:solidFill>
                <a:latin typeface="Arial" charset="0"/>
                <a:ea typeface="ヒラギノ角ゴ Pro W3" pitchFamily="1" charset="-128"/>
              </a:defRPr>
            </a:lvl5pPr>
            <a:lvl6pPr marL="25146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defTabSz="919163" eaLnBrk="0" fontAlgn="base" hangingPunct="0">
              <a:spcBef>
                <a:spcPct val="0"/>
              </a:spcBef>
              <a:spcAft>
                <a:spcPct val="0"/>
              </a:spcAft>
              <a:defRPr sz="2400">
                <a:solidFill>
                  <a:schemeClr val="tx1"/>
                </a:solidFill>
                <a:latin typeface="Arial" charset="0"/>
                <a:ea typeface="ヒラギノ角ゴ Pro W3" pitchFamily="1" charset="-128"/>
              </a:defRPr>
            </a:lvl9pPr>
          </a:lstStyle>
          <a:p>
            <a:pPr eaLnBrk="1" hangingPunct="1"/>
            <a:fld id="{4E67B749-5DE4-4D72-BE8D-0596A274A45F}" type="slidenum">
              <a:rPr lang="en-US" sz="1200" smtClean="0"/>
              <a:pPr eaLnBrk="1" hangingPunct="1"/>
              <a:t>8</a:t>
            </a:fld>
            <a:endParaRPr lang="en-US" sz="1200" dirty="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sz="2000" dirty="0" smtClean="0"/>
              <a:t>5-D Automation, discount expanded from 2.3 to 3.0 cents, pass through is now 84%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163" eaLnBrk="0" hangingPunct="0">
              <a:defRPr sz="1600" b="1">
                <a:solidFill>
                  <a:srgbClr val="000066"/>
                </a:solidFill>
                <a:latin typeface="Arial" charset="0"/>
              </a:defRPr>
            </a:lvl1pPr>
            <a:lvl2pPr marL="742950" indent="-285750" defTabSz="919163" eaLnBrk="0" hangingPunct="0">
              <a:defRPr sz="1600" b="1">
                <a:solidFill>
                  <a:srgbClr val="000066"/>
                </a:solidFill>
                <a:latin typeface="Arial" charset="0"/>
              </a:defRPr>
            </a:lvl2pPr>
            <a:lvl3pPr marL="1143000" indent="-228600" defTabSz="919163" eaLnBrk="0" hangingPunct="0">
              <a:defRPr sz="1600" b="1">
                <a:solidFill>
                  <a:srgbClr val="000066"/>
                </a:solidFill>
                <a:latin typeface="Arial" charset="0"/>
              </a:defRPr>
            </a:lvl3pPr>
            <a:lvl4pPr marL="1600200" indent="-228600" defTabSz="919163" eaLnBrk="0" hangingPunct="0">
              <a:defRPr sz="1600" b="1">
                <a:solidFill>
                  <a:srgbClr val="000066"/>
                </a:solidFill>
                <a:latin typeface="Arial" charset="0"/>
              </a:defRPr>
            </a:lvl4pPr>
            <a:lvl5pPr marL="2057400" indent="-228600" defTabSz="919163" eaLnBrk="0" hangingPunct="0">
              <a:defRPr sz="1600" b="1">
                <a:solidFill>
                  <a:srgbClr val="000066"/>
                </a:solidFill>
                <a:latin typeface="Arial" charset="0"/>
              </a:defRPr>
            </a:lvl5pPr>
            <a:lvl6pPr marL="2514600" indent="-228600" defTabSz="919163" eaLnBrk="0" fontAlgn="base" hangingPunct="0">
              <a:spcBef>
                <a:spcPct val="0"/>
              </a:spcBef>
              <a:spcAft>
                <a:spcPct val="0"/>
              </a:spcAft>
              <a:defRPr sz="1600" b="1">
                <a:solidFill>
                  <a:srgbClr val="000066"/>
                </a:solidFill>
                <a:latin typeface="Arial" charset="0"/>
              </a:defRPr>
            </a:lvl6pPr>
            <a:lvl7pPr marL="2971800" indent="-228600" defTabSz="919163" eaLnBrk="0" fontAlgn="base" hangingPunct="0">
              <a:spcBef>
                <a:spcPct val="0"/>
              </a:spcBef>
              <a:spcAft>
                <a:spcPct val="0"/>
              </a:spcAft>
              <a:defRPr sz="1600" b="1">
                <a:solidFill>
                  <a:srgbClr val="000066"/>
                </a:solidFill>
                <a:latin typeface="Arial" charset="0"/>
              </a:defRPr>
            </a:lvl7pPr>
            <a:lvl8pPr marL="3429000" indent="-228600" defTabSz="919163" eaLnBrk="0" fontAlgn="base" hangingPunct="0">
              <a:spcBef>
                <a:spcPct val="0"/>
              </a:spcBef>
              <a:spcAft>
                <a:spcPct val="0"/>
              </a:spcAft>
              <a:defRPr sz="1600" b="1">
                <a:solidFill>
                  <a:srgbClr val="000066"/>
                </a:solidFill>
                <a:latin typeface="Arial" charset="0"/>
              </a:defRPr>
            </a:lvl8pPr>
            <a:lvl9pPr marL="3886200" indent="-228600" defTabSz="919163" eaLnBrk="0" fontAlgn="base" hangingPunct="0">
              <a:spcBef>
                <a:spcPct val="0"/>
              </a:spcBef>
              <a:spcAft>
                <a:spcPct val="0"/>
              </a:spcAft>
              <a:defRPr sz="1600" b="1">
                <a:solidFill>
                  <a:srgbClr val="000066"/>
                </a:solidFill>
                <a:latin typeface="Arial" charset="0"/>
              </a:defRPr>
            </a:lvl9pPr>
          </a:lstStyle>
          <a:p>
            <a:pPr eaLnBrk="1" hangingPunct="1"/>
            <a:fld id="{B14E0930-728D-45B2-A389-52B71A76B2C6}" type="slidenum">
              <a:rPr lang="en-US" sz="1200" b="0" smtClean="0">
                <a:solidFill>
                  <a:schemeClr val="tx1"/>
                </a:solidFill>
              </a:rPr>
              <a:pPr eaLnBrk="1" hangingPunct="1"/>
              <a:t>9</a:t>
            </a:fld>
            <a:endParaRPr lang="en-US" sz="1200" b="0" dirty="0" smtClean="0">
              <a:solidFill>
                <a:schemeClr val="tx1"/>
              </a:solidFill>
            </a:endParaRPr>
          </a:p>
        </p:txBody>
      </p:sp>
      <p:sp>
        <p:nvSpPr>
          <p:cNvPr id="47107"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nchor="b"/>
          <a:lstStyle>
            <a:lvl1pPr defTabSz="931863" eaLnBrk="0" hangingPunct="0">
              <a:defRPr sz="1600" b="1">
                <a:solidFill>
                  <a:srgbClr val="000066"/>
                </a:solidFill>
                <a:latin typeface="Arial" charset="0"/>
              </a:defRPr>
            </a:lvl1pPr>
            <a:lvl2pPr marL="742950" indent="-285750" defTabSz="931863" eaLnBrk="0" hangingPunct="0">
              <a:defRPr sz="1600" b="1">
                <a:solidFill>
                  <a:srgbClr val="000066"/>
                </a:solidFill>
                <a:latin typeface="Arial" charset="0"/>
              </a:defRPr>
            </a:lvl2pPr>
            <a:lvl3pPr marL="1143000" indent="-228600" defTabSz="931863" eaLnBrk="0" hangingPunct="0">
              <a:defRPr sz="1600" b="1">
                <a:solidFill>
                  <a:srgbClr val="000066"/>
                </a:solidFill>
                <a:latin typeface="Arial" charset="0"/>
              </a:defRPr>
            </a:lvl3pPr>
            <a:lvl4pPr marL="1600200" indent="-228600" defTabSz="931863" eaLnBrk="0" hangingPunct="0">
              <a:defRPr sz="1600" b="1">
                <a:solidFill>
                  <a:srgbClr val="000066"/>
                </a:solidFill>
                <a:latin typeface="Arial" charset="0"/>
              </a:defRPr>
            </a:lvl4pPr>
            <a:lvl5pPr marL="2057400" indent="-228600" defTabSz="931863" eaLnBrk="0" hangingPunct="0">
              <a:defRPr sz="1600" b="1">
                <a:solidFill>
                  <a:srgbClr val="000066"/>
                </a:solidFill>
                <a:latin typeface="Arial" charset="0"/>
              </a:defRPr>
            </a:lvl5pPr>
            <a:lvl6pPr marL="2514600" indent="-228600" defTabSz="931863" eaLnBrk="0" fontAlgn="base" hangingPunct="0">
              <a:spcBef>
                <a:spcPct val="0"/>
              </a:spcBef>
              <a:spcAft>
                <a:spcPct val="0"/>
              </a:spcAft>
              <a:defRPr sz="1600" b="1">
                <a:solidFill>
                  <a:srgbClr val="000066"/>
                </a:solidFill>
                <a:latin typeface="Arial" charset="0"/>
              </a:defRPr>
            </a:lvl6pPr>
            <a:lvl7pPr marL="2971800" indent="-228600" defTabSz="931863" eaLnBrk="0" fontAlgn="base" hangingPunct="0">
              <a:spcBef>
                <a:spcPct val="0"/>
              </a:spcBef>
              <a:spcAft>
                <a:spcPct val="0"/>
              </a:spcAft>
              <a:defRPr sz="1600" b="1">
                <a:solidFill>
                  <a:srgbClr val="000066"/>
                </a:solidFill>
                <a:latin typeface="Arial" charset="0"/>
              </a:defRPr>
            </a:lvl7pPr>
            <a:lvl8pPr marL="3429000" indent="-228600" defTabSz="931863" eaLnBrk="0" fontAlgn="base" hangingPunct="0">
              <a:spcBef>
                <a:spcPct val="0"/>
              </a:spcBef>
              <a:spcAft>
                <a:spcPct val="0"/>
              </a:spcAft>
              <a:defRPr sz="1600" b="1">
                <a:solidFill>
                  <a:srgbClr val="000066"/>
                </a:solidFill>
                <a:latin typeface="Arial" charset="0"/>
              </a:defRPr>
            </a:lvl8pPr>
            <a:lvl9pPr marL="3886200" indent="-228600" defTabSz="931863" eaLnBrk="0" fontAlgn="base" hangingPunct="0">
              <a:spcBef>
                <a:spcPct val="0"/>
              </a:spcBef>
              <a:spcAft>
                <a:spcPct val="0"/>
              </a:spcAft>
              <a:defRPr sz="1600" b="1">
                <a:solidFill>
                  <a:srgbClr val="000066"/>
                </a:solidFill>
                <a:latin typeface="Arial" charset="0"/>
              </a:defRPr>
            </a:lvl9pPr>
          </a:lstStyle>
          <a:p>
            <a:pPr algn="r" eaLnBrk="1" hangingPunct="1"/>
            <a:fld id="{3F5650A8-AF23-43EE-B13D-4542F7831F49}" type="slidenum">
              <a:rPr lang="en-US" sz="1200" b="0">
                <a:solidFill>
                  <a:schemeClr val="tx1"/>
                </a:solidFill>
              </a:rPr>
              <a:pPr algn="r" eaLnBrk="1" hangingPunct="1"/>
              <a:t>9</a:t>
            </a:fld>
            <a:endParaRPr lang="en-US" sz="1200" b="0" dirty="0">
              <a:solidFill>
                <a:schemeClr val="tx1"/>
              </a:solidFill>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2" rIns="93164" bIns="46582"/>
          <a:lstStyle/>
          <a:p>
            <a:pPr eaLnBrk="1" hangingPunct="1"/>
            <a:r>
              <a:rPr lang="en-US" sz="2000" dirty="0" smtClean="0"/>
              <a:t>No changes to internal outbound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9"/>
          <p:cNvSpPr>
            <a:spLocks noGrp="1" noChangeArrowheads="1"/>
          </p:cNvSpPr>
          <p:nvPr>
            <p:ph type="sldNum" sz="quarter" idx="10"/>
          </p:nvPr>
        </p:nvSpPr>
        <p:spPr>
          <a:ln/>
        </p:spPr>
        <p:txBody>
          <a:bodyPr/>
          <a:lstStyle>
            <a:lvl1pPr>
              <a:defRPr/>
            </a:lvl1pPr>
          </a:lstStyle>
          <a:p>
            <a:pPr>
              <a:defRPr/>
            </a:pPr>
            <a:fld id="{D2F79740-5443-452D-AD34-3EC29940AD2C}" type="slidenum">
              <a:rPr lang="en-US"/>
              <a:pPr>
                <a:defRPr/>
              </a:pPr>
              <a:t>‹#›</a:t>
            </a:fld>
            <a:endParaRPr lang="en-US" dirty="0"/>
          </a:p>
        </p:txBody>
      </p:sp>
    </p:spTree>
    <p:extLst>
      <p:ext uri="{BB962C8B-B14F-4D97-AF65-F5344CB8AC3E}">
        <p14:creationId xmlns:p14="http://schemas.microsoft.com/office/powerpoint/2010/main" val="369925785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pPr>
              <a:defRPr/>
            </a:pPr>
            <a:fld id="{000C880D-CF16-4467-AE15-4699F399C5EC}" type="slidenum">
              <a:rPr lang="en-US"/>
              <a:pPr>
                <a:defRPr/>
              </a:pPr>
              <a:t>‹#›</a:t>
            </a:fld>
            <a:endParaRPr lang="en-US" dirty="0"/>
          </a:p>
        </p:txBody>
      </p:sp>
    </p:spTree>
    <p:extLst>
      <p:ext uri="{BB962C8B-B14F-4D97-AF65-F5344CB8AC3E}">
        <p14:creationId xmlns:p14="http://schemas.microsoft.com/office/powerpoint/2010/main" val="2974298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pPr>
              <a:defRPr/>
            </a:pPr>
            <a:fld id="{5C6C71C8-6CEF-47DE-9EE9-F9A6DD216DE7}" type="slidenum">
              <a:rPr lang="en-US"/>
              <a:pPr>
                <a:defRPr/>
              </a:pPr>
              <a:t>‹#›</a:t>
            </a:fld>
            <a:endParaRPr lang="en-US" dirty="0"/>
          </a:p>
        </p:txBody>
      </p:sp>
    </p:spTree>
    <p:extLst>
      <p:ext uri="{BB962C8B-B14F-4D97-AF65-F5344CB8AC3E}">
        <p14:creationId xmlns:p14="http://schemas.microsoft.com/office/powerpoint/2010/main" val="39027436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9"/>
          <p:cNvSpPr>
            <a:spLocks noGrp="1" noChangeArrowheads="1"/>
          </p:cNvSpPr>
          <p:nvPr>
            <p:ph type="sldNum" sz="quarter" idx="10"/>
          </p:nvPr>
        </p:nvSpPr>
        <p:spPr>
          <a:ln/>
        </p:spPr>
        <p:txBody>
          <a:bodyPr/>
          <a:lstStyle>
            <a:lvl1pPr>
              <a:defRPr/>
            </a:lvl1pPr>
          </a:lstStyle>
          <a:p>
            <a:pPr>
              <a:defRPr/>
            </a:pPr>
            <a:fld id="{5CC684C4-5664-4D24-A535-6222EF1696C1}" type="slidenum">
              <a:rPr lang="en-US"/>
              <a:pPr>
                <a:defRPr/>
              </a:pPr>
              <a:t>‹#›</a:t>
            </a:fld>
            <a:endParaRPr lang="en-US" dirty="0"/>
          </a:p>
        </p:txBody>
      </p:sp>
    </p:spTree>
    <p:extLst>
      <p:ext uri="{BB962C8B-B14F-4D97-AF65-F5344CB8AC3E}">
        <p14:creationId xmlns:p14="http://schemas.microsoft.com/office/powerpoint/2010/main" val="624939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9"/>
          <p:cNvSpPr>
            <a:spLocks noGrp="1" noChangeArrowheads="1"/>
          </p:cNvSpPr>
          <p:nvPr>
            <p:ph type="sldNum" sz="quarter" idx="10"/>
          </p:nvPr>
        </p:nvSpPr>
        <p:spPr>
          <a:ln/>
        </p:spPr>
        <p:txBody>
          <a:bodyPr/>
          <a:lstStyle>
            <a:lvl1pPr>
              <a:defRPr/>
            </a:lvl1pPr>
          </a:lstStyle>
          <a:p>
            <a:pPr>
              <a:defRPr/>
            </a:pPr>
            <a:fld id="{71D152FA-BD97-427C-95F6-5A11D3566594}" type="slidenum">
              <a:rPr lang="en-US"/>
              <a:pPr>
                <a:defRPr/>
              </a:pPr>
              <a:t>‹#›</a:t>
            </a:fld>
            <a:endParaRPr lang="en-US" dirty="0"/>
          </a:p>
        </p:txBody>
      </p:sp>
    </p:spTree>
    <p:extLst>
      <p:ext uri="{BB962C8B-B14F-4D97-AF65-F5344CB8AC3E}">
        <p14:creationId xmlns:p14="http://schemas.microsoft.com/office/powerpoint/2010/main" val="776451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57400"/>
            <a:ext cx="38100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9"/>
          <p:cNvSpPr>
            <a:spLocks noGrp="1" noChangeArrowheads="1"/>
          </p:cNvSpPr>
          <p:nvPr>
            <p:ph type="sldNum" sz="quarter" idx="10"/>
          </p:nvPr>
        </p:nvSpPr>
        <p:spPr>
          <a:ln/>
        </p:spPr>
        <p:txBody>
          <a:bodyPr/>
          <a:lstStyle>
            <a:lvl1pPr>
              <a:defRPr/>
            </a:lvl1pPr>
          </a:lstStyle>
          <a:p>
            <a:pPr>
              <a:defRPr/>
            </a:pPr>
            <a:fld id="{4DA8099E-0876-40D0-A77F-086E54546A87}" type="slidenum">
              <a:rPr lang="en-US"/>
              <a:pPr>
                <a:defRPr/>
              </a:pPr>
              <a:t>‹#›</a:t>
            </a:fld>
            <a:endParaRPr lang="en-US" dirty="0"/>
          </a:p>
        </p:txBody>
      </p:sp>
    </p:spTree>
    <p:extLst>
      <p:ext uri="{BB962C8B-B14F-4D97-AF65-F5344CB8AC3E}">
        <p14:creationId xmlns:p14="http://schemas.microsoft.com/office/powerpoint/2010/main" val="3898669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9"/>
          <p:cNvSpPr>
            <a:spLocks noGrp="1" noChangeArrowheads="1"/>
          </p:cNvSpPr>
          <p:nvPr>
            <p:ph type="sldNum" sz="quarter" idx="10"/>
          </p:nvPr>
        </p:nvSpPr>
        <p:spPr>
          <a:ln/>
        </p:spPr>
        <p:txBody>
          <a:bodyPr/>
          <a:lstStyle>
            <a:lvl1pPr>
              <a:defRPr/>
            </a:lvl1pPr>
          </a:lstStyle>
          <a:p>
            <a:pPr>
              <a:defRPr/>
            </a:pPr>
            <a:fld id="{C0F926BB-F0E6-41B9-A93E-4BB6E9A75BF7}" type="slidenum">
              <a:rPr lang="en-US"/>
              <a:pPr>
                <a:defRPr/>
              </a:pPr>
              <a:t>‹#›</a:t>
            </a:fld>
            <a:endParaRPr lang="en-US" dirty="0"/>
          </a:p>
        </p:txBody>
      </p:sp>
    </p:spTree>
    <p:extLst>
      <p:ext uri="{BB962C8B-B14F-4D97-AF65-F5344CB8AC3E}">
        <p14:creationId xmlns:p14="http://schemas.microsoft.com/office/powerpoint/2010/main" val="4027908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29"/>
          <p:cNvSpPr>
            <a:spLocks noGrp="1" noChangeArrowheads="1"/>
          </p:cNvSpPr>
          <p:nvPr>
            <p:ph type="sldNum" sz="quarter" idx="10"/>
          </p:nvPr>
        </p:nvSpPr>
        <p:spPr>
          <a:ln/>
        </p:spPr>
        <p:txBody>
          <a:bodyPr/>
          <a:lstStyle>
            <a:lvl1pPr>
              <a:defRPr/>
            </a:lvl1pPr>
          </a:lstStyle>
          <a:p>
            <a:pPr>
              <a:defRPr/>
            </a:pPr>
            <a:fld id="{2EBB2EC7-31B5-41E0-9A4E-CCC37B8F69CD}" type="slidenum">
              <a:rPr lang="en-US"/>
              <a:pPr>
                <a:defRPr/>
              </a:pPr>
              <a:t>‹#›</a:t>
            </a:fld>
            <a:endParaRPr lang="en-US" dirty="0"/>
          </a:p>
        </p:txBody>
      </p:sp>
    </p:spTree>
    <p:extLst>
      <p:ext uri="{BB962C8B-B14F-4D97-AF65-F5344CB8AC3E}">
        <p14:creationId xmlns:p14="http://schemas.microsoft.com/office/powerpoint/2010/main" val="3806847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9"/>
          <p:cNvSpPr>
            <a:spLocks noGrp="1" noChangeArrowheads="1"/>
          </p:cNvSpPr>
          <p:nvPr>
            <p:ph type="sldNum" sz="quarter" idx="10"/>
          </p:nvPr>
        </p:nvSpPr>
        <p:spPr>
          <a:ln/>
        </p:spPr>
        <p:txBody>
          <a:bodyPr/>
          <a:lstStyle>
            <a:lvl1pPr>
              <a:defRPr/>
            </a:lvl1pPr>
          </a:lstStyle>
          <a:p>
            <a:pPr>
              <a:defRPr/>
            </a:pPr>
            <a:fld id="{A7297FE3-C4F0-4C81-8FEA-48A0D7B58410}" type="slidenum">
              <a:rPr lang="en-US"/>
              <a:pPr>
                <a:defRPr/>
              </a:pPr>
              <a:t>‹#›</a:t>
            </a:fld>
            <a:endParaRPr lang="en-US" dirty="0"/>
          </a:p>
        </p:txBody>
      </p:sp>
    </p:spTree>
    <p:extLst>
      <p:ext uri="{BB962C8B-B14F-4D97-AF65-F5344CB8AC3E}">
        <p14:creationId xmlns:p14="http://schemas.microsoft.com/office/powerpoint/2010/main" val="2853680717"/>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D32A0754-9616-4C35-ADA6-7E1F111B6932}" type="slidenum">
              <a:rPr lang="en-US"/>
              <a:pPr>
                <a:defRPr/>
              </a:pPr>
              <a:t>‹#›</a:t>
            </a:fld>
            <a:endParaRPr lang="en-US" dirty="0"/>
          </a:p>
        </p:txBody>
      </p:sp>
    </p:spTree>
    <p:extLst>
      <p:ext uri="{BB962C8B-B14F-4D97-AF65-F5344CB8AC3E}">
        <p14:creationId xmlns:p14="http://schemas.microsoft.com/office/powerpoint/2010/main" val="4094870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9"/>
          <p:cNvSpPr>
            <a:spLocks noGrp="1" noChangeArrowheads="1"/>
          </p:cNvSpPr>
          <p:nvPr>
            <p:ph type="sldNum" sz="quarter" idx="10"/>
          </p:nvPr>
        </p:nvSpPr>
        <p:spPr>
          <a:ln/>
        </p:spPr>
        <p:txBody>
          <a:bodyPr/>
          <a:lstStyle>
            <a:lvl1pPr>
              <a:defRPr/>
            </a:lvl1pPr>
          </a:lstStyle>
          <a:p>
            <a:pPr>
              <a:defRPr/>
            </a:pPr>
            <a:fld id="{6C9AF284-E52E-4395-8D4A-321176F8A351}" type="slidenum">
              <a:rPr lang="en-US"/>
              <a:pPr>
                <a:defRPr/>
              </a:pPr>
              <a:t>‹#›</a:t>
            </a:fld>
            <a:endParaRPr lang="en-US" dirty="0"/>
          </a:p>
        </p:txBody>
      </p:sp>
    </p:spTree>
    <p:extLst>
      <p:ext uri="{BB962C8B-B14F-4D97-AF65-F5344CB8AC3E}">
        <p14:creationId xmlns:p14="http://schemas.microsoft.com/office/powerpoint/2010/main" val="344239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9"/>
          <p:cNvSpPr>
            <a:spLocks noGrp="1" noChangeArrowheads="1"/>
          </p:cNvSpPr>
          <p:nvPr>
            <p:ph type="body" idx="1"/>
          </p:nvPr>
        </p:nvSpPr>
        <p:spPr bwMode="auto">
          <a:xfrm>
            <a:off x="685800" y="2057400"/>
            <a:ext cx="77724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27"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3813"/>
            <a:ext cx="91440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052" name="Text Box 28"/>
          <p:cNvSpPr txBox="1">
            <a:spLocks noChangeArrowheads="1"/>
          </p:cNvSpPr>
          <p:nvPr userDrawn="1"/>
        </p:nvSpPr>
        <p:spPr bwMode="auto">
          <a:xfrm>
            <a:off x="3603624" y="338956"/>
            <a:ext cx="5476875" cy="523220"/>
          </a:xfrm>
          <a:prstGeom prst="rect">
            <a:avLst/>
          </a:prstGeom>
          <a:noFill/>
          <a:ln w="9525" algn="ctr">
            <a:noFill/>
            <a:miter lim="800000"/>
            <a:headEnd/>
            <a:tailEnd/>
          </a:ln>
          <a:effectLst/>
        </p:spPr>
        <p:txBody>
          <a:bodyPr>
            <a:spAutoFit/>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pPr algn="r" eaLnBrk="1" hangingPunct="1">
              <a:buFont typeface="Wingdings" pitchFamily="2" charset="2"/>
              <a:buNone/>
              <a:defRPr/>
            </a:pPr>
            <a:r>
              <a:rPr lang="en-US" sz="2800" dirty="0" smtClean="0">
                <a:solidFill>
                  <a:schemeClr val="bg1"/>
                </a:solidFill>
                <a:latin typeface="Arial Black" panose="020B0A04020102020204" pitchFamily="34" charset="0"/>
              </a:rPr>
              <a:t>Price Change 2017</a:t>
            </a:r>
          </a:p>
        </p:txBody>
      </p:sp>
      <p:sp>
        <p:nvSpPr>
          <p:cNvPr id="1053" name="Rectangle 29"/>
          <p:cNvSpPr>
            <a:spLocks noGrp="1" noChangeArrowheads="1"/>
          </p:cNvSpPr>
          <p:nvPr>
            <p:ph type="sldNum" sz="quarter" idx="4"/>
          </p:nvPr>
        </p:nvSpPr>
        <p:spPr bwMode="auto">
          <a:xfrm>
            <a:off x="8267700" y="6477000"/>
            <a:ext cx="7239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buFontTx/>
              <a:buNone/>
              <a:defRPr sz="1000">
                <a:solidFill>
                  <a:srgbClr val="989A99"/>
                </a:solidFill>
                <a:ea typeface="ヒラギノ角ゴ Pro W3" pitchFamily="1" charset="-128"/>
              </a:defRPr>
            </a:lvl1pPr>
          </a:lstStyle>
          <a:p>
            <a:pPr>
              <a:defRPr/>
            </a:pPr>
            <a:fld id="{2C12D58E-E868-478A-8860-AF9105906D2F}" type="slidenum">
              <a:rPr lang="en-US"/>
              <a:pPr>
                <a:defRPr/>
              </a:pPr>
              <a:t>‹#›</a:t>
            </a:fld>
            <a:endParaRPr lang="en-US" dirty="0"/>
          </a:p>
        </p:txBody>
      </p:sp>
      <p:sp>
        <p:nvSpPr>
          <p:cNvPr id="1030" name="Rectangle 33"/>
          <p:cNvSpPr>
            <a:spLocks noChangeArrowheads="1"/>
          </p:cNvSpPr>
          <p:nvPr/>
        </p:nvSpPr>
        <p:spPr bwMode="auto">
          <a:xfrm>
            <a:off x="609600" y="6486525"/>
            <a:ext cx="75914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lgn="r" eaLnBrk="0" hangingPunct="0"/>
            <a:endParaRPr lang="en-US" sz="1200" dirty="0">
              <a:solidFill>
                <a:schemeClr val="bg2"/>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charset="0"/>
        </a:defRPr>
      </a:lvl2pPr>
      <a:lvl3pPr algn="ctr" rtl="0" eaLnBrk="0" fontAlgn="base" hangingPunct="0">
        <a:spcBef>
          <a:spcPct val="0"/>
        </a:spcBef>
        <a:spcAft>
          <a:spcPct val="0"/>
        </a:spcAft>
        <a:defRPr sz="2800" b="1">
          <a:solidFill>
            <a:schemeClr val="tx2"/>
          </a:solidFill>
          <a:latin typeface="Arial" charset="0"/>
        </a:defRPr>
      </a:lvl3pPr>
      <a:lvl4pPr algn="ctr" rtl="0" eaLnBrk="0" fontAlgn="base" hangingPunct="0">
        <a:spcBef>
          <a:spcPct val="0"/>
        </a:spcBef>
        <a:spcAft>
          <a:spcPct val="0"/>
        </a:spcAft>
        <a:defRPr sz="2800" b="1">
          <a:solidFill>
            <a:schemeClr val="tx2"/>
          </a:solidFill>
          <a:latin typeface="Arial" charset="0"/>
        </a:defRPr>
      </a:lvl4pPr>
      <a:lvl5pPr algn="ctr" rtl="0" eaLnBrk="0" fontAlgn="base" hangingPunct="0">
        <a:spcBef>
          <a:spcPct val="0"/>
        </a:spcBef>
        <a:spcAft>
          <a:spcPct val="0"/>
        </a:spcAft>
        <a:defRPr sz="2800" b="1">
          <a:solidFill>
            <a:schemeClr val="tx2"/>
          </a:solidFill>
          <a:latin typeface="Arial" charset="0"/>
        </a:defRPr>
      </a:lvl5pPr>
      <a:lvl6pPr marL="457200" algn="ctr" rtl="0" fontAlgn="base">
        <a:spcBef>
          <a:spcPct val="0"/>
        </a:spcBef>
        <a:spcAft>
          <a:spcPct val="0"/>
        </a:spcAft>
        <a:defRPr sz="2800" b="1">
          <a:solidFill>
            <a:schemeClr val="tx2"/>
          </a:solidFill>
          <a:latin typeface="Arial" charset="0"/>
        </a:defRPr>
      </a:lvl6pPr>
      <a:lvl7pPr marL="914400" algn="ctr" rtl="0" fontAlgn="base">
        <a:spcBef>
          <a:spcPct val="0"/>
        </a:spcBef>
        <a:spcAft>
          <a:spcPct val="0"/>
        </a:spcAft>
        <a:defRPr sz="2800" b="1">
          <a:solidFill>
            <a:schemeClr val="tx2"/>
          </a:solidFill>
          <a:latin typeface="Arial" charset="0"/>
        </a:defRPr>
      </a:lvl7pPr>
      <a:lvl8pPr marL="1371600" algn="ctr" rtl="0" fontAlgn="base">
        <a:spcBef>
          <a:spcPct val="0"/>
        </a:spcBef>
        <a:spcAft>
          <a:spcPct val="0"/>
        </a:spcAft>
        <a:defRPr sz="2800" b="1">
          <a:solidFill>
            <a:schemeClr val="tx2"/>
          </a:solidFill>
          <a:latin typeface="Arial" charset="0"/>
        </a:defRPr>
      </a:lvl8pPr>
      <a:lvl9pPr marL="1828800" algn="ctr"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buClr>
          <a:schemeClr val="accent2"/>
        </a:buClr>
        <a:buFont typeface="Arial" panose="020B0604020202020204" pitchFamily="34" charset="0"/>
        <a:buChar char="•"/>
        <a:defRPr sz="2800" b="1">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lr>
          <a:schemeClr val="accent2"/>
        </a:buClr>
        <a:buSzPct val="60000"/>
        <a:buFont typeface="Wingdings" panose="05000000000000000000" pitchFamily="2" charset="2"/>
        <a:buChar char="Ø"/>
        <a:defRPr sz="2600" b="1">
          <a:solidFill>
            <a:schemeClr val="tx1"/>
          </a:solidFill>
          <a:latin typeface="Calibri" panose="020F0502020204030204" pitchFamily="34" charset="0"/>
          <a:cs typeface="Calibri" panose="020F0502020204030204" pitchFamily="34" charset="0"/>
        </a:defRPr>
      </a:lvl2pPr>
      <a:lvl3pPr marL="1143000" indent="-228600" algn="l" rtl="0" eaLnBrk="0" fontAlgn="base" hangingPunct="0">
        <a:spcBef>
          <a:spcPct val="20000"/>
        </a:spcBef>
        <a:spcAft>
          <a:spcPct val="0"/>
        </a:spcAft>
        <a:buClr>
          <a:schemeClr val="accent2"/>
        </a:buClr>
        <a:buSzPct val="70000"/>
        <a:buFont typeface="Wingdings" panose="05000000000000000000" pitchFamily="2" charset="2"/>
        <a:buChar char="§"/>
        <a:defRPr sz="2400" b="1">
          <a:solidFill>
            <a:schemeClr val="tx1"/>
          </a:solidFill>
          <a:latin typeface="Calibri" panose="020F0502020204030204" pitchFamily="34" charset="0"/>
          <a:cs typeface="Calibri" panose="020F0502020204030204" pitchFamily="34" charset="0"/>
        </a:defRPr>
      </a:lvl3pPr>
      <a:lvl4pPr marL="1600200" indent="-228600" algn="l" rtl="0" eaLnBrk="0" fontAlgn="base" hangingPunct="0">
        <a:spcBef>
          <a:spcPct val="20000"/>
        </a:spcBef>
        <a:spcAft>
          <a:spcPct val="0"/>
        </a:spcAft>
        <a:buClr>
          <a:schemeClr val="accent2"/>
        </a:buClr>
        <a:buChar char="–"/>
        <a:defRPr sz="2000" b="1">
          <a:solidFill>
            <a:schemeClr val="tx1"/>
          </a:solidFill>
          <a:latin typeface="Calibri" panose="020F0502020204030204" pitchFamily="34" charset="0"/>
          <a:cs typeface="Calibri" panose="020F0502020204030204" pitchFamily="34" charset="0"/>
        </a:defRPr>
      </a:lvl4pPr>
      <a:lvl5pPr marL="2057400" indent="-228600" algn="l" rtl="0" eaLnBrk="0" fontAlgn="base" hangingPunct="0">
        <a:spcBef>
          <a:spcPct val="20000"/>
        </a:spcBef>
        <a:spcAft>
          <a:spcPct val="0"/>
        </a:spcAft>
        <a:buClr>
          <a:schemeClr val="accent2"/>
        </a:buClr>
        <a:buChar char="»"/>
        <a:defRPr sz="2000" b="1">
          <a:solidFill>
            <a:schemeClr val="tx1"/>
          </a:solidFill>
          <a:latin typeface="Calibri" panose="020F0502020204030204" pitchFamily="34" charset="0"/>
          <a:cs typeface="Calibri" panose="020F0502020204030204" pitchFamily="34" charset="0"/>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informedelivery.com/learnmore/"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249238" y="1346200"/>
            <a:ext cx="86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spcBef>
                <a:spcPct val="50000"/>
              </a:spcBef>
            </a:pPr>
            <a:endParaRPr lang="en-US" dirty="0">
              <a:latin typeface="Times" pitchFamily="18" charset="0"/>
              <a:cs typeface="Arial" charset="0"/>
            </a:endParaRPr>
          </a:p>
        </p:txBody>
      </p:sp>
      <p:sp>
        <p:nvSpPr>
          <p:cNvPr id="3075" name="Text Box 3"/>
          <p:cNvSpPr txBox="1">
            <a:spLocks noChangeArrowheads="1"/>
          </p:cNvSpPr>
          <p:nvPr/>
        </p:nvSpPr>
        <p:spPr bwMode="auto">
          <a:xfrm>
            <a:off x="249238" y="1346200"/>
            <a:ext cx="863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spcBef>
                <a:spcPct val="50000"/>
              </a:spcBef>
            </a:pPr>
            <a:endParaRPr lang="en-US" dirty="0">
              <a:latin typeface="Times" pitchFamily="18" charset="0"/>
              <a:cs typeface="Arial" charset="0"/>
            </a:endParaRPr>
          </a:p>
        </p:txBody>
      </p:sp>
      <p:sp>
        <p:nvSpPr>
          <p:cNvPr id="3076" name="Text Box 4"/>
          <p:cNvSpPr txBox="1">
            <a:spLocks noChangeArrowheads="1"/>
          </p:cNvSpPr>
          <p:nvPr/>
        </p:nvSpPr>
        <p:spPr bwMode="auto">
          <a:xfrm>
            <a:off x="249238" y="855663"/>
            <a:ext cx="8636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bg2"/>
                  </a:outerShdw>
                </a:effectLst>
              </a14:hiddenEffects>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ctr"/>
            <a:endParaRPr lang="en-US" sz="3200" b="1" dirty="0"/>
          </a:p>
          <a:p>
            <a:pPr algn="ctr"/>
            <a:endParaRPr lang="en-US" sz="3200" b="1" dirty="0"/>
          </a:p>
          <a:p>
            <a:pPr algn="ctr"/>
            <a:endParaRPr lang="en-US" sz="3200" b="1" dirty="0"/>
          </a:p>
          <a:p>
            <a:pPr algn="ctr"/>
            <a:endParaRPr lang="en-US" sz="4000" b="1" dirty="0" smtClean="0">
              <a:latin typeface="Arial Black" panose="020B0A04020102020204" pitchFamily="34" charset="0"/>
            </a:endParaRPr>
          </a:p>
          <a:p>
            <a:pPr algn="ctr"/>
            <a:r>
              <a:rPr lang="en-US" sz="4000" b="1" dirty="0" smtClean="0">
                <a:latin typeface="Arial Black" panose="020B0A04020102020204" pitchFamily="34" charset="0"/>
              </a:rPr>
              <a:t>Price Change 2017</a:t>
            </a:r>
            <a:endParaRPr lang="en-US" sz="4000" b="1" dirty="0">
              <a:latin typeface="Arial Black" panose="020B0A04020102020204" pitchFamily="34" charset="0"/>
            </a:endParaRPr>
          </a:p>
          <a:p>
            <a:pPr algn="ctr"/>
            <a:endParaRPr lang="en-US" sz="4000" b="1" dirty="0">
              <a:latin typeface="Arial Black" panose="020B0A04020102020204" pitchFamily="34" charset="0"/>
            </a:endParaRPr>
          </a:p>
          <a:p>
            <a:pPr algn="ctr"/>
            <a:endParaRPr lang="en-US" b="1" dirty="0">
              <a:latin typeface="Arial Black" panose="020B0A04020102020204" pitchFamily="34" charset="0"/>
            </a:endParaRPr>
          </a:p>
          <a:p>
            <a:pPr algn="ctr"/>
            <a:endParaRPr lang="en-US" b="1" dirty="0">
              <a:latin typeface="Arial Black" panose="020B0A04020102020204" pitchFamily="34" charset="0"/>
            </a:endParaRPr>
          </a:p>
          <a:p>
            <a:pPr algn="ctr"/>
            <a:endParaRPr lang="en-US" b="1" dirty="0" smtClean="0">
              <a:solidFill>
                <a:schemeClr val="accent2"/>
              </a:solidFill>
              <a:latin typeface="Arial Black" panose="020B0A04020102020204" pitchFamily="34" charset="0"/>
            </a:endParaRPr>
          </a:p>
          <a:p>
            <a:pPr algn="ctr"/>
            <a:r>
              <a:rPr lang="en-US" dirty="0" smtClean="0">
                <a:solidFill>
                  <a:schemeClr val="accent2"/>
                </a:solidFill>
                <a:latin typeface="Arial Black" panose="020B0A04020102020204" pitchFamily="34" charset="0"/>
              </a:rPr>
              <a:t>January 2017</a:t>
            </a:r>
            <a:endParaRPr lang="en-US" dirty="0"/>
          </a:p>
          <a:p>
            <a:pPr algn="ctr"/>
            <a:r>
              <a:rPr lang="en-US" b="1" dirty="0"/>
              <a:t> </a:t>
            </a:r>
          </a:p>
        </p:txBody>
      </p:sp>
    </p:spTree>
    <p:extLst>
      <p:ext uri="{BB962C8B-B14F-4D97-AF65-F5344CB8AC3E}">
        <p14:creationId xmlns:p14="http://schemas.microsoft.com/office/powerpoint/2010/main" val="146145403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767" y="823953"/>
            <a:ext cx="8774724" cy="6032421"/>
          </a:xfrm>
          <a:prstGeom prst="rect">
            <a:avLst/>
          </a:prstGeom>
          <a:noFill/>
        </p:spPr>
        <p:txBody>
          <a:bodyPr wrap="square" rtlCol="0">
            <a:spAutoFit/>
          </a:bodyPr>
          <a:lstStyle/>
          <a:p>
            <a:pPr>
              <a:buClr>
                <a:schemeClr val="accent2"/>
              </a:buClr>
            </a:pPr>
            <a:r>
              <a:rPr lang="en-US" altLang="en-US" sz="1200" dirty="0" smtClean="0">
                <a:solidFill>
                  <a:schemeClr val="tx1"/>
                </a:solidFill>
                <a:cs typeface="Arial" charset="0"/>
              </a:rPr>
              <a:t>       </a:t>
            </a:r>
          </a:p>
          <a:p>
            <a:pPr eaLnBrk="1" hangingPunct="1">
              <a:buFont typeface="Wingdings" pitchFamily="2" charset="2"/>
              <a:buNone/>
            </a:pPr>
            <a:r>
              <a:rPr lang="en-US" sz="3200" dirty="0">
                <a:solidFill>
                  <a:schemeClr val="tx1"/>
                </a:solidFill>
                <a:latin typeface="Calibri" panose="020F0502020204030204" pitchFamily="34" charset="0"/>
                <a:cs typeface="Calibri" panose="020F0502020204030204" pitchFamily="34" charset="0"/>
              </a:rPr>
              <a:t>Market Dominant Classification Changes</a:t>
            </a:r>
            <a:endParaRPr lang="en-US" sz="3200" i="1" dirty="0">
              <a:solidFill>
                <a:schemeClr val="tx1"/>
              </a:solidFill>
              <a:latin typeface="Calibri" panose="020F0502020204030204" pitchFamily="34" charset="0"/>
              <a:cs typeface="Calibri" panose="020F0502020204030204" pitchFamily="34" charset="0"/>
            </a:endParaRPr>
          </a:p>
          <a:p>
            <a:pPr marL="228600" lvl="1" indent="-342900">
              <a:spcBef>
                <a:spcPts val="600"/>
              </a:spcBef>
              <a:buClr>
                <a:schemeClr val="accent2"/>
              </a:buClr>
              <a:buFont typeface="Arial" panose="020B0604020202020204" pitchFamily="34" charset="0"/>
              <a:buChar char="•"/>
            </a:pPr>
            <a:r>
              <a:rPr lang="en-US" altLang="en-US" sz="2000" dirty="0" smtClean="0">
                <a:solidFill>
                  <a:srgbClr val="0070C0"/>
                </a:solidFill>
                <a:cs typeface="Arial" charset="0"/>
              </a:rPr>
              <a:t>First-Class</a:t>
            </a: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Eliminate 3-Digit Automation Letters for First-Class Presort</a:t>
            </a:r>
          </a:p>
          <a:p>
            <a:pPr marL="1143000" lvl="3" indent="-342900">
              <a:spcBef>
                <a:spcPts val="600"/>
              </a:spcBef>
              <a:buClr>
                <a:schemeClr val="accent2"/>
              </a:buClr>
              <a:buFont typeface="Wingdings" panose="05000000000000000000" pitchFamily="2" charset="2"/>
              <a:buChar char="Ø"/>
            </a:pPr>
            <a:r>
              <a:rPr lang="en-US" sz="1800" b="0" dirty="0" smtClean="0">
                <a:solidFill>
                  <a:schemeClr val="tx1"/>
                </a:solidFill>
              </a:rPr>
              <a:t>Prices have been the same since 2012</a:t>
            </a:r>
          </a:p>
          <a:p>
            <a:pPr marL="1143000" lvl="3" indent="-342900">
              <a:spcBef>
                <a:spcPts val="600"/>
              </a:spcBef>
              <a:buClr>
                <a:schemeClr val="accent2"/>
              </a:buClr>
              <a:buFont typeface="Wingdings" panose="05000000000000000000" pitchFamily="2" charset="2"/>
              <a:buChar char="Ø"/>
            </a:pPr>
            <a:r>
              <a:rPr lang="en-US" sz="1800" b="0" dirty="0" smtClean="0">
                <a:solidFill>
                  <a:schemeClr val="tx1"/>
                </a:solidFill>
              </a:rPr>
              <a:t>Combines the 3 </a:t>
            </a:r>
            <a:r>
              <a:rPr lang="en-US" sz="1800" b="0" dirty="0">
                <a:solidFill>
                  <a:schemeClr val="tx1"/>
                </a:solidFill>
              </a:rPr>
              <a:t>Digit (L003) and AADC (L801) </a:t>
            </a:r>
            <a:r>
              <a:rPr lang="en-US" sz="1800" b="0" dirty="0" smtClean="0">
                <a:solidFill>
                  <a:schemeClr val="tx1"/>
                </a:solidFill>
              </a:rPr>
              <a:t>into </a:t>
            </a:r>
            <a:r>
              <a:rPr lang="en-US" sz="1800" b="0" dirty="0">
                <a:solidFill>
                  <a:schemeClr val="tx1"/>
                </a:solidFill>
              </a:rPr>
              <a:t>the L801 AADC </a:t>
            </a:r>
            <a:r>
              <a:rPr lang="en-US" sz="1800" b="0" dirty="0" smtClean="0">
                <a:solidFill>
                  <a:schemeClr val="tx1"/>
                </a:solidFill>
              </a:rPr>
              <a:t>sortation</a:t>
            </a:r>
          </a:p>
          <a:p>
            <a:pPr marL="800100" lvl="3">
              <a:spcBef>
                <a:spcPts val="600"/>
              </a:spcBef>
              <a:buClr>
                <a:schemeClr val="accent2"/>
              </a:buClr>
            </a:pPr>
            <a:r>
              <a:rPr lang="en-US" sz="1800" b="0" dirty="0" smtClean="0">
                <a:solidFill>
                  <a:schemeClr val="tx1"/>
                </a:solidFill>
              </a:rPr>
              <a:t> </a:t>
            </a:r>
            <a:endParaRPr lang="en-US" altLang="en-US" sz="1800" b="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3 &amp; 3.5 Ounces free for First-Class Commercial Letters	</a:t>
            </a:r>
          </a:p>
          <a:p>
            <a:pPr marL="1143000" lvl="3" indent="-342900">
              <a:spcBef>
                <a:spcPts val="600"/>
              </a:spcBef>
              <a:buClr>
                <a:schemeClr val="accent2"/>
              </a:buClr>
              <a:buFont typeface="Wingdings" panose="05000000000000000000" pitchFamily="2" charset="2"/>
              <a:buChar char="Ø"/>
            </a:pPr>
            <a:r>
              <a:rPr lang="en-US" altLang="en-US" sz="1800" b="0" dirty="0">
                <a:solidFill>
                  <a:schemeClr val="tx1"/>
                </a:solidFill>
                <a:cs typeface="Arial" charset="0"/>
              </a:rPr>
              <a:t>One price for all commercial letters up to 3.5 ounces</a:t>
            </a:r>
          </a:p>
          <a:p>
            <a:pPr marL="1143000" lvl="3" indent="-342900">
              <a:spcBef>
                <a:spcPts val="600"/>
              </a:spcBef>
              <a:buClr>
                <a:schemeClr val="accent2"/>
              </a:buClr>
              <a:buFont typeface="Wingdings" panose="05000000000000000000" pitchFamily="2" charset="2"/>
              <a:buChar char="Ø"/>
            </a:pPr>
            <a:r>
              <a:rPr lang="en-US" altLang="en-US" sz="1800" b="0" dirty="0">
                <a:solidFill>
                  <a:schemeClr val="tx1"/>
                </a:solidFill>
                <a:cs typeface="Arial" charset="0"/>
              </a:rPr>
              <a:t>Provides the ability to add content to bills and </a:t>
            </a:r>
            <a:r>
              <a:rPr lang="en-US" altLang="en-US" sz="1800" b="0" dirty="0" smtClean="0">
                <a:solidFill>
                  <a:schemeClr val="tx1"/>
                </a:solidFill>
                <a:cs typeface="Arial" charset="0"/>
              </a:rPr>
              <a:t>statements</a:t>
            </a:r>
          </a:p>
          <a:p>
            <a:pPr marL="685800" lvl="2" indent="-342900">
              <a:spcBef>
                <a:spcPts val="600"/>
              </a:spcBef>
              <a:buClr>
                <a:schemeClr val="accent2"/>
              </a:buClr>
              <a:buFont typeface="Wingdings" panose="05000000000000000000" pitchFamily="2" charset="2"/>
              <a:buChar char="Ø"/>
            </a:pPr>
            <a:endParaRPr lang="en-US" altLang="en-US" sz="1400" b="0" dirty="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Alternate Postage rebranded as Share Mail</a:t>
            </a:r>
          </a:p>
          <a:p>
            <a:pPr marL="1143000" lvl="3" indent="-342900">
              <a:spcBef>
                <a:spcPts val="600"/>
              </a:spcBef>
              <a:buClr>
                <a:schemeClr val="accent2"/>
              </a:buClr>
              <a:buFont typeface="Wingdings" panose="05000000000000000000" pitchFamily="2" charset="2"/>
              <a:buChar char="Ø"/>
            </a:pPr>
            <a:r>
              <a:rPr lang="en-US" sz="1800" b="0" dirty="0" smtClean="0">
                <a:solidFill>
                  <a:schemeClr val="tx1"/>
                </a:solidFill>
              </a:rPr>
              <a:t>One price tier</a:t>
            </a:r>
          </a:p>
          <a:p>
            <a:pPr marL="1143000" lvl="3" indent="-342900">
              <a:spcBef>
                <a:spcPts val="600"/>
              </a:spcBef>
              <a:buClr>
                <a:schemeClr val="accent2"/>
              </a:buClr>
              <a:buFont typeface="Wingdings" panose="05000000000000000000" pitchFamily="2" charset="2"/>
              <a:buChar char="Ø"/>
            </a:pPr>
            <a:r>
              <a:rPr lang="en-US" sz="1800" b="0" dirty="0" smtClean="0">
                <a:solidFill>
                  <a:schemeClr val="tx1"/>
                </a:solidFill>
              </a:rPr>
              <a:t>Marketing agreements no longer required</a:t>
            </a:r>
          </a:p>
          <a:p>
            <a:pPr marL="1143000" lvl="3" indent="-342900">
              <a:spcBef>
                <a:spcPts val="600"/>
              </a:spcBef>
              <a:buClr>
                <a:schemeClr val="accent2"/>
              </a:buClr>
              <a:buFont typeface="Wingdings" panose="05000000000000000000" pitchFamily="2" charset="2"/>
              <a:buChar char="Ø"/>
            </a:pPr>
            <a:r>
              <a:rPr lang="en-US" sz="1800" b="0" dirty="0" smtClean="0">
                <a:solidFill>
                  <a:schemeClr val="tx1"/>
                </a:solidFill>
              </a:rPr>
              <a:t>Both static </a:t>
            </a:r>
            <a:r>
              <a:rPr lang="en-US" sz="1800" b="0" dirty="0">
                <a:solidFill>
                  <a:schemeClr val="tx1"/>
                </a:solidFill>
              </a:rPr>
              <a:t>and serialized  </a:t>
            </a:r>
            <a:r>
              <a:rPr lang="en-US" sz="1800" b="0" dirty="0" smtClean="0">
                <a:solidFill>
                  <a:schemeClr val="tx1"/>
                </a:solidFill>
              </a:rPr>
              <a:t>IMb’s allowed</a:t>
            </a:r>
          </a:p>
          <a:p>
            <a:pPr marL="1143000" lvl="3" indent="-342900">
              <a:spcBef>
                <a:spcPts val="600"/>
              </a:spcBef>
              <a:buClr>
                <a:schemeClr val="accent2"/>
              </a:buClr>
              <a:buFont typeface="Wingdings" panose="05000000000000000000" pitchFamily="2" charset="2"/>
              <a:buChar char="Ø"/>
            </a:pPr>
            <a:r>
              <a:rPr lang="en-US" sz="1800" b="0" dirty="0" smtClean="0">
                <a:solidFill>
                  <a:schemeClr val="tx1"/>
                </a:solidFill>
              </a:rPr>
              <a:t>Included in 2017 </a:t>
            </a:r>
            <a:r>
              <a:rPr lang="en-US" sz="1800" b="0" dirty="0">
                <a:solidFill>
                  <a:schemeClr val="tx1"/>
                </a:solidFill>
              </a:rPr>
              <a:t>Earned Value promotion. </a:t>
            </a:r>
          </a:p>
        </p:txBody>
      </p:sp>
      <p:sp>
        <p:nvSpPr>
          <p:cNvPr id="4" name="Slide Number Placeholder 3"/>
          <p:cNvSpPr>
            <a:spLocks noGrp="1"/>
          </p:cNvSpPr>
          <p:nvPr>
            <p:ph type="sldNum" sz="quarter" idx="10"/>
          </p:nvPr>
        </p:nvSpPr>
        <p:spPr/>
        <p:txBody>
          <a:bodyPr/>
          <a:lstStyle/>
          <a:p>
            <a:pPr>
              <a:defRPr/>
            </a:pPr>
            <a:fld id="{5CC684C4-5664-4D24-A535-6222EF1696C1}" type="slidenum">
              <a:rPr lang="en-US" smtClean="0"/>
              <a:pPr>
                <a:defRPr/>
              </a:pPr>
              <a:t>10</a:t>
            </a:fld>
            <a:endParaRPr lang="en-US" dirty="0"/>
          </a:p>
        </p:txBody>
      </p:sp>
    </p:spTree>
    <p:extLst>
      <p:ext uri="{BB962C8B-B14F-4D97-AF65-F5344CB8AC3E}">
        <p14:creationId xmlns:p14="http://schemas.microsoft.com/office/powerpoint/2010/main" val="4595609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50" y="1085851"/>
            <a:ext cx="8582025" cy="6144518"/>
          </a:xfrm>
          <a:prstGeom prst="rect">
            <a:avLst/>
          </a:prstGeom>
          <a:noFill/>
        </p:spPr>
        <p:txBody>
          <a:bodyPr wrap="square" rtlCol="0">
            <a:spAutoFit/>
          </a:bodyPr>
          <a:lstStyle/>
          <a:p>
            <a:pPr>
              <a:buClr>
                <a:schemeClr val="accent2"/>
              </a:buClr>
            </a:pPr>
            <a:r>
              <a:rPr lang="en-US" altLang="en-US" sz="1200" dirty="0" smtClean="0">
                <a:solidFill>
                  <a:schemeClr val="tx1"/>
                </a:solidFill>
                <a:cs typeface="Arial" charset="0"/>
              </a:rPr>
              <a:t>       </a:t>
            </a:r>
          </a:p>
          <a:p>
            <a:pPr eaLnBrk="1" hangingPunct="1">
              <a:buFont typeface="Wingdings" pitchFamily="2" charset="2"/>
              <a:buNone/>
            </a:pPr>
            <a:r>
              <a:rPr lang="en-US" sz="3200" dirty="0">
                <a:solidFill>
                  <a:schemeClr val="tx1"/>
                </a:solidFill>
                <a:latin typeface="Calibri" panose="020F0502020204030204" pitchFamily="34" charset="0"/>
                <a:cs typeface="Calibri" panose="020F0502020204030204" pitchFamily="34" charset="0"/>
              </a:rPr>
              <a:t>Market Dominant Classification </a:t>
            </a:r>
            <a:r>
              <a:rPr lang="en-US" sz="3200" dirty="0" smtClean="0">
                <a:solidFill>
                  <a:schemeClr val="tx1"/>
                </a:solidFill>
                <a:latin typeface="Calibri" panose="020F0502020204030204" pitchFamily="34" charset="0"/>
                <a:cs typeface="Calibri" panose="020F0502020204030204" pitchFamily="34" charset="0"/>
              </a:rPr>
              <a:t>Changes Continued</a:t>
            </a:r>
            <a:endParaRPr lang="en-US" sz="3200" i="1" dirty="0">
              <a:solidFill>
                <a:schemeClr val="tx1"/>
              </a:solidFill>
              <a:latin typeface="Calibri" panose="020F0502020204030204" pitchFamily="34" charset="0"/>
              <a:cs typeface="Calibri" panose="020F0502020204030204" pitchFamily="34" charset="0"/>
            </a:endParaRPr>
          </a:p>
          <a:p>
            <a:pPr marL="628650" lvl="2" indent="-285750">
              <a:spcBef>
                <a:spcPts val="600"/>
              </a:spcBef>
              <a:buClr>
                <a:schemeClr val="accent2"/>
              </a:buClr>
              <a:buFont typeface="Arial" pitchFamily="34" charset="0"/>
              <a:buChar char="•"/>
            </a:pPr>
            <a:r>
              <a:rPr lang="en-US" altLang="en-US" sz="2000" dirty="0" smtClean="0">
                <a:solidFill>
                  <a:srgbClr val="0070C0"/>
                </a:solidFill>
                <a:cs typeface="Arial" charset="0"/>
              </a:rPr>
              <a:t>Update Weight Limit for Piece Pricing For Standard Mail Non Auto Letters and Flats</a:t>
            </a: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Increase </a:t>
            </a:r>
            <a:r>
              <a:rPr lang="en-US" altLang="en-US" sz="1800" b="0" dirty="0">
                <a:solidFill>
                  <a:schemeClr val="tx1"/>
                </a:solidFill>
                <a:cs typeface="Arial" charset="0"/>
              </a:rPr>
              <a:t>Marketing </a:t>
            </a:r>
            <a:r>
              <a:rPr lang="en-US" altLang="en-US" sz="1800" b="0" dirty="0" smtClean="0">
                <a:solidFill>
                  <a:schemeClr val="tx1"/>
                </a:solidFill>
                <a:cs typeface="Arial" charset="0"/>
              </a:rPr>
              <a:t>Non Auto &amp; Non Machinable Ltrs. and Mail </a:t>
            </a:r>
            <a:r>
              <a:rPr lang="en-US" altLang="en-US" sz="1800" b="0" dirty="0">
                <a:solidFill>
                  <a:schemeClr val="tx1"/>
                </a:solidFill>
                <a:cs typeface="Arial" charset="0"/>
              </a:rPr>
              <a:t>flats piece price weight break from 3.3 to 4.0 ozs.</a:t>
            </a:r>
          </a:p>
          <a:p>
            <a:pPr marL="1143000" lvl="3" indent="-342900">
              <a:spcBef>
                <a:spcPts val="600"/>
              </a:spcBef>
              <a:buClr>
                <a:schemeClr val="accent2"/>
              </a:buClr>
              <a:buFont typeface="Wingdings" panose="05000000000000000000" pitchFamily="2" charset="2"/>
              <a:buChar char="Ø"/>
            </a:pPr>
            <a:r>
              <a:rPr lang="en-US" altLang="en-US" sz="1800" b="0" dirty="0">
                <a:solidFill>
                  <a:schemeClr val="tx1"/>
                </a:solidFill>
                <a:cs typeface="Arial" charset="0"/>
              </a:rPr>
              <a:t>Allows mailers to add weight in order to add value to mail piece</a:t>
            </a:r>
          </a:p>
          <a:p>
            <a:pPr marL="1143000" lvl="3" indent="-342900">
              <a:spcBef>
                <a:spcPts val="600"/>
              </a:spcBef>
              <a:buClr>
                <a:schemeClr val="accent2"/>
              </a:buClr>
              <a:buFont typeface="Wingdings" panose="05000000000000000000" pitchFamily="2" charset="2"/>
              <a:buChar char="Ø"/>
            </a:pPr>
            <a:r>
              <a:rPr lang="en-US" sz="1800" b="0" dirty="0">
                <a:solidFill>
                  <a:schemeClr val="tx1"/>
                </a:solidFill>
              </a:rPr>
              <a:t>Piece/price pound prices will apply to pieces four ounces and greater. </a:t>
            </a:r>
            <a:endParaRPr lang="en-US" altLang="en-US" sz="1800" b="0" dirty="0">
              <a:solidFill>
                <a:schemeClr val="tx1"/>
              </a:solidFill>
              <a:cs typeface="Arial" charset="0"/>
            </a:endParaRPr>
          </a:p>
          <a:p>
            <a:pPr eaLnBrk="1" hangingPunct="1">
              <a:buFont typeface="Wingdings" pitchFamily="2" charset="2"/>
              <a:buNone/>
            </a:pPr>
            <a:endParaRPr lang="en-US" sz="1800" i="1" dirty="0">
              <a:solidFill>
                <a:schemeClr val="tx1"/>
              </a:solidFill>
              <a:latin typeface="+mn-lt"/>
              <a:cs typeface="Calibri" panose="020F0502020204030204" pitchFamily="34" charset="0"/>
            </a:endParaRPr>
          </a:p>
          <a:p>
            <a:pPr marL="228600" lvl="1" indent="-342900">
              <a:spcBef>
                <a:spcPts val="600"/>
              </a:spcBef>
              <a:buClr>
                <a:schemeClr val="accent2"/>
              </a:buClr>
              <a:buFont typeface="Arial" panose="020B0604020202020204" pitchFamily="34" charset="0"/>
              <a:buChar char="•"/>
            </a:pPr>
            <a:r>
              <a:rPr lang="en-US" altLang="en-US" sz="2000" dirty="0" smtClean="0">
                <a:solidFill>
                  <a:srgbClr val="0070C0"/>
                </a:solidFill>
                <a:cs typeface="Arial" charset="0"/>
              </a:rPr>
              <a:t>Standard Mail name to change to USPS Marketing Mail</a:t>
            </a: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Named to influence marketers who are not in the mail</a:t>
            </a: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Identifies majority of the volume in the class</a:t>
            </a: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18 month transition</a:t>
            </a:r>
          </a:p>
          <a:p>
            <a:pPr marL="1143000" lvl="3" indent="-342900">
              <a:spcBef>
                <a:spcPts val="600"/>
              </a:spcBef>
              <a:buClr>
                <a:schemeClr val="accent2"/>
              </a:buClr>
              <a:buFont typeface="Wingdings" panose="05000000000000000000" pitchFamily="2" charset="2"/>
              <a:buChar char="Ø"/>
            </a:pPr>
            <a:r>
              <a:rPr lang="en-US" sz="1800" b="0" dirty="0" smtClean="0">
                <a:solidFill>
                  <a:schemeClr val="tx1"/>
                </a:solidFill>
              </a:rPr>
              <a:t>The </a:t>
            </a:r>
            <a:r>
              <a:rPr lang="en-US" sz="1800" b="0" dirty="0">
                <a:solidFill>
                  <a:schemeClr val="tx1"/>
                </a:solidFill>
              </a:rPr>
              <a:t>indicia on the </a:t>
            </a:r>
            <a:r>
              <a:rPr lang="en-US" sz="1800" b="0" dirty="0" smtClean="0">
                <a:solidFill>
                  <a:schemeClr val="tx1"/>
                </a:solidFill>
              </a:rPr>
              <a:t>mail pieces </a:t>
            </a:r>
            <a:r>
              <a:rPr lang="en-US" sz="1800" b="0" dirty="0">
                <a:solidFill>
                  <a:schemeClr val="tx1"/>
                </a:solidFill>
              </a:rPr>
              <a:t>should continue to display current </a:t>
            </a:r>
            <a:r>
              <a:rPr lang="en-US" sz="1800" b="0" dirty="0" smtClean="0">
                <a:solidFill>
                  <a:schemeClr val="tx1"/>
                </a:solidFill>
              </a:rPr>
              <a:t>Standard Mail </a:t>
            </a:r>
            <a:r>
              <a:rPr lang="en-US" sz="1800" b="0" dirty="0">
                <a:solidFill>
                  <a:schemeClr val="tx1"/>
                </a:solidFill>
              </a:rPr>
              <a:t>abbreviations until notified by the </a:t>
            </a:r>
            <a:r>
              <a:rPr lang="en-US" sz="1800" b="0" dirty="0" smtClean="0">
                <a:solidFill>
                  <a:schemeClr val="tx1"/>
                </a:solidFill>
              </a:rPr>
              <a:t>USPS</a:t>
            </a:r>
            <a:r>
              <a:rPr lang="en-US" sz="1800" dirty="0" smtClean="0"/>
              <a:t> </a:t>
            </a:r>
            <a:endParaRPr lang="en-US" sz="1800" dirty="0"/>
          </a:p>
          <a:p>
            <a:pPr marL="1143000" lvl="3" indent="-342900">
              <a:spcBef>
                <a:spcPts val="600"/>
              </a:spcBef>
              <a:buClr>
                <a:schemeClr val="accent2"/>
              </a:buClr>
              <a:buFont typeface="Wingdings" panose="05000000000000000000" pitchFamily="2" charset="2"/>
              <a:buChar char="Ø"/>
            </a:pPr>
            <a:endParaRPr lang="en-US" altLang="en-US" sz="1800" b="0" dirty="0" smtClean="0">
              <a:solidFill>
                <a:schemeClr val="tx1"/>
              </a:solidFill>
              <a:cs typeface="Arial" charset="0"/>
            </a:endParaRPr>
          </a:p>
        </p:txBody>
      </p:sp>
      <p:sp>
        <p:nvSpPr>
          <p:cNvPr id="4" name="Slide Number Placeholder 3"/>
          <p:cNvSpPr>
            <a:spLocks noGrp="1"/>
          </p:cNvSpPr>
          <p:nvPr>
            <p:ph type="sldNum" sz="quarter" idx="10"/>
          </p:nvPr>
        </p:nvSpPr>
        <p:spPr/>
        <p:txBody>
          <a:bodyPr/>
          <a:lstStyle/>
          <a:p>
            <a:pPr>
              <a:defRPr/>
            </a:pPr>
            <a:fld id="{5CC684C4-5664-4D24-A535-6222EF1696C1}" type="slidenum">
              <a:rPr lang="en-US" smtClean="0"/>
              <a:pPr>
                <a:defRPr/>
              </a:pPr>
              <a:t>11</a:t>
            </a:fld>
            <a:endParaRPr lang="en-US" dirty="0"/>
          </a:p>
        </p:txBody>
      </p:sp>
    </p:spTree>
    <p:extLst>
      <p:ext uri="{BB962C8B-B14F-4D97-AF65-F5344CB8AC3E}">
        <p14:creationId xmlns:p14="http://schemas.microsoft.com/office/powerpoint/2010/main" val="42934033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F407DBB-3095-4281-AD21-542920B2D8EE}" type="slidenum">
              <a:rPr lang="en-US" sz="1000" smtClean="0">
                <a:solidFill>
                  <a:srgbClr val="989A99"/>
                </a:solidFill>
              </a:rPr>
              <a:pPr/>
              <a:t>12</a:t>
            </a:fld>
            <a:endParaRPr lang="en-US" sz="1000" dirty="0" smtClean="0">
              <a:solidFill>
                <a:srgbClr val="989A99"/>
              </a:solidFill>
            </a:endParaRPr>
          </a:p>
        </p:txBody>
      </p:sp>
      <p:sp>
        <p:nvSpPr>
          <p:cNvPr id="15363" name="Rectangle 3"/>
          <p:cNvSpPr>
            <a:spLocks noChangeArrowheads="1"/>
          </p:cNvSpPr>
          <p:nvPr/>
        </p:nvSpPr>
        <p:spPr bwMode="auto">
          <a:xfrm>
            <a:off x="296036" y="1114425"/>
            <a:ext cx="8636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smtClean="0">
                <a:solidFill>
                  <a:schemeClr val="tx1"/>
                </a:solidFill>
                <a:latin typeface="Calibri" panose="020F0502020204030204" pitchFamily="34" charset="0"/>
                <a:cs typeface="Calibri" panose="020F0502020204030204" pitchFamily="34" charset="0"/>
              </a:rPr>
              <a:t>USPS Marketing Mail</a:t>
            </a:r>
            <a:endParaRPr lang="en-US" sz="3200" dirty="0">
              <a:solidFill>
                <a:schemeClr val="tx1"/>
              </a:solidFill>
              <a:latin typeface="Calibri" panose="020F0502020204030204" pitchFamily="34" charset="0"/>
              <a:cs typeface="Calibri" panose="020F0502020204030204" pitchFamily="34" charset="0"/>
            </a:endParaRPr>
          </a:p>
        </p:txBody>
      </p:sp>
      <p:graphicFrame>
        <p:nvGraphicFramePr>
          <p:cNvPr id="10276" name="Group 36"/>
          <p:cNvGraphicFramePr>
            <a:graphicFrameLocks noGrp="1"/>
          </p:cNvGraphicFramePr>
          <p:nvPr>
            <p:extLst>
              <p:ext uri="{D42A27DB-BD31-4B8C-83A1-F6EECF244321}">
                <p14:modId xmlns:p14="http://schemas.microsoft.com/office/powerpoint/2010/main" val="2003848323"/>
              </p:ext>
            </p:extLst>
          </p:nvPr>
        </p:nvGraphicFramePr>
        <p:xfrm>
          <a:off x="433858" y="2059324"/>
          <a:ext cx="8041069" cy="4258682"/>
        </p:xfrm>
        <a:graphic>
          <a:graphicData uri="http://schemas.openxmlformats.org/drawingml/2006/table">
            <a:tbl>
              <a:tblPr/>
              <a:tblGrid>
                <a:gridCol w="6270119"/>
                <a:gridCol w="1770950"/>
              </a:tblGrid>
              <a:tr h="6510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Product</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CPI Percent Change</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08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Letters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Flats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7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Carrier Route Letters, Flats, and Parcels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-3.0%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71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High Density / Saturation Letters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2.2%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High Density / Saturation Flats and Parcels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-2.0%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Parcels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86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EDDM-Retail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0.6%</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393" name="Rectangle 61"/>
          <p:cNvSpPr>
            <a:spLocks noChangeArrowheads="1"/>
          </p:cNvSpPr>
          <p:nvPr/>
        </p:nvSpPr>
        <p:spPr bwMode="auto">
          <a:xfrm>
            <a:off x="307033" y="1543387"/>
            <a:ext cx="8496300" cy="523220"/>
          </a:xfrm>
          <a:prstGeom prst="rect">
            <a:avLst/>
          </a:prstGeom>
          <a:noFill/>
          <a:ln>
            <a:noFill/>
          </a:ln>
          <a:extLst/>
        </p:spPr>
        <p:txBody>
          <a:bodyPr>
            <a:spAutoFit/>
          </a:bodyPr>
          <a:lstStyle/>
          <a:p>
            <a:pPr>
              <a:spcBef>
                <a:spcPct val="20000"/>
              </a:spcBef>
            </a:pPr>
            <a:r>
              <a:rPr lang="en-US" sz="2800" b="0" dirty="0" smtClean="0">
                <a:solidFill>
                  <a:schemeClr val="tx1"/>
                </a:solidFill>
              </a:rPr>
              <a:t>~0.9</a:t>
            </a:r>
            <a:r>
              <a:rPr lang="en-US" sz="2800" b="0" dirty="0">
                <a:solidFill>
                  <a:schemeClr val="tx1"/>
                </a:solidFill>
              </a:rPr>
              <a:t>% overall </a:t>
            </a:r>
            <a:r>
              <a:rPr lang="en-US" sz="2800" b="0" dirty="0" smtClean="0">
                <a:solidFill>
                  <a:schemeClr val="tx1"/>
                </a:solidFill>
              </a:rPr>
              <a:t>increase </a:t>
            </a:r>
            <a:endParaRPr lang="en-US" sz="2400" b="0" dirty="0">
              <a:solidFill>
                <a:schemeClr val="tx1"/>
              </a:solidFill>
              <a:cs typeface="Arial" charset="0"/>
            </a:endParaRPr>
          </a:p>
        </p:txBody>
      </p:sp>
    </p:spTree>
    <p:extLst>
      <p:ext uri="{BB962C8B-B14F-4D97-AF65-F5344CB8AC3E}">
        <p14:creationId xmlns:p14="http://schemas.microsoft.com/office/powerpoint/2010/main" val="4063323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9"/>
          <p:cNvSpPr txBox="1">
            <a:spLocks noGrp="1" noChangeArrowheads="1"/>
          </p:cNvSpPr>
          <p:nvPr/>
        </p:nvSpPr>
        <p:spPr bwMode="auto">
          <a:xfrm>
            <a:off x="6553200" y="6477000"/>
            <a:ext cx="2438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fld id="{A4607C3B-0492-4787-8B2B-F5F7A9F9E4E8}" type="slidenum">
              <a:rPr lang="en-US" sz="1000" b="1">
                <a:solidFill>
                  <a:srgbClr val="989A99"/>
                </a:solidFill>
              </a:rPr>
              <a:pPr algn="r"/>
              <a:t>13</a:t>
            </a:fld>
            <a:endParaRPr lang="en-US" sz="1000" b="1" dirty="0">
              <a:solidFill>
                <a:srgbClr val="989A99"/>
              </a:solidFill>
            </a:endParaRPr>
          </a:p>
        </p:txBody>
      </p:sp>
      <p:sp>
        <p:nvSpPr>
          <p:cNvPr id="7171" name="Rectangle 35"/>
          <p:cNvSpPr>
            <a:spLocks noChangeArrowheads="1"/>
          </p:cNvSpPr>
          <p:nvPr/>
        </p:nvSpPr>
        <p:spPr bwMode="auto">
          <a:xfrm>
            <a:off x="391884" y="1028702"/>
            <a:ext cx="8602824"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2400" b="1" dirty="0">
                <a:solidFill>
                  <a:schemeClr val="accent2"/>
                </a:solidFill>
              </a:rPr>
              <a:t>Key </a:t>
            </a:r>
            <a:r>
              <a:rPr lang="en-US" sz="2400" b="1" dirty="0" smtClean="0">
                <a:solidFill>
                  <a:schemeClr val="accent2"/>
                </a:solidFill>
              </a:rPr>
              <a:t>USPS Marketing Mail Commercial Origin Prices</a:t>
            </a:r>
            <a:endParaRPr lang="en-US" sz="2400" b="1" dirty="0">
              <a:solidFill>
                <a:schemeClr val="accent2"/>
              </a:solidFill>
            </a:endParaRPr>
          </a:p>
        </p:txBody>
      </p:sp>
      <p:graphicFrame>
        <p:nvGraphicFramePr>
          <p:cNvPr id="12343" name="Group 55"/>
          <p:cNvGraphicFramePr>
            <a:graphicFrameLocks noGrp="1"/>
          </p:cNvGraphicFramePr>
          <p:nvPr>
            <p:extLst>
              <p:ext uri="{D42A27DB-BD31-4B8C-83A1-F6EECF244321}">
                <p14:modId xmlns:p14="http://schemas.microsoft.com/office/powerpoint/2010/main" val="2049989765"/>
              </p:ext>
            </p:extLst>
          </p:nvPr>
        </p:nvGraphicFramePr>
        <p:xfrm>
          <a:off x="496334" y="1478045"/>
          <a:ext cx="7749846" cy="5189458"/>
        </p:xfrm>
        <a:graphic>
          <a:graphicData uri="http://schemas.openxmlformats.org/drawingml/2006/table">
            <a:tbl>
              <a:tblPr/>
              <a:tblGrid>
                <a:gridCol w="3444547"/>
                <a:gridCol w="1436914"/>
                <a:gridCol w="1534886"/>
                <a:gridCol w="1333499"/>
              </a:tblGrid>
              <a:tr h="97607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Calibri" panose="020F0502020204030204" pitchFamily="34" charset="0"/>
                        <a:ea typeface="ヒラギノ角ゴ Pro W3" pitchFamily="1" charset="-128"/>
                        <a:cs typeface="Calibri" panose="020F0502020204030204"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Change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07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Letters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(5-Digit Auto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0.255</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0.251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-1.6%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0714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Flats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(5-Digit Auto Flat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0.376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0.387</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2.9%</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5965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Carrier Route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(Flat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0.288</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0.290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0.7%</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3945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High Density/Saturation Letters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(Saturation Letter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0.194</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0.186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-4.1%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88936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High Density/Saturation Flats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(Saturation Flat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0.205</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0.218</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6.3%</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7370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EDDM-Retail</a:t>
                      </a:r>
                      <a:endParaRPr kumimoji="0" lang="en-US" sz="16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0.176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0.177</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16847370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615372148"/>
              </p:ext>
            </p:extLst>
          </p:nvPr>
        </p:nvGraphicFramePr>
        <p:xfrm>
          <a:off x="499206" y="1663352"/>
          <a:ext cx="7795708" cy="4968260"/>
        </p:xfrm>
        <a:graphic>
          <a:graphicData uri="http://schemas.openxmlformats.org/drawingml/2006/table">
            <a:tbl>
              <a:tblPr firstRow="1" bandRow="1">
                <a:tableStyleId>{5C22544A-7EE6-4342-B048-85BDC9FD1C3A}</a:tableStyleId>
              </a:tblPr>
              <a:tblGrid>
                <a:gridCol w="2664641"/>
                <a:gridCol w="1037971"/>
                <a:gridCol w="1255450"/>
                <a:gridCol w="1392561"/>
                <a:gridCol w="1445085"/>
              </a:tblGrid>
              <a:tr h="533401">
                <a:tc>
                  <a:txBody>
                    <a:bodyPr/>
                    <a:lstStyle/>
                    <a:p>
                      <a:r>
                        <a:rPr lang="en-US" sz="1800" dirty="0" smtClean="0">
                          <a:solidFill>
                            <a:schemeClr val="tx1"/>
                          </a:solidFill>
                        </a:rPr>
                        <a:t>Marketing Mail </a:t>
                      </a:r>
                      <a:r>
                        <a:rPr lang="en-US" sz="1800" baseline="0" dirty="0" smtClean="0">
                          <a:solidFill>
                            <a:schemeClr val="tx1"/>
                          </a:solidFill>
                        </a:rPr>
                        <a:t>Auto Letters</a:t>
                      </a:r>
                      <a:endParaRPr lang="en-US" sz="1800" dirty="0">
                        <a:solidFill>
                          <a:schemeClr val="tx1"/>
                        </a:solidFill>
                      </a:endParaRPr>
                    </a:p>
                  </a:txBody>
                  <a:tcPr anchor="ct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tc>
                <a:tc>
                  <a:txBody>
                    <a:bodyPr/>
                    <a:lstStyle/>
                    <a:p>
                      <a:pPr algn="ctr"/>
                      <a:r>
                        <a:rPr lang="en-US" sz="1800" dirty="0" smtClean="0">
                          <a:solidFill>
                            <a:schemeClr val="tx1"/>
                          </a:solidFill>
                        </a:rPr>
                        <a:t>$ Difference</a:t>
                      </a:r>
                      <a:endParaRPr lang="en-US" sz="1800" dirty="0">
                        <a:solidFill>
                          <a:schemeClr val="tx1"/>
                        </a:solidFill>
                      </a:endParaRPr>
                    </a:p>
                  </a:txBody>
                  <a:tcPr anchor="ctr"/>
                </a:tc>
                <a:tc>
                  <a:txBody>
                    <a:bodyPr/>
                    <a:lstStyle/>
                    <a:p>
                      <a:pPr algn="ctr"/>
                      <a:r>
                        <a:rPr lang="en-US" sz="1800" dirty="0" smtClean="0">
                          <a:solidFill>
                            <a:schemeClr val="tx1"/>
                          </a:solidFill>
                        </a:rPr>
                        <a:t>% Difference</a:t>
                      </a:r>
                      <a:endParaRPr lang="en-US" sz="1800" dirty="0">
                        <a:solidFill>
                          <a:schemeClr val="tx1"/>
                        </a:solidFill>
                      </a:endParaRPr>
                    </a:p>
                  </a:txBody>
                  <a:tcPr anchor="ctr"/>
                </a:tc>
              </a:tr>
              <a:tr h="533401">
                <a:tc>
                  <a:txBody>
                    <a:bodyPr/>
                    <a:lstStyle/>
                    <a:p>
                      <a:r>
                        <a:rPr lang="en-US" sz="1800" b="1" dirty="0" smtClean="0"/>
                        <a:t>Mixed Origin</a:t>
                      </a:r>
                      <a:endParaRPr lang="en-US" sz="1800" b="1" dirty="0"/>
                    </a:p>
                  </a:txBody>
                  <a:tcPr anchor="ctr"/>
                </a:tc>
                <a:tc>
                  <a:txBody>
                    <a:bodyPr/>
                    <a:lstStyle/>
                    <a:p>
                      <a:pPr algn="ctr"/>
                      <a:r>
                        <a:rPr lang="en-US" sz="1800" dirty="0" smtClean="0">
                          <a:solidFill>
                            <a:schemeClr val="tx1"/>
                          </a:solidFill>
                        </a:rPr>
                        <a:t>$0.291</a:t>
                      </a:r>
                      <a:endParaRPr lang="en-US" sz="1800" dirty="0">
                        <a:solidFill>
                          <a:schemeClr val="tx1"/>
                        </a:solidFill>
                      </a:endParaRPr>
                    </a:p>
                  </a:txBody>
                  <a:tcPr anchor="ctr"/>
                </a:tc>
                <a:tc>
                  <a:txBody>
                    <a:bodyPr/>
                    <a:lstStyle/>
                    <a:p>
                      <a:pPr algn="ctr"/>
                      <a:r>
                        <a:rPr lang="en-US" sz="1800" dirty="0" smtClean="0">
                          <a:solidFill>
                            <a:schemeClr val="tx1"/>
                          </a:solidFill>
                        </a:rPr>
                        <a:t>$0.288</a:t>
                      </a:r>
                      <a:endParaRPr lang="en-US" sz="1800" dirty="0">
                        <a:solidFill>
                          <a:schemeClr val="tx1"/>
                        </a:solidFill>
                      </a:endParaRPr>
                    </a:p>
                  </a:txBody>
                  <a:tcPr anchor="ctr"/>
                </a:tc>
                <a:tc>
                  <a:txBody>
                    <a:bodyPr/>
                    <a:lstStyle/>
                    <a:p>
                      <a:pPr algn="ctr"/>
                      <a:r>
                        <a:rPr lang="en-US" sz="1800" dirty="0" smtClean="0">
                          <a:solidFill>
                            <a:schemeClr val="tx1"/>
                          </a:solidFill>
                        </a:rPr>
                        <a:t>-$0.003</a:t>
                      </a:r>
                      <a:endParaRPr lang="en-US" sz="1800" dirty="0">
                        <a:solidFill>
                          <a:schemeClr val="tx1"/>
                        </a:solidFill>
                      </a:endParaRPr>
                    </a:p>
                  </a:txBody>
                  <a:tcPr anchor="ctr"/>
                </a:tc>
                <a:tc>
                  <a:txBody>
                    <a:bodyPr/>
                    <a:lstStyle/>
                    <a:p>
                      <a:pPr algn="ctr"/>
                      <a:r>
                        <a:rPr lang="en-US" sz="1800" dirty="0" smtClean="0">
                          <a:solidFill>
                            <a:schemeClr val="tx1"/>
                          </a:solidFill>
                        </a:rPr>
                        <a:t>-1.0%</a:t>
                      </a:r>
                      <a:endParaRPr lang="en-US" sz="1800" dirty="0">
                        <a:solidFill>
                          <a:schemeClr val="tx1"/>
                        </a:solidFill>
                      </a:endParaRPr>
                    </a:p>
                  </a:txBody>
                  <a:tcPr anchor="ctr"/>
                </a:tc>
              </a:tr>
              <a:tr h="533401">
                <a:tc>
                  <a:txBody>
                    <a:bodyPr/>
                    <a:lstStyle/>
                    <a:p>
                      <a:r>
                        <a:rPr lang="en-US" sz="1800" b="1" dirty="0" smtClean="0"/>
                        <a:t>5-Digit Origin</a:t>
                      </a:r>
                      <a:endParaRPr lang="en-US" sz="1800" b="1" dirty="0"/>
                    </a:p>
                  </a:txBody>
                  <a:tcPr anchor="ctr"/>
                </a:tc>
                <a:tc>
                  <a:txBody>
                    <a:bodyPr/>
                    <a:lstStyle/>
                    <a:p>
                      <a:pPr algn="ctr"/>
                      <a:r>
                        <a:rPr lang="en-US" sz="1800" dirty="0" smtClean="0">
                          <a:solidFill>
                            <a:schemeClr val="tx1"/>
                          </a:solidFill>
                        </a:rPr>
                        <a:t>$0.255</a:t>
                      </a:r>
                      <a:endParaRPr lang="en-US" sz="1800" dirty="0">
                        <a:solidFill>
                          <a:schemeClr val="tx1"/>
                        </a:solidFill>
                      </a:endParaRPr>
                    </a:p>
                  </a:txBody>
                  <a:tcPr anchor="ctr"/>
                </a:tc>
                <a:tc>
                  <a:txBody>
                    <a:bodyPr/>
                    <a:lstStyle/>
                    <a:p>
                      <a:pPr algn="ctr"/>
                      <a:r>
                        <a:rPr lang="en-US" sz="1800" dirty="0" smtClean="0">
                          <a:solidFill>
                            <a:schemeClr val="tx1"/>
                          </a:solidFill>
                        </a:rPr>
                        <a:t>$0.251</a:t>
                      </a:r>
                      <a:endParaRPr lang="en-US" sz="1800" dirty="0">
                        <a:solidFill>
                          <a:schemeClr val="tx1"/>
                        </a:solidFill>
                      </a:endParaRPr>
                    </a:p>
                  </a:txBody>
                  <a:tcPr anchor="ctr"/>
                </a:tc>
                <a:tc>
                  <a:txBody>
                    <a:bodyPr/>
                    <a:lstStyle/>
                    <a:p>
                      <a:pPr algn="ctr"/>
                      <a:r>
                        <a:rPr lang="en-US" sz="1800" dirty="0" smtClean="0">
                          <a:solidFill>
                            <a:schemeClr val="tx1"/>
                          </a:solidFill>
                        </a:rPr>
                        <a:t>-$0.004</a:t>
                      </a:r>
                      <a:endParaRPr lang="en-US" sz="1800" dirty="0">
                        <a:solidFill>
                          <a:schemeClr val="tx1"/>
                        </a:solidFill>
                      </a:endParaRPr>
                    </a:p>
                  </a:txBody>
                  <a:tcPr anchor="ctr"/>
                </a:tc>
                <a:tc>
                  <a:txBody>
                    <a:bodyPr/>
                    <a:lstStyle/>
                    <a:p>
                      <a:pPr algn="ctr"/>
                      <a:r>
                        <a:rPr lang="en-US" sz="1800" dirty="0" smtClean="0">
                          <a:solidFill>
                            <a:schemeClr val="tx1"/>
                          </a:solidFill>
                        </a:rPr>
                        <a:t>-1.6%</a:t>
                      </a:r>
                      <a:endParaRPr lang="en-US" sz="1800" dirty="0">
                        <a:solidFill>
                          <a:schemeClr val="tx1"/>
                        </a:solidFill>
                      </a:endParaRPr>
                    </a:p>
                  </a:txBody>
                  <a:tcPr anchor="ctr"/>
                </a:tc>
              </a:tr>
              <a:tr h="533401">
                <a:tc>
                  <a:txBody>
                    <a:bodyPr/>
                    <a:lstStyle/>
                    <a:p>
                      <a:r>
                        <a:rPr lang="en-US" sz="1800" b="1" dirty="0" smtClean="0"/>
                        <a:t>5-Digit DNDC</a:t>
                      </a:r>
                      <a:endParaRPr lang="en-US" sz="1800" b="1" dirty="0"/>
                    </a:p>
                  </a:txBody>
                  <a:tcPr anchor="ctr"/>
                </a:tc>
                <a:tc>
                  <a:txBody>
                    <a:bodyPr/>
                    <a:lstStyle/>
                    <a:p>
                      <a:pPr algn="ctr"/>
                      <a:r>
                        <a:rPr lang="en-US" sz="1800" dirty="0" smtClean="0">
                          <a:solidFill>
                            <a:schemeClr val="tx1"/>
                          </a:solidFill>
                        </a:rPr>
                        <a:t>$0.220</a:t>
                      </a:r>
                      <a:endParaRPr lang="en-US" sz="1800" dirty="0">
                        <a:solidFill>
                          <a:schemeClr val="tx1"/>
                        </a:solidFill>
                      </a:endParaRPr>
                    </a:p>
                  </a:txBody>
                  <a:tcPr anchor="ctr"/>
                </a:tc>
                <a:tc>
                  <a:txBody>
                    <a:bodyPr/>
                    <a:lstStyle/>
                    <a:p>
                      <a:pPr algn="ctr"/>
                      <a:r>
                        <a:rPr lang="en-US" sz="1800" dirty="0" smtClean="0">
                          <a:solidFill>
                            <a:schemeClr val="tx1"/>
                          </a:solidFill>
                        </a:rPr>
                        <a:t>$0.225</a:t>
                      </a:r>
                      <a:endParaRPr lang="en-US" sz="1800" dirty="0">
                        <a:solidFill>
                          <a:schemeClr val="tx1"/>
                        </a:solidFill>
                      </a:endParaRPr>
                    </a:p>
                  </a:txBody>
                  <a:tcPr anchor="ctr"/>
                </a:tc>
                <a:tc>
                  <a:txBody>
                    <a:bodyPr/>
                    <a:lstStyle/>
                    <a:p>
                      <a:pPr algn="ctr"/>
                      <a:r>
                        <a:rPr lang="en-US" sz="1800" dirty="0" smtClean="0">
                          <a:solidFill>
                            <a:schemeClr val="tx1"/>
                          </a:solidFill>
                        </a:rPr>
                        <a:t>$0.005</a:t>
                      </a:r>
                      <a:endParaRPr lang="en-US" sz="1800" dirty="0">
                        <a:solidFill>
                          <a:schemeClr val="tx1"/>
                        </a:solidFill>
                      </a:endParaRPr>
                    </a:p>
                  </a:txBody>
                  <a:tcPr anchor="ctr"/>
                </a:tc>
                <a:tc>
                  <a:txBody>
                    <a:bodyPr/>
                    <a:lstStyle/>
                    <a:p>
                      <a:pPr algn="ctr"/>
                      <a:r>
                        <a:rPr lang="en-US" sz="1800" dirty="0" smtClean="0">
                          <a:solidFill>
                            <a:schemeClr val="tx1"/>
                          </a:solidFill>
                        </a:rPr>
                        <a:t>2.2%</a:t>
                      </a:r>
                      <a:endParaRPr lang="en-US" sz="1800" dirty="0">
                        <a:solidFill>
                          <a:schemeClr val="tx1"/>
                        </a:solidFill>
                      </a:endParaRPr>
                    </a:p>
                  </a:txBody>
                  <a:tcPr anchor="ctr"/>
                </a:tc>
              </a:tr>
              <a:tr h="533401">
                <a:tc>
                  <a:txBody>
                    <a:bodyPr/>
                    <a:lstStyle/>
                    <a:p>
                      <a:r>
                        <a:rPr lang="en-US" sz="1800" b="1" dirty="0" smtClean="0"/>
                        <a:t>5-Digit DSCF</a:t>
                      </a:r>
                      <a:endParaRPr lang="en-US" sz="1800" b="1" dirty="0"/>
                    </a:p>
                  </a:txBody>
                  <a:tcPr anchor="ctr"/>
                </a:tc>
                <a:tc>
                  <a:txBody>
                    <a:bodyPr/>
                    <a:lstStyle/>
                    <a:p>
                      <a:pPr algn="ctr"/>
                      <a:r>
                        <a:rPr lang="en-US" sz="1800" dirty="0" smtClean="0"/>
                        <a:t>$0.211</a:t>
                      </a:r>
                      <a:endParaRPr lang="en-US" sz="1800" dirty="0"/>
                    </a:p>
                  </a:txBody>
                  <a:tcPr anchor="ctr"/>
                </a:tc>
                <a:tc>
                  <a:txBody>
                    <a:bodyPr/>
                    <a:lstStyle/>
                    <a:p>
                      <a:pPr algn="ctr"/>
                      <a:r>
                        <a:rPr lang="en-US" sz="1800" dirty="0" smtClean="0"/>
                        <a:t>$0.217</a:t>
                      </a:r>
                      <a:endParaRPr lang="en-US" sz="1800" dirty="0"/>
                    </a:p>
                  </a:txBody>
                  <a:tcPr anchor="ctr"/>
                </a:tc>
                <a:tc>
                  <a:txBody>
                    <a:bodyPr/>
                    <a:lstStyle/>
                    <a:p>
                      <a:pPr algn="ctr"/>
                      <a:r>
                        <a:rPr lang="en-US" sz="1800" dirty="0" smtClean="0"/>
                        <a:t>$0.006</a:t>
                      </a:r>
                      <a:endParaRPr lang="en-US" sz="1800" dirty="0"/>
                    </a:p>
                  </a:txBody>
                  <a:tcPr anchor="ctr"/>
                </a:tc>
                <a:tc>
                  <a:txBody>
                    <a:bodyPr/>
                    <a:lstStyle/>
                    <a:p>
                      <a:pPr algn="ctr"/>
                      <a:r>
                        <a:rPr lang="en-US" sz="1800" dirty="0" smtClean="0"/>
                        <a:t>2.8%</a:t>
                      </a:r>
                      <a:endParaRPr lang="en-US" sz="1800" dirty="0"/>
                    </a:p>
                  </a:txBody>
                  <a:tcPr anchor="ctr"/>
                </a:tc>
              </a:tr>
              <a:tr h="533401">
                <a:tc>
                  <a:txBody>
                    <a:bodyPr/>
                    <a:lstStyle/>
                    <a:p>
                      <a:r>
                        <a:rPr lang="en-US" sz="1800" b="1" dirty="0" smtClean="0"/>
                        <a:t>HD DSCF</a:t>
                      </a:r>
                      <a:endParaRPr lang="en-US" sz="1800" b="1" dirty="0"/>
                    </a:p>
                  </a:txBody>
                  <a:tcPr anchor="ctr"/>
                </a:tc>
                <a:tc>
                  <a:txBody>
                    <a:bodyPr/>
                    <a:lstStyle/>
                    <a:p>
                      <a:pPr algn="ctr"/>
                      <a:r>
                        <a:rPr lang="en-US" sz="1800" dirty="0" smtClean="0">
                          <a:solidFill>
                            <a:schemeClr val="tx1"/>
                          </a:solidFill>
                        </a:rPr>
                        <a:t>$0.164</a:t>
                      </a:r>
                      <a:endParaRPr lang="en-US" sz="1800" dirty="0">
                        <a:solidFill>
                          <a:schemeClr val="tx1"/>
                        </a:solidFill>
                      </a:endParaRPr>
                    </a:p>
                  </a:txBody>
                  <a:tcPr anchor="ctr"/>
                </a:tc>
                <a:tc>
                  <a:txBody>
                    <a:bodyPr/>
                    <a:lstStyle/>
                    <a:p>
                      <a:pPr algn="ctr"/>
                      <a:r>
                        <a:rPr lang="en-US" sz="1800" dirty="0" smtClean="0">
                          <a:solidFill>
                            <a:schemeClr val="tx1"/>
                          </a:solidFill>
                        </a:rPr>
                        <a:t>$0.168</a:t>
                      </a:r>
                      <a:endParaRPr lang="en-US" sz="1800" dirty="0">
                        <a:solidFill>
                          <a:schemeClr val="tx1"/>
                        </a:solidFill>
                      </a:endParaRPr>
                    </a:p>
                  </a:txBody>
                  <a:tcPr anchor="ctr"/>
                </a:tc>
                <a:tc>
                  <a:txBody>
                    <a:bodyPr/>
                    <a:lstStyle/>
                    <a:p>
                      <a:pPr algn="ctr"/>
                      <a:r>
                        <a:rPr lang="en-US" sz="1800" dirty="0" smtClean="0">
                          <a:solidFill>
                            <a:schemeClr val="tx1"/>
                          </a:solidFill>
                        </a:rPr>
                        <a:t>$0.004</a:t>
                      </a:r>
                      <a:endParaRPr lang="en-US" sz="1800" dirty="0">
                        <a:solidFill>
                          <a:schemeClr val="tx1"/>
                        </a:solidFill>
                      </a:endParaRPr>
                    </a:p>
                  </a:txBody>
                  <a:tcPr anchor="ctr"/>
                </a:tc>
                <a:tc>
                  <a:txBody>
                    <a:bodyPr/>
                    <a:lstStyle/>
                    <a:p>
                      <a:pPr algn="ctr"/>
                      <a:r>
                        <a:rPr lang="en-US" sz="1800" dirty="0" smtClean="0">
                          <a:solidFill>
                            <a:schemeClr val="tx1"/>
                          </a:solidFill>
                        </a:rPr>
                        <a:t>2.4%</a:t>
                      </a:r>
                      <a:endParaRPr lang="en-US" sz="1800" dirty="0">
                        <a:solidFill>
                          <a:schemeClr val="tx1"/>
                        </a:solidFill>
                      </a:endParaRPr>
                    </a:p>
                  </a:txBody>
                  <a:tcPr anchor="ctr"/>
                </a:tc>
              </a:tr>
              <a:tr h="533401">
                <a:tc>
                  <a:txBody>
                    <a:bodyPr/>
                    <a:lstStyle/>
                    <a:p>
                      <a:r>
                        <a:rPr lang="en-US" sz="1800" b="1" dirty="0" smtClean="0"/>
                        <a:t>Saturation Origin</a:t>
                      </a:r>
                      <a:endParaRPr lang="en-US" sz="1800" b="1" dirty="0"/>
                    </a:p>
                  </a:txBody>
                  <a:tcPr anchor="ctr"/>
                </a:tc>
                <a:tc>
                  <a:txBody>
                    <a:bodyPr/>
                    <a:lstStyle/>
                    <a:p>
                      <a:pPr algn="ctr"/>
                      <a:r>
                        <a:rPr lang="en-US" sz="1800" dirty="0" smtClean="0">
                          <a:solidFill>
                            <a:schemeClr val="tx1"/>
                          </a:solidFill>
                        </a:rPr>
                        <a:t>$0.194</a:t>
                      </a:r>
                      <a:endParaRPr lang="en-US" sz="1800" dirty="0">
                        <a:solidFill>
                          <a:schemeClr val="tx1"/>
                        </a:solidFill>
                      </a:endParaRPr>
                    </a:p>
                  </a:txBody>
                  <a:tcPr anchor="ctr"/>
                </a:tc>
                <a:tc>
                  <a:txBody>
                    <a:bodyPr/>
                    <a:lstStyle/>
                    <a:p>
                      <a:pPr algn="ctr"/>
                      <a:r>
                        <a:rPr lang="en-US" sz="1800" dirty="0" smtClean="0">
                          <a:solidFill>
                            <a:schemeClr val="tx1"/>
                          </a:solidFill>
                        </a:rPr>
                        <a:t>$0.186</a:t>
                      </a:r>
                      <a:endParaRPr lang="en-US" sz="1800" dirty="0">
                        <a:solidFill>
                          <a:schemeClr val="tx1"/>
                        </a:solidFill>
                      </a:endParaRPr>
                    </a:p>
                  </a:txBody>
                  <a:tcPr anchor="ctr"/>
                </a:tc>
                <a:tc>
                  <a:txBody>
                    <a:bodyPr/>
                    <a:lstStyle/>
                    <a:p>
                      <a:pPr algn="ctr"/>
                      <a:r>
                        <a:rPr lang="en-US" sz="1800" dirty="0" smtClean="0">
                          <a:solidFill>
                            <a:schemeClr val="tx1"/>
                          </a:solidFill>
                        </a:rPr>
                        <a:t>-$0.008</a:t>
                      </a:r>
                    </a:p>
                  </a:txBody>
                  <a:tcPr anchor="ctr"/>
                </a:tc>
                <a:tc>
                  <a:txBody>
                    <a:bodyPr/>
                    <a:lstStyle/>
                    <a:p>
                      <a:pPr algn="ctr"/>
                      <a:r>
                        <a:rPr lang="en-US" sz="1800" dirty="0" smtClean="0">
                          <a:solidFill>
                            <a:schemeClr val="tx1"/>
                          </a:solidFill>
                        </a:rPr>
                        <a:t>-4.1%</a:t>
                      </a:r>
                      <a:endParaRPr lang="en-US" sz="1800" dirty="0">
                        <a:solidFill>
                          <a:schemeClr val="tx1"/>
                        </a:solidFill>
                      </a:endParaRPr>
                    </a:p>
                  </a:txBody>
                  <a:tcPr anchor="ctr"/>
                </a:tc>
              </a:tr>
              <a:tr h="533401">
                <a:tc>
                  <a:txBody>
                    <a:bodyPr/>
                    <a:lstStyle/>
                    <a:p>
                      <a:r>
                        <a:rPr lang="en-US" sz="1800" b="1" dirty="0" smtClean="0"/>
                        <a:t>Saturation DNDC</a:t>
                      </a:r>
                      <a:endParaRPr lang="en-US" sz="1800" b="1" dirty="0"/>
                    </a:p>
                  </a:txBody>
                  <a:tcPr anchor="ctr"/>
                </a:tc>
                <a:tc>
                  <a:txBody>
                    <a:bodyPr/>
                    <a:lstStyle/>
                    <a:p>
                      <a:pPr algn="ctr"/>
                      <a:r>
                        <a:rPr lang="en-US" sz="1800" dirty="0" smtClean="0">
                          <a:solidFill>
                            <a:schemeClr val="tx1"/>
                          </a:solidFill>
                        </a:rPr>
                        <a:t>$0.162</a:t>
                      </a:r>
                      <a:endParaRPr lang="en-US" sz="1800" dirty="0">
                        <a:solidFill>
                          <a:schemeClr val="tx1"/>
                        </a:solidFill>
                      </a:endParaRPr>
                    </a:p>
                  </a:txBody>
                  <a:tcPr anchor="ctr"/>
                </a:tc>
                <a:tc>
                  <a:txBody>
                    <a:bodyPr/>
                    <a:lstStyle/>
                    <a:p>
                      <a:pPr algn="ctr"/>
                      <a:r>
                        <a:rPr lang="en-US" sz="1800" dirty="0" smtClean="0">
                          <a:solidFill>
                            <a:schemeClr val="tx1"/>
                          </a:solidFill>
                        </a:rPr>
                        <a:t>$0.162</a:t>
                      </a:r>
                      <a:endParaRPr lang="en-US" sz="1800" dirty="0">
                        <a:solidFill>
                          <a:schemeClr val="tx1"/>
                        </a:solidFill>
                      </a:endParaRPr>
                    </a:p>
                  </a:txBody>
                  <a:tcPr anchor="ctr"/>
                </a:tc>
                <a:tc>
                  <a:txBody>
                    <a:bodyPr/>
                    <a:lstStyle/>
                    <a:p>
                      <a:pPr algn="ctr"/>
                      <a:r>
                        <a:rPr lang="en-US" sz="1800" dirty="0" smtClean="0">
                          <a:solidFill>
                            <a:schemeClr val="tx1"/>
                          </a:solidFill>
                        </a:rPr>
                        <a:t>$0.000</a:t>
                      </a:r>
                    </a:p>
                  </a:txBody>
                  <a:tcPr anchor="ctr"/>
                </a:tc>
                <a:tc>
                  <a:txBody>
                    <a:bodyPr/>
                    <a:lstStyle/>
                    <a:p>
                      <a:pPr algn="ctr"/>
                      <a:r>
                        <a:rPr lang="en-US" sz="1800" dirty="0" smtClean="0">
                          <a:solidFill>
                            <a:schemeClr val="tx1"/>
                          </a:solidFill>
                        </a:rPr>
                        <a:t>-0.0%</a:t>
                      </a:r>
                      <a:endParaRPr lang="en-US" sz="1800" dirty="0">
                        <a:solidFill>
                          <a:schemeClr val="tx1"/>
                        </a:solidFill>
                      </a:endParaRPr>
                    </a:p>
                  </a:txBody>
                  <a:tcPr anchor="ctr"/>
                </a:tc>
              </a:tr>
              <a:tr h="533401">
                <a:tc>
                  <a:txBody>
                    <a:bodyPr/>
                    <a:lstStyle/>
                    <a:p>
                      <a:r>
                        <a:rPr lang="en-US" sz="1800" b="1" dirty="0" smtClean="0"/>
                        <a:t>Saturation DSCF</a:t>
                      </a:r>
                      <a:endParaRPr lang="en-US" sz="1800" b="1" dirty="0"/>
                    </a:p>
                  </a:txBody>
                  <a:tcPr anchor="ctr"/>
                </a:tc>
                <a:tc>
                  <a:txBody>
                    <a:bodyPr/>
                    <a:lstStyle/>
                    <a:p>
                      <a:pPr algn="ctr"/>
                      <a:r>
                        <a:rPr lang="en-US" sz="1800" dirty="0" smtClean="0">
                          <a:solidFill>
                            <a:schemeClr val="tx1"/>
                          </a:solidFill>
                        </a:rPr>
                        <a:t>$0.151</a:t>
                      </a:r>
                      <a:endParaRPr lang="en-US" sz="1800" dirty="0">
                        <a:solidFill>
                          <a:schemeClr val="tx1"/>
                        </a:solidFill>
                      </a:endParaRPr>
                    </a:p>
                  </a:txBody>
                  <a:tcPr anchor="ctr"/>
                </a:tc>
                <a:tc>
                  <a:txBody>
                    <a:bodyPr/>
                    <a:lstStyle/>
                    <a:p>
                      <a:pPr algn="ctr"/>
                      <a:r>
                        <a:rPr lang="en-US" sz="1800" dirty="0" smtClean="0">
                          <a:solidFill>
                            <a:schemeClr val="tx1"/>
                          </a:solidFill>
                        </a:rPr>
                        <a:t>$0.155</a:t>
                      </a:r>
                      <a:endParaRPr lang="en-US" sz="1800" dirty="0">
                        <a:solidFill>
                          <a:schemeClr val="tx1"/>
                        </a:solidFill>
                      </a:endParaRPr>
                    </a:p>
                  </a:txBody>
                  <a:tcPr anchor="ctr"/>
                </a:tc>
                <a:tc>
                  <a:txBody>
                    <a:bodyPr/>
                    <a:lstStyle/>
                    <a:p>
                      <a:pPr algn="ctr"/>
                      <a:r>
                        <a:rPr lang="en-US" sz="1800" dirty="0" smtClean="0">
                          <a:solidFill>
                            <a:schemeClr val="tx1"/>
                          </a:solidFill>
                        </a:rPr>
                        <a:t>$0.004</a:t>
                      </a:r>
                    </a:p>
                  </a:txBody>
                  <a:tcPr anchor="ctr"/>
                </a:tc>
                <a:tc>
                  <a:txBody>
                    <a:bodyPr/>
                    <a:lstStyle/>
                    <a:p>
                      <a:pPr algn="ctr"/>
                      <a:r>
                        <a:rPr lang="en-US" sz="1800" dirty="0" smtClean="0">
                          <a:solidFill>
                            <a:schemeClr val="tx1"/>
                          </a:solidFill>
                        </a:rPr>
                        <a:t>2.8%</a:t>
                      </a:r>
                      <a:endParaRPr lang="en-US" sz="1800" dirty="0">
                        <a:solidFill>
                          <a:schemeClr val="tx1"/>
                        </a:solidFill>
                      </a:endParaRPr>
                    </a:p>
                  </a:txBody>
                  <a:tcPr anchor="ctr"/>
                </a:tc>
              </a:tr>
            </a:tbl>
          </a:graphicData>
        </a:graphic>
      </p:graphicFrame>
      <p:sp>
        <p:nvSpPr>
          <p:cNvPr id="6" name="Title 2"/>
          <p:cNvSpPr txBox="1">
            <a:spLocks/>
          </p:cNvSpPr>
          <p:nvPr/>
        </p:nvSpPr>
        <p:spPr bwMode="auto">
          <a:xfrm>
            <a:off x="387230" y="958849"/>
            <a:ext cx="9629192" cy="6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2800" b="1">
                <a:solidFill>
                  <a:schemeClr val="bg1"/>
                </a:solidFill>
                <a:latin typeface="+mj-lt"/>
                <a:ea typeface="+mj-ea"/>
                <a:cs typeface="+mj-cs"/>
              </a:defRPr>
            </a:lvl1pPr>
            <a:lvl2pPr algn="r" rtl="0" fontAlgn="base">
              <a:spcBef>
                <a:spcPct val="0"/>
              </a:spcBef>
              <a:spcAft>
                <a:spcPct val="0"/>
              </a:spcAft>
              <a:defRPr sz="2800" b="1">
                <a:solidFill>
                  <a:schemeClr val="bg1"/>
                </a:solidFill>
                <a:latin typeface="Arial" charset="0"/>
                <a:ea typeface="ヒラギノ角ゴ Pro W3" pitchFamily="1" charset="-128"/>
              </a:defRPr>
            </a:lvl2pPr>
            <a:lvl3pPr algn="r" rtl="0" fontAlgn="base">
              <a:spcBef>
                <a:spcPct val="0"/>
              </a:spcBef>
              <a:spcAft>
                <a:spcPct val="0"/>
              </a:spcAft>
              <a:defRPr sz="2800" b="1">
                <a:solidFill>
                  <a:schemeClr val="bg1"/>
                </a:solidFill>
                <a:latin typeface="Arial" charset="0"/>
                <a:ea typeface="ヒラギノ角ゴ Pro W3" pitchFamily="1" charset="-128"/>
              </a:defRPr>
            </a:lvl3pPr>
            <a:lvl4pPr algn="r" rtl="0" fontAlgn="base">
              <a:spcBef>
                <a:spcPct val="0"/>
              </a:spcBef>
              <a:spcAft>
                <a:spcPct val="0"/>
              </a:spcAft>
              <a:defRPr sz="2800" b="1">
                <a:solidFill>
                  <a:schemeClr val="bg1"/>
                </a:solidFill>
                <a:latin typeface="Arial" charset="0"/>
                <a:ea typeface="ヒラギノ角ゴ Pro W3" pitchFamily="1" charset="-128"/>
              </a:defRPr>
            </a:lvl4pPr>
            <a:lvl5pPr algn="r" rtl="0" fontAlgn="base">
              <a:spcBef>
                <a:spcPct val="0"/>
              </a:spcBef>
              <a:spcAft>
                <a:spcPct val="0"/>
              </a:spcAft>
              <a:defRPr sz="2800" b="1">
                <a:solidFill>
                  <a:schemeClr val="bg1"/>
                </a:solidFill>
                <a:latin typeface="Arial" charset="0"/>
                <a:ea typeface="ヒラギノ角ゴ Pro W3" pitchFamily="1" charset="-128"/>
              </a:defRPr>
            </a:lvl5pPr>
            <a:lvl6pPr marL="457200" algn="r" rtl="0" fontAlgn="base">
              <a:spcBef>
                <a:spcPct val="0"/>
              </a:spcBef>
              <a:spcAft>
                <a:spcPct val="0"/>
              </a:spcAft>
              <a:defRPr sz="2800" b="1">
                <a:solidFill>
                  <a:schemeClr val="bg1"/>
                </a:solidFill>
                <a:latin typeface="Arial" charset="0"/>
                <a:ea typeface="ヒラギノ角ゴ Pro W3" pitchFamily="1" charset="-128"/>
              </a:defRPr>
            </a:lvl6pPr>
            <a:lvl7pPr marL="914400" algn="r" rtl="0" fontAlgn="base">
              <a:spcBef>
                <a:spcPct val="0"/>
              </a:spcBef>
              <a:spcAft>
                <a:spcPct val="0"/>
              </a:spcAft>
              <a:defRPr sz="2800" b="1">
                <a:solidFill>
                  <a:schemeClr val="bg1"/>
                </a:solidFill>
                <a:latin typeface="Arial" charset="0"/>
                <a:ea typeface="ヒラギノ角ゴ Pro W3" pitchFamily="1" charset="-128"/>
              </a:defRPr>
            </a:lvl7pPr>
            <a:lvl8pPr marL="1371600" algn="r" rtl="0" fontAlgn="base">
              <a:spcBef>
                <a:spcPct val="0"/>
              </a:spcBef>
              <a:spcAft>
                <a:spcPct val="0"/>
              </a:spcAft>
              <a:defRPr sz="2800" b="1">
                <a:solidFill>
                  <a:schemeClr val="bg1"/>
                </a:solidFill>
                <a:latin typeface="Arial" charset="0"/>
                <a:ea typeface="ヒラギノ角ゴ Pro W3" pitchFamily="1" charset="-128"/>
              </a:defRPr>
            </a:lvl8pPr>
            <a:lvl9pPr marL="1828800" algn="r" rtl="0" fontAlgn="base">
              <a:spcBef>
                <a:spcPct val="0"/>
              </a:spcBef>
              <a:spcAft>
                <a:spcPct val="0"/>
              </a:spcAft>
              <a:defRPr sz="2800" b="1">
                <a:solidFill>
                  <a:schemeClr val="bg1"/>
                </a:solidFill>
                <a:latin typeface="Arial" charset="0"/>
                <a:ea typeface="ヒラギノ角ゴ Pro W3" pitchFamily="1" charset="-128"/>
              </a:defRPr>
            </a:lvl9pPr>
          </a:lstStyle>
          <a:p>
            <a:pPr algn="l"/>
            <a:r>
              <a:rPr lang="en-US" sz="2400" kern="0" dirty="0" smtClean="0">
                <a:solidFill>
                  <a:schemeClr val="accent2"/>
                </a:solidFill>
              </a:rPr>
              <a:t>Marketing Mail Automation Commercial Letters Prices</a:t>
            </a:r>
            <a:endParaRPr lang="en-US" sz="2400" kern="0" dirty="0">
              <a:solidFill>
                <a:schemeClr val="accent2"/>
              </a:solidFill>
            </a:endParaRPr>
          </a:p>
        </p:txBody>
      </p:sp>
      <p:sp>
        <p:nvSpPr>
          <p:cNvPr id="12" name="Right Brace 11"/>
          <p:cNvSpPr/>
          <p:nvPr/>
        </p:nvSpPr>
        <p:spPr bwMode="auto">
          <a:xfrm flipH="1">
            <a:off x="4345289" y="3174978"/>
            <a:ext cx="77638" cy="486610"/>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13" name="Right Brace 12"/>
          <p:cNvSpPr/>
          <p:nvPr/>
        </p:nvSpPr>
        <p:spPr bwMode="auto">
          <a:xfrm flipH="1">
            <a:off x="4345289" y="3732163"/>
            <a:ext cx="77638" cy="515816"/>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14" name="Right Brace 13"/>
          <p:cNvSpPr/>
          <p:nvPr/>
        </p:nvSpPr>
        <p:spPr bwMode="auto">
          <a:xfrm flipH="1">
            <a:off x="3219853" y="3184309"/>
            <a:ext cx="77638" cy="486610"/>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15" name="Right Brace 14"/>
          <p:cNvSpPr/>
          <p:nvPr/>
        </p:nvSpPr>
        <p:spPr bwMode="auto">
          <a:xfrm flipH="1">
            <a:off x="3219853" y="3760156"/>
            <a:ext cx="77638" cy="515816"/>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16" name="TextBox 15"/>
          <p:cNvSpPr txBox="1"/>
          <p:nvPr/>
        </p:nvSpPr>
        <p:spPr>
          <a:xfrm>
            <a:off x="2684907" y="3296809"/>
            <a:ext cx="615874" cy="261610"/>
          </a:xfrm>
          <a:prstGeom prst="rect">
            <a:avLst/>
          </a:prstGeom>
          <a:noFill/>
        </p:spPr>
        <p:txBody>
          <a:bodyPr wrap="none" rtlCol="0">
            <a:spAutoFit/>
          </a:bodyPr>
          <a:lstStyle/>
          <a:p>
            <a:r>
              <a:rPr lang="en-US" sz="1100" dirty="0" smtClean="0">
                <a:solidFill>
                  <a:srgbClr val="00B050"/>
                </a:solidFill>
              </a:rPr>
              <a:t>$0.035</a:t>
            </a:r>
            <a:endParaRPr lang="en-US" sz="1100" dirty="0">
              <a:solidFill>
                <a:srgbClr val="00B050"/>
              </a:solidFill>
            </a:endParaRPr>
          </a:p>
        </p:txBody>
      </p:sp>
      <p:sp>
        <p:nvSpPr>
          <p:cNvPr id="17" name="TextBox 16"/>
          <p:cNvSpPr txBox="1"/>
          <p:nvPr/>
        </p:nvSpPr>
        <p:spPr>
          <a:xfrm>
            <a:off x="3818445" y="3282382"/>
            <a:ext cx="615874" cy="261610"/>
          </a:xfrm>
          <a:prstGeom prst="rect">
            <a:avLst/>
          </a:prstGeom>
          <a:noFill/>
        </p:spPr>
        <p:txBody>
          <a:bodyPr wrap="none" rtlCol="0">
            <a:spAutoFit/>
          </a:bodyPr>
          <a:lstStyle/>
          <a:p>
            <a:r>
              <a:rPr lang="en-US" sz="1100" dirty="0" smtClean="0">
                <a:solidFill>
                  <a:srgbClr val="00B050"/>
                </a:solidFill>
              </a:rPr>
              <a:t>$0.026</a:t>
            </a:r>
            <a:endParaRPr lang="en-US" sz="1100" dirty="0">
              <a:solidFill>
                <a:srgbClr val="00B050"/>
              </a:solidFill>
            </a:endParaRPr>
          </a:p>
        </p:txBody>
      </p:sp>
      <p:sp>
        <p:nvSpPr>
          <p:cNvPr id="18" name="TextBox 17"/>
          <p:cNvSpPr txBox="1"/>
          <p:nvPr/>
        </p:nvSpPr>
        <p:spPr>
          <a:xfrm>
            <a:off x="3818445" y="3868597"/>
            <a:ext cx="615874" cy="261610"/>
          </a:xfrm>
          <a:prstGeom prst="rect">
            <a:avLst/>
          </a:prstGeom>
          <a:noFill/>
        </p:spPr>
        <p:txBody>
          <a:bodyPr wrap="none" rtlCol="0">
            <a:spAutoFit/>
          </a:bodyPr>
          <a:lstStyle/>
          <a:p>
            <a:r>
              <a:rPr lang="en-US" sz="1100" dirty="0" smtClean="0">
                <a:solidFill>
                  <a:srgbClr val="00B0F0"/>
                </a:solidFill>
              </a:rPr>
              <a:t>$0.008</a:t>
            </a:r>
            <a:endParaRPr lang="en-US" sz="1100" dirty="0">
              <a:solidFill>
                <a:srgbClr val="00B0F0"/>
              </a:solidFill>
            </a:endParaRPr>
          </a:p>
        </p:txBody>
      </p:sp>
      <p:sp>
        <p:nvSpPr>
          <p:cNvPr id="19" name="TextBox 18"/>
          <p:cNvSpPr txBox="1"/>
          <p:nvPr/>
        </p:nvSpPr>
        <p:spPr>
          <a:xfrm>
            <a:off x="2684907" y="3868597"/>
            <a:ext cx="615874" cy="261610"/>
          </a:xfrm>
          <a:prstGeom prst="rect">
            <a:avLst/>
          </a:prstGeom>
          <a:noFill/>
        </p:spPr>
        <p:txBody>
          <a:bodyPr wrap="none" rtlCol="0">
            <a:spAutoFit/>
          </a:bodyPr>
          <a:lstStyle/>
          <a:p>
            <a:r>
              <a:rPr lang="en-US" sz="1100" dirty="0" smtClean="0">
                <a:solidFill>
                  <a:srgbClr val="00B0F0"/>
                </a:solidFill>
              </a:rPr>
              <a:t>$0.009</a:t>
            </a:r>
            <a:endParaRPr lang="en-US" sz="1100" dirty="0">
              <a:solidFill>
                <a:srgbClr val="00B0F0"/>
              </a:solidFill>
            </a:endParaRPr>
          </a:p>
        </p:txBody>
      </p:sp>
      <p:sp>
        <p:nvSpPr>
          <p:cNvPr id="21" name="Right Brace 20"/>
          <p:cNvSpPr/>
          <p:nvPr/>
        </p:nvSpPr>
        <p:spPr bwMode="auto">
          <a:xfrm flipH="1">
            <a:off x="3219853" y="5352205"/>
            <a:ext cx="77638" cy="486610"/>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22" name="TextBox 21"/>
          <p:cNvSpPr txBox="1"/>
          <p:nvPr/>
        </p:nvSpPr>
        <p:spPr>
          <a:xfrm>
            <a:off x="2684907" y="5446372"/>
            <a:ext cx="615874" cy="261610"/>
          </a:xfrm>
          <a:prstGeom prst="rect">
            <a:avLst/>
          </a:prstGeom>
          <a:noFill/>
        </p:spPr>
        <p:txBody>
          <a:bodyPr wrap="none" rtlCol="0">
            <a:spAutoFit/>
          </a:bodyPr>
          <a:lstStyle/>
          <a:p>
            <a:r>
              <a:rPr lang="en-US" sz="1100" dirty="0" smtClean="0">
                <a:solidFill>
                  <a:srgbClr val="00B050"/>
                </a:solidFill>
              </a:rPr>
              <a:t>$0.032</a:t>
            </a:r>
            <a:endParaRPr lang="en-US" sz="1100" dirty="0">
              <a:solidFill>
                <a:srgbClr val="00B050"/>
              </a:solidFill>
            </a:endParaRPr>
          </a:p>
        </p:txBody>
      </p:sp>
      <p:sp>
        <p:nvSpPr>
          <p:cNvPr id="23" name="Right Brace 22"/>
          <p:cNvSpPr/>
          <p:nvPr/>
        </p:nvSpPr>
        <p:spPr bwMode="auto">
          <a:xfrm flipH="1">
            <a:off x="3219853" y="5862735"/>
            <a:ext cx="77638" cy="515816"/>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24" name="TextBox 23"/>
          <p:cNvSpPr txBox="1"/>
          <p:nvPr/>
        </p:nvSpPr>
        <p:spPr>
          <a:xfrm>
            <a:off x="2684907" y="5981809"/>
            <a:ext cx="615874" cy="261610"/>
          </a:xfrm>
          <a:prstGeom prst="rect">
            <a:avLst/>
          </a:prstGeom>
          <a:noFill/>
        </p:spPr>
        <p:txBody>
          <a:bodyPr wrap="none" rtlCol="0">
            <a:spAutoFit/>
          </a:bodyPr>
          <a:lstStyle/>
          <a:p>
            <a:r>
              <a:rPr lang="en-US" sz="1100" dirty="0" smtClean="0">
                <a:solidFill>
                  <a:srgbClr val="00B0F0"/>
                </a:solidFill>
              </a:rPr>
              <a:t>$0.011</a:t>
            </a:r>
            <a:endParaRPr lang="en-US" sz="1100" dirty="0">
              <a:solidFill>
                <a:srgbClr val="00B0F0"/>
              </a:solidFill>
            </a:endParaRPr>
          </a:p>
        </p:txBody>
      </p:sp>
      <p:sp>
        <p:nvSpPr>
          <p:cNvPr id="25" name="Right Brace 24"/>
          <p:cNvSpPr/>
          <p:nvPr/>
        </p:nvSpPr>
        <p:spPr bwMode="auto">
          <a:xfrm flipH="1">
            <a:off x="4345289" y="5333543"/>
            <a:ext cx="77638" cy="486610"/>
          </a:xfrm>
          <a:prstGeom prst="rightBrace">
            <a:avLst/>
          </a:prstGeom>
          <a:noFill/>
          <a:ln w="9525" cap="flat" cmpd="sng" algn="ctr">
            <a:solidFill>
              <a:srgbClr val="00B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26" name="TextBox 25"/>
          <p:cNvSpPr txBox="1"/>
          <p:nvPr/>
        </p:nvSpPr>
        <p:spPr>
          <a:xfrm>
            <a:off x="3818445" y="5446372"/>
            <a:ext cx="615874" cy="261610"/>
          </a:xfrm>
          <a:prstGeom prst="rect">
            <a:avLst/>
          </a:prstGeom>
          <a:noFill/>
        </p:spPr>
        <p:txBody>
          <a:bodyPr wrap="none" rtlCol="0">
            <a:spAutoFit/>
          </a:bodyPr>
          <a:lstStyle/>
          <a:p>
            <a:r>
              <a:rPr lang="en-US" sz="1100" dirty="0" smtClean="0">
                <a:solidFill>
                  <a:srgbClr val="00B050"/>
                </a:solidFill>
              </a:rPr>
              <a:t>$0.024</a:t>
            </a:r>
            <a:endParaRPr lang="en-US" sz="1100" dirty="0">
              <a:solidFill>
                <a:srgbClr val="00B050"/>
              </a:solidFill>
            </a:endParaRPr>
          </a:p>
        </p:txBody>
      </p:sp>
      <p:sp>
        <p:nvSpPr>
          <p:cNvPr id="27" name="Right Brace 26"/>
          <p:cNvSpPr/>
          <p:nvPr/>
        </p:nvSpPr>
        <p:spPr bwMode="auto">
          <a:xfrm flipH="1">
            <a:off x="4345289" y="5853404"/>
            <a:ext cx="77638" cy="515816"/>
          </a:xfrm>
          <a:prstGeom prst="rightBrace">
            <a:avLst/>
          </a:prstGeom>
          <a:noFill/>
          <a:ln w="9525" cap="flat" cmpd="sng" algn="ctr">
            <a:solidFill>
              <a:srgbClr val="00B0F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28" name="TextBox 27"/>
          <p:cNvSpPr txBox="1"/>
          <p:nvPr/>
        </p:nvSpPr>
        <p:spPr>
          <a:xfrm>
            <a:off x="3818445" y="5981809"/>
            <a:ext cx="615874" cy="261610"/>
          </a:xfrm>
          <a:prstGeom prst="rect">
            <a:avLst/>
          </a:prstGeom>
          <a:noFill/>
        </p:spPr>
        <p:txBody>
          <a:bodyPr wrap="none" rtlCol="0">
            <a:spAutoFit/>
          </a:bodyPr>
          <a:lstStyle/>
          <a:p>
            <a:r>
              <a:rPr lang="en-US" sz="1100" dirty="0" smtClean="0">
                <a:solidFill>
                  <a:srgbClr val="00B0F0"/>
                </a:solidFill>
              </a:rPr>
              <a:t>$0.007</a:t>
            </a:r>
            <a:endParaRPr lang="en-US" sz="1100" dirty="0">
              <a:solidFill>
                <a:srgbClr val="00B0F0"/>
              </a:solidFill>
            </a:endParaRPr>
          </a:p>
        </p:txBody>
      </p:sp>
      <p:sp>
        <p:nvSpPr>
          <p:cNvPr id="29" name="Slide Number Placeholder 1"/>
          <p:cNvSpPr>
            <a:spLocks noGrp="1"/>
          </p:cNvSpPr>
          <p:nvPr>
            <p:ph type="sldNum" sz="quarter" idx="10"/>
          </p:nvPr>
        </p:nvSpPr>
        <p:spPr>
          <a:xfrm>
            <a:off x="8267700" y="6477000"/>
            <a:ext cx="7239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D0F5D77-1A22-4411-AE7A-4A02348D2326}" type="slidenum">
              <a:rPr lang="en-US" sz="1000" smtClean="0">
                <a:solidFill>
                  <a:srgbClr val="989A99"/>
                </a:solidFill>
              </a:rPr>
              <a:pPr/>
              <a:t>14</a:t>
            </a:fld>
            <a:endParaRPr lang="en-US" sz="1000" dirty="0" smtClean="0">
              <a:solidFill>
                <a:srgbClr val="989A99"/>
              </a:solidFill>
            </a:endParaRPr>
          </a:p>
        </p:txBody>
      </p:sp>
    </p:spTree>
    <p:extLst>
      <p:ext uri="{BB962C8B-B14F-4D97-AF65-F5344CB8AC3E}">
        <p14:creationId xmlns:p14="http://schemas.microsoft.com/office/powerpoint/2010/main" val="890705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639926485"/>
              </p:ext>
            </p:extLst>
          </p:nvPr>
        </p:nvGraphicFramePr>
        <p:xfrm>
          <a:off x="510077" y="1475263"/>
          <a:ext cx="8301171" cy="5320682"/>
        </p:xfrm>
        <a:graphic>
          <a:graphicData uri="http://schemas.openxmlformats.org/drawingml/2006/table">
            <a:tbl>
              <a:tblPr firstRow="1" bandRow="1">
                <a:tableStyleId>{5C22544A-7EE6-4342-B048-85BDC9FD1C3A}</a:tableStyleId>
              </a:tblPr>
              <a:tblGrid>
                <a:gridCol w="2892489"/>
                <a:gridCol w="1310993"/>
                <a:gridCol w="1258277"/>
                <a:gridCol w="1355340"/>
                <a:gridCol w="809779"/>
                <a:gridCol w="674293"/>
              </a:tblGrid>
              <a:tr h="461963">
                <a:tc>
                  <a:txBody>
                    <a:bodyPr/>
                    <a:lstStyle/>
                    <a:p>
                      <a:r>
                        <a:rPr lang="en-US" sz="1800" dirty="0" smtClean="0">
                          <a:solidFill>
                            <a:schemeClr val="tx1"/>
                          </a:solidFill>
                        </a:rPr>
                        <a:t>Marketing Mail</a:t>
                      </a:r>
                    </a:p>
                    <a:p>
                      <a:r>
                        <a:rPr lang="en-US" sz="1800" baseline="0" dirty="0" smtClean="0">
                          <a:solidFill>
                            <a:schemeClr val="tx1"/>
                          </a:solidFill>
                        </a:rPr>
                        <a:t>Auto Flats</a:t>
                      </a:r>
                      <a:endParaRPr lang="en-US" sz="1800" dirty="0">
                        <a:solidFill>
                          <a:schemeClr val="tx1"/>
                        </a:solidFill>
                      </a:endParaRPr>
                    </a:p>
                  </a:txBody>
                  <a:tcPr anchor="b"/>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New Price</a:t>
                      </a:r>
                    </a:p>
                  </a:txBody>
                  <a:tcPr marT="45726" marB="45726" anchor="ctr" horzOverflow="overflow"/>
                </a:tc>
                <a:tc>
                  <a:txBody>
                    <a:bodyPr/>
                    <a:lstStyle/>
                    <a:p>
                      <a:pPr algn="ctr"/>
                      <a:r>
                        <a:rPr lang="en-US" sz="1800" dirty="0" smtClean="0">
                          <a:solidFill>
                            <a:schemeClr val="tx1"/>
                          </a:solidFill>
                        </a:rPr>
                        <a:t>$ Difference</a:t>
                      </a:r>
                      <a:endParaRPr lang="en-US" sz="1800" dirty="0">
                        <a:solidFill>
                          <a:schemeClr val="tx1"/>
                        </a:solidFill>
                      </a:endParaRPr>
                    </a:p>
                  </a:txBody>
                  <a:tcPr anchor="b"/>
                </a:tc>
                <a:tc gridSpan="2">
                  <a:txBody>
                    <a:bodyPr/>
                    <a:lstStyle/>
                    <a:p>
                      <a:pPr algn="ctr"/>
                      <a:r>
                        <a:rPr lang="en-US" sz="1800" dirty="0" smtClean="0">
                          <a:solidFill>
                            <a:schemeClr val="tx1"/>
                          </a:solidFill>
                        </a:rPr>
                        <a:t>% Difference</a:t>
                      </a:r>
                      <a:endParaRPr lang="en-US" sz="1800" dirty="0">
                        <a:solidFill>
                          <a:schemeClr val="tx1"/>
                        </a:solidFill>
                      </a:endParaRPr>
                    </a:p>
                  </a:txBody>
                  <a:tcPr anchor="ctr"/>
                </a:tc>
                <a:tc hMerge="1">
                  <a:txBody>
                    <a:bodyPr/>
                    <a:lstStyle/>
                    <a:p>
                      <a:endParaRPr lang="en-US"/>
                    </a:p>
                  </a:txBody>
                  <a:tcPr/>
                </a:tc>
              </a:tr>
              <a:tr h="461963">
                <a:tc>
                  <a:txBody>
                    <a:bodyPr/>
                    <a:lstStyle/>
                    <a:p>
                      <a:r>
                        <a:rPr lang="en-US" sz="1400" b="1" dirty="0" smtClean="0"/>
                        <a:t>5-Digit DSCF in FSS</a:t>
                      </a:r>
                      <a:endParaRPr lang="en-US" sz="1400" b="1" dirty="0"/>
                    </a:p>
                  </a:txBody>
                  <a:tcPr anchor="ctr"/>
                </a:tc>
                <a:tc>
                  <a:txBody>
                    <a:bodyPr/>
                    <a:lstStyle/>
                    <a:p>
                      <a:pPr algn="ctr"/>
                      <a:r>
                        <a:rPr lang="en-US" sz="1600" dirty="0" smtClean="0">
                          <a:solidFill>
                            <a:schemeClr val="tx1"/>
                          </a:solidFill>
                        </a:rPr>
                        <a:t>$0.288</a:t>
                      </a:r>
                      <a:endParaRPr lang="en-US" sz="1600" dirty="0">
                        <a:solidFill>
                          <a:schemeClr val="tx1"/>
                        </a:solidFill>
                      </a:endParaRPr>
                    </a:p>
                  </a:txBody>
                  <a:tcPr anchor="ctr"/>
                </a:tc>
                <a:tc>
                  <a:txBody>
                    <a:bodyPr/>
                    <a:lstStyle/>
                    <a:p>
                      <a:pPr algn="ctr"/>
                      <a:r>
                        <a:rPr lang="en-US" sz="1600" dirty="0" smtClean="0">
                          <a:solidFill>
                            <a:schemeClr val="tx1"/>
                          </a:solidFill>
                        </a:rPr>
                        <a:t>$0.335</a:t>
                      </a:r>
                      <a:endParaRPr lang="en-US" sz="1600" dirty="0">
                        <a:solidFill>
                          <a:schemeClr val="tx1"/>
                        </a:solidFill>
                      </a:endParaRPr>
                    </a:p>
                  </a:txBody>
                  <a:tcPr anchor="ctr"/>
                </a:tc>
                <a:tc>
                  <a:txBody>
                    <a:bodyPr/>
                    <a:lstStyle/>
                    <a:p>
                      <a:pPr algn="ctr"/>
                      <a:r>
                        <a:rPr lang="en-US" sz="1600" dirty="0" smtClean="0">
                          <a:solidFill>
                            <a:schemeClr val="tx1"/>
                          </a:solidFill>
                        </a:rPr>
                        <a:t>$0.047</a:t>
                      </a:r>
                      <a:endParaRPr lang="en-US" sz="1600" dirty="0">
                        <a:solidFill>
                          <a:schemeClr val="tx1"/>
                        </a:solidFill>
                      </a:endParaRPr>
                    </a:p>
                  </a:txBody>
                  <a:tcPr anchor="ctr"/>
                </a:tc>
                <a:tc>
                  <a:txBody>
                    <a:bodyPr/>
                    <a:lstStyle/>
                    <a:p>
                      <a:pPr algn="r"/>
                      <a:r>
                        <a:rPr lang="en-US" sz="1500" dirty="0" smtClean="0">
                          <a:solidFill>
                            <a:schemeClr val="tx1"/>
                          </a:solidFill>
                        </a:rPr>
                        <a:t>16.3%</a:t>
                      </a:r>
                      <a:endParaRPr lang="en-US" sz="1500" dirty="0">
                        <a:solidFill>
                          <a:schemeClr val="tx1"/>
                        </a:solidFill>
                      </a:endParaRPr>
                    </a:p>
                  </a:txBody>
                  <a:tcPr anchor="ctr"/>
                </a:tc>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4.2%</a:t>
                      </a:r>
                    </a:p>
                  </a:txBody>
                  <a:tcPr anchor="ctr"/>
                </a:tc>
              </a:tr>
              <a:tr h="4619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5-Digit DSCF not in FSS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$0.333</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$0.335</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$0.002</a:t>
                      </a:r>
                    </a:p>
                  </a:txBody>
                  <a:tcPr anchor="ctr"/>
                </a:tc>
                <a:tc>
                  <a:txBody>
                    <a:bodyPr/>
                    <a:lstStyle/>
                    <a:p>
                      <a:pPr algn="r"/>
                      <a:r>
                        <a:rPr lang="en-US" sz="1500" dirty="0" smtClean="0">
                          <a:solidFill>
                            <a:schemeClr val="tx1"/>
                          </a:solidFill>
                        </a:rPr>
                        <a:t>0.6%</a:t>
                      </a:r>
                      <a:endParaRPr lang="en-US" sz="1500" dirty="0">
                        <a:solidFill>
                          <a:schemeClr val="tx1"/>
                        </a:solidFill>
                      </a:endParaRPr>
                    </a:p>
                  </a:txBody>
                  <a:tcPr anchor="ctr"/>
                </a:tc>
                <a:tc vMerge="1">
                  <a:txBody>
                    <a:bodyPr/>
                    <a:lstStyle/>
                    <a:p>
                      <a:endParaRPr lang="en-US"/>
                    </a:p>
                  </a:txBody>
                  <a:tcPr/>
                </a:tc>
              </a:tr>
              <a:tr h="461963">
                <a:tc>
                  <a:txBody>
                    <a:bodyPr/>
                    <a:lstStyle/>
                    <a:p>
                      <a:r>
                        <a:rPr lang="en-US" sz="1400" b="1" dirty="0" smtClean="0"/>
                        <a:t>C-R </a:t>
                      </a:r>
                      <a:r>
                        <a:rPr lang="en-US" sz="1400" b="1" dirty="0" smtClean="0">
                          <a:solidFill>
                            <a:schemeClr val="tx1"/>
                          </a:solidFill>
                        </a:rPr>
                        <a:t>Basic</a:t>
                      </a:r>
                      <a:r>
                        <a:rPr lang="en-US" sz="1400" b="1" dirty="0" smtClean="0">
                          <a:solidFill>
                            <a:srgbClr val="FF0000"/>
                          </a:solidFill>
                        </a:rPr>
                        <a:t> </a:t>
                      </a:r>
                      <a:r>
                        <a:rPr lang="en-US" sz="1400" b="1" baseline="0" dirty="0" smtClean="0"/>
                        <a:t>DSCF in FSS</a:t>
                      </a:r>
                      <a:endParaRPr lang="en-US" sz="1400" b="1" dirty="0"/>
                    </a:p>
                  </a:txBody>
                  <a:tcPr anchor="ctr"/>
                </a:tc>
                <a:tc>
                  <a:txBody>
                    <a:bodyPr/>
                    <a:lstStyle/>
                    <a:p>
                      <a:pPr algn="ctr"/>
                      <a:r>
                        <a:rPr lang="en-US" sz="1600" dirty="0" smtClean="0">
                          <a:solidFill>
                            <a:schemeClr val="tx1"/>
                          </a:solidFill>
                        </a:rPr>
                        <a:t>$0.288</a:t>
                      </a:r>
                      <a:endParaRPr lang="en-US" sz="1600" dirty="0">
                        <a:solidFill>
                          <a:schemeClr val="tx1"/>
                        </a:solidFill>
                      </a:endParaRPr>
                    </a:p>
                  </a:txBody>
                  <a:tcPr anchor="ctr"/>
                </a:tc>
                <a:tc>
                  <a:txBody>
                    <a:bodyPr/>
                    <a:lstStyle/>
                    <a:p>
                      <a:pPr algn="ctr"/>
                      <a:r>
                        <a:rPr lang="en-US" sz="1600" dirty="0" smtClean="0">
                          <a:solidFill>
                            <a:schemeClr val="tx1"/>
                          </a:solidFill>
                        </a:rPr>
                        <a:t>$0.252</a:t>
                      </a:r>
                      <a:endParaRPr lang="en-US" sz="1600" dirty="0">
                        <a:solidFill>
                          <a:schemeClr val="tx1"/>
                        </a:solidFill>
                      </a:endParaRPr>
                    </a:p>
                  </a:txBody>
                  <a:tcPr anchor="ctr"/>
                </a:tc>
                <a:tc>
                  <a:txBody>
                    <a:bodyPr/>
                    <a:lstStyle/>
                    <a:p>
                      <a:pPr algn="ctr"/>
                      <a:r>
                        <a:rPr lang="en-US" sz="1600" dirty="0" smtClean="0">
                          <a:solidFill>
                            <a:schemeClr val="tx1"/>
                          </a:solidFill>
                        </a:rPr>
                        <a:t>-$0.036</a:t>
                      </a:r>
                      <a:endParaRPr lang="en-US" sz="1600" dirty="0">
                        <a:solidFill>
                          <a:schemeClr val="tx1"/>
                        </a:solidFill>
                      </a:endParaRPr>
                    </a:p>
                  </a:txBody>
                  <a:tcPr anchor="ctr"/>
                </a:tc>
                <a:tc>
                  <a:txBody>
                    <a:bodyPr/>
                    <a:lstStyle/>
                    <a:p>
                      <a:pPr algn="r"/>
                      <a:r>
                        <a:rPr lang="en-US" sz="1500" dirty="0" smtClean="0">
                          <a:solidFill>
                            <a:schemeClr val="tx1"/>
                          </a:solidFill>
                        </a:rPr>
                        <a:t>-12.5%</a:t>
                      </a:r>
                      <a:endParaRPr lang="en-US" sz="1500" dirty="0">
                        <a:solidFill>
                          <a:schemeClr val="tx1"/>
                        </a:solidFill>
                      </a:endParaRPr>
                    </a:p>
                  </a:txBody>
                  <a:tcPr anchor="ctr"/>
                </a:tc>
                <a:tc rowSpan="2">
                  <a:txBody>
                    <a:bodyPr/>
                    <a:lstStyle/>
                    <a:p>
                      <a:pPr algn="ctr"/>
                      <a:r>
                        <a:rPr lang="en-US" sz="1600" dirty="0" smtClean="0">
                          <a:solidFill>
                            <a:schemeClr val="tx1"/>
                          </a:solidFill>
                        </a:rPr>
                        <a:t>0.2%</a:t>
                      </a:r>
                      <a:endParaRPr lang="en-US" sz="1600" dirty="0">
                        <a:solidFill>
                          <a:schemeClr val="tx1"/>
                        </a:solidFill>
                      </a:endParaRPr>
                    </a:p>
                  </a:txBody>
                  <a:tcPr anchor="ctr"/>
                </a:tc>
              </a:tr>
              <a:tr h="461963">
                <a:tc>
                  <a:txBody>
                    <a:bodyPr/>
                    <a:lstStyle/>
                    <a:p>
                      <a:r>
                        <a:rPr lang="en-US" sz="1400" b="1" dirty="0" smtClean="0"/>
                        <a:t>C-R Basic</a:t>
                      </a:r>
                      <a:r>
                        <a:rPr lang="en-US" sz="1400" b="1" baseline="0" dirty="0" smtClean="0"/>
                        <a:t> DSCF not in FSS</a:t>
                      </a:r>
                      <a:endParaRPr lang="en-US" sz="1400" b="1" dirty="0"/>
                    </a:p>
                  </a:txBody>
                  <a:tcPr anchor="ctr"/>
                </a:tc>
                <a:tc>
                  <a:txBody>
                    <a:bodyPr/>
                    <a:lstStyle/>
                    <a:p>
                      <a:pPr algn="ctr"/>
                      <a:r>
                        <a:rPr lang="en-US" sz="1600" dirty="0" smtClean="0">
                          <a:solidFill>
                            <a:schemeClr val="tx1"/>
                          </a:solidFill>
                        </a:rPr>
                        <a:t>$0.245</a:t>
                      </a:r>
                      <a:endParaRPr lang="en-US" sz="1600" dirty="0">
                        <a:solidFill>
                          <a:schemeClr val="tx1"/>
                        </a:solidFill>
                      </a:endParaRPr>
                    </a:p>
                  </a:txBody>
                  <a:tcPr anchor="ctr"/>
                </a:tc>
                <a:tc>
                  <a:txBody>
                    <a:bodyPr/>
                    <a:lstStyle/>
                    <a:p>
                      <a:pPr algn="ctr"/>
                      <a:r>
                        <a:rPr lang="en-US" sz="1600" dirty="0" smtClean="0">
                          <a:solidFill>
                            <a:schemeClr val="tx1"/>
                          </a:solidFill>
                        </a:rPr>
                        <a:t>$0.252</a:t>
                      </a:r>
                      <a:endParaRPr lang="en-US" sz="1600" dirty="0">
                        <a:solidFill>
                          <a:schemeClr val="tx1"/>
                        </a:solidFill>
                      </a:endParaRPr>
                    </a:p>
                  </a:txBody>
                  <a:tcPr anchor="ctr"/>
                </a:tc>
                <a:tc>
                  <a:txBody>
                    <a:bodyPr/>
                    <a:lstStyle/>
                    <a:p>
                      <a:pPr algn="ctr"/>
                      <a:r>
                        <a:rPr lang="en-US" sz="1600" dirty="0" smtClean="0">
                          <a:solidFill>
                            <a:schemeClr val="tx1"/>
                          </a:solidFill>
                        </a:rPr>
                        <a:t>$0.007</a:t>
                      </a:r>
                      <a:endParaRPr lang="en-US" sz="1600" dirty="0">
                        <a:solidFill>
                          <a:schemeClr val="tx1"/>
                        </a:solidFill>
                      </a:endParaRPr>
                    </a:p>
                  </a:txBody>
                  <a:tcPr anchor="ctr"/>
                </a:tc>
                <a:tc>
                  <a:txBody>
                    <a:bodyPr/>
                    <a:lstStyle/>
                    <a:p>
                      <a:pPr algn="r"/>
                      <a:r>
                        <a:rPr lang="en-US" sz="1500" dirty="0" smtClean="0">
                          <a:solidFill>
                            <a:schemeClr val="tx1"/>
                          </a:solidFill>
                        </a:rPr>
                        <a:t>2.9%</a:t>
                      </a:r>
                      <a:endParaRPr lang="en-US" sz="1500" dirty="0">
                        <a:solidFill>
                          <a:schemeClr val="tx1"/>
                        </a:solidFill>
                      </a:endParaRPr>
                    </a:p>
                  </a:txBody>
                  <a:tcPr anchor="ctr"/>
                </a:tc>
                <a:tc vMerge="1">
                  <a:txBody>
                    <a:bodyPr/>
                    <a:lstStyle/>
                    <a:p>
                      <a:endParaRPr lang="en-US"/>
                    </a:p>
                  </a:txBody>
                  <a:tcPr/>
                </a:tc>
              </a:tr>
              <a:tr h="461963">
                <a:tc>
                  <a:txBody>
                    <a:bodyPr/>
                    <a:lstStyle/>
                    <a:p>
                      <a:r>
                        <a:rPr lang="en-US" sz="1400" b="1" dirty="0" smtClean="0"/>
                        <a:t>Pure C-R DSCF not in FSS</a:t>
                      </a:r>
                      <a:endParaRPr lang="en-US" sz="1400" b="1" dirty="0"/>
                    </a:p>
                  </a:txBody>
                  <a:tcPr anchor="ctr"/>
                </a:tc>
                <a:tc>
                  <a:txBody>
                    <a:bodyPr/>
                    <a:lstStyle/>
                    <a:p>
                      <a:pPr algn="ctr"/>
                      <a:r>
                        <a:rPr lang="en-US" sz="1600" dirty="0" smtClean="0">
                          <a:solidFill>
                            <a:schemeClr val="tx1"/>
                          </a:solidFill>
                        </a:rPr>
                        <a:t>$0.240</a:t>
                      </a:r>
                      <a:endParaRPr lang="en-US" sz="1600" dirty="0">
                        <a:solidFill>
                          <a:schemeClr val="tx1"/>
                        </a:solidFill>
                      </a:endParaRPr>
                    </a:p>
                  </a:txBody>
                  <a:tcPr anchor="ctr"/>
                </a:tc>
                <a:tc>
                  <a:txBody>
                    <a:bodyPr/>
                    <a:lstStyle/>
                    <a:p>
                      <a:pPr algn="ctr"/>
                      <a:r>
                        <a:rPr lang="en-US" sz="1600" dirty="0" smtClean="0">
                          <a:solidFill>
                            <a:schemeClr val="tx1"/>
                          </a:solidFill>
                        </a:rPr>
                        <a:t>$0.232</a:t>
                      </a:r>
                      <a:endParaRPr lang="en-US" sz="1600" dirty="0">
                        <a:solidFill>
                          <a:schemeClr val="tx1"/>
                        </a:solidFill>
                      </a:endParaRPr>
                    </a:p>
                  </a:txBody>
                  <a:tcPr anchor="ctr"/>
                </a:tc>
                <a:tc>
                  <a:txBody>
                    <a:bodyPr/>
                    <a:lstStyle/>
                    <a:p>
                      <a:pPr algn="ctr"/>
                      <a:r>
                        <a:rPr lang="en-US" sz="1600" dirty="0" smtClean="0">
                          <a:solidFill>
                            <a:schemeClr val="tx1"/>
                          </a:solidFill>
                        </a:rPr>
                        <a:t>-$0.008</a:t>
                      </a:r>
                      <a:endParaRPr lang="en-US" sz="1600" dirty="0">
                        <a:solidFill>
                          <a:schemeClr val="tx1"/>
                        </a:solidFill>
                      </a:endParaRPr>
                    </a:p>
                  </a:txBody>
                  <a:tcPr anchor="ctr"/>
                </a:tc>
                <a:tc gridSpan="2">
                  <a:txBody>
                    <a:bodyPr/>
                    <a:lstStyle/>
                    <a:p>
                      <a:pPr algn="ctr"/>
                      <a:r>
                        <a:rPr lang="en-US" sz="1600" dirty="0" smtClean="0">
                          <a:solidFill>
                            <a:schemeClr val="tx1"/>
                          </a:solidFill>
                        </a:rPr>
                        <a:t>-3.3%</a:t>
                      </a:r>
                      <a:endParaRPr lang="en-US" sz="1600" dirty="0">
                        <a:solidFill>
                          <a:schemeClr val="tx1"/>
                        </a:solidFill>
                      </a:endParaRPr>
                    </a:p>
                  </a:txBody>
                  <a:tcPr anchor="ctr"/>
                </a:tc>
                <a:tc hMerge="1">
                  <a:txBody>
                    <a:bodyPr/>
                    <a:lstStyle/>
                    <a:p>
                      <a:endParaRPr lang="en-US"/>
                    </a:p>
                  </a:txBody>
                  <a:tcPr/>
                </a:tc>
              </a:tr>
              <a:tr h="461963">
                <a:tc>
                  <a:txBody>
                    <a:bodyPr/>
                    <a:lstStyle/>
                    <a:p>
                      <a:r>
                        <a:rPr lang="en-US" sz="1400" b="1" dirty="0" smtClean="0"/>
                        <a:t>Pure C-R DDU not in FSS</a:t>
                      </a:r>
                      <a:endParaRPr lang="en-US" sz="1400" b="1" dirty="0"/>
                    </a:p>
                  </a:txBody>
                  <a:tcPr anchor="ctr"/>
                </a:tc>
                <a:tc>
                  <a:txBody>
                    <a:bodyPr/>
                    <a:lstStyle/>
                    <a:p>
                      <a:pPr algn="ctr"/>
                      <a:r>
                        <a:rPr lang="en-US" sz="1600" dirty="0" smtClean="0">
                          <a:solidFill>
                            <a:schemeClr val="tx1"/>
                          </a:solidFill>
                        </a:rPr>
                        <a:t>$0.233</a:t>
                      </a:r>
                      <a:endParaRPr lang="en-US" sz="1600" dirty="0">
                        <a:solidFill>
                          <a:schemeClr val="tx1"/>
                        </a:solidFill>
                      </a:endParaRPr>
                    </a:p>
                  </a:txBody>
                  <a:tcPr anchor="ctr"/>
                </a:tc>
                <a:tc>
                  <a:txBody>
                    <a:bodyPr/>
                    <a:lstStyle/>
                    <a:p>
                      <a:pPr algn="ctr"/>
                      <a:r>
                        <a:rPr lang="en-US" sz="1600" dirty="0" smtClean="0">
                          <a:solidFill>
                            <a:schemeClr val="tx1"/>
                          </a:solidFill>
                        </a:rPr>
                        <a:t>$0.221</a:t>
                      </a:r>
                      <a:endParaRPr lang="en-US" sz="1600" dirty="0">
                        <a:solidFill>
                          <a:schemeClr val="tx1"/>
                        </a:solidFill>
                      </a:endParaRPr>
                    </a:p>
                  </a:txBody>
                  <a:tcPr anchor="ctr"/>
                </a:tc>
                <a:tc>
                  <a:txBody>
                    <a:bodyPr/>
                    <a:lstStyle/>
                    <a:p>
                      <a:pPr algn="ctr"/>
                      <a:r>
                        <a:rPr lang="en-US" sz="1600" dirty="0" smtClean="0">
                          <a:solidFill>
                            <a:schemeClr val="tx1"/>
                          </a:solidFill>
                        </a:rPr>
                        <a:t>-$0.012</a:t>
                      </a:r>
                      <a:endParaRPr lang="en-US" sz="1600" dirty="0">
                        <a:solidFill>
                          <a:schemeClr val="tx1"/>
                        </a:solidFill>
                      </a:endParaRPr>
                    </a:p>
                  </a:txBody>
                  <a:tcPr anchor="ctr"/>
                </a:tc>
                <a:tc gridSpan="2">
                  <a:txBody>
                    <a:bodyPr/>
                    <a:lstStyle/>
                    <a:p>
                      <a:pPr algn="ctr"/>
                      <a:r>
                        <a:rPr lang="en-US" sz="1600" dirty="0" smtClean="0">
                          <a:solidFill>
                            <a:schemeClr val="tx1"/>
                          </a:solidFill>
                        </a:rPr>
                        <a:t>-5.2%</a:t>
                      </a:r>
                      <a:endParaRPr lang="en-US" sz="1600" dirty="0">
                        <a:solidFill>
                          <a:schemeClr val="tx1"/>
                        </a:solidFill>
                      </a:endParaRPr>
                    </a:p>
                  </a:txBody>
                  <a:tcPr anchor="ctr"/>
                </a:tc>
                <a:tc hMerge="1">
                  <a:txBody>
                    <a:bodyPr/>
                    <a:lstStyle/>
                    <a:p>
                      <a:endParaRPr lang="en-US"/>
                    </a:p>
                  </a:txBody>
                  <a:tcPr/>
                </a:tc>
              </a:tr>
              <a:tr h="461963">
                <a:tc>
                  <a:txBody>
                    <a:bodyPr/>
                    <a:lstStyle/>
                    <a:p>
                      <a:r>
                        <a:rPr lang="en-US" sz="1400" b="1" dirty="0" smtClean="0"/>
                        <a:t>HD DSCF (125 pieces)</a:t>
                      </a:r>
                      <a:endParaRPr lang="en-US" sz="1400" b="1" dirty="0"/>
                    </a:p>
                  </a:txBody>
                  <a:tcPr anchor="ctr"/>
                </a:tc>
                <a:tc>
                  <a:txBody>
                    <a:bodyPr/>
                    <a:lstStyle/>
                    <a:p>
                      <a:pPr algn="ctr"/>
                      <a:r>
                        <a:rPr lang="en-US" sz="1600" dirty="0" smtClean="0">
                          <a:solidFill>
                            <a:schemeClr val="tx1"/>
                          </a:solidFill>
                        </a:rPr>
                        <a:t>$0.192</a:t>
                      </a:r>
                      <a:endParaRPr lang="en-US" sz="1600" dirty="0">
                        <a:solidFill>
                          <a:schemeClr val="tx1"/>
                        </a:solidFill>
                      </a:endParaRPr>
                    </a:p>
                  </a:txBody>
                  <a:tcPr anchor="ctr"/>
                </a:tc>
                <a:tc>
                  <a:txBody>
                    <a:bodyPr/>
                    <a:lstStyle/>
                    <a:p>
                      <a:pPr algn="ctr"/>
                      <a:r>
                        <a:rPr lang="en-US" sz="1600" dirty="0" smtClean="0">
                          <a:solidFill>
                            <a:schemeClr val="tx1"/>
                          </a:solidFill>
                        </a:rPr>
                        <a:t>$0.194</a:t>
                      </a:r>
                      <a:endParaRPr lang="en-US" sz="1600" dirty="0">
                        <a:solidFill>
                          <a:schemeClr val="tx1"/>
                        </a:solidFill>
                      </a:endParaRPr>
                    </a:p>
                  </a:txBody>
                  <a:tcPr anchor="ctr"/>
                </a:tc>
                <a:tc>
                  <a:txBody>
                    <a:bodyPr/>
                    <a:lstStyle/>
                    <a:p>
                      <a:pPr algn="ctr"/>
                      <a:r>
                        <a:rPr lang="en-US" sz="1600" dirty="0" smtClean="0">
                          <a:solidFill>
                            <a:schemeClr val="tx1"/>
                          </a:solidFill>
                        </a:rPr>
                        <a:t>$0.002</a:t>
                      </a:r>
                      <a:endParaRPr lang="en-US" sz="1600" dirty="0">
                        <a:solidFill>
                          <a:schemeClr val="tx1"/>
                        </a:solidFill>
                      </a:endParaRPr>
                    </a:p>
                  </a:txBody>
                  <a:tcPr anchor="ctr"/>
                </a:tc>
                <a:tc gridSpan="2">
                  <a:txBody>
                    <a:bodyPr/>
                    <a:lstStyle/>
                    <a:p>
                      <a:pPr algn="ctr"/>
                      <a:r>
                        <a:rPr lang="en-US" sz="1600" dirty="0" smtClean="0">
                          <a:solidFill>
                            <a:schemeClr val="tx1"/>
                          </a:solidFill>
                        </a:rPr>
                        <a:t>1.0%</a:t>
                      </a:r>
                      <a:endParaRPr lang="en-US" sz="1600" dirty="0">
                        <a:solidFill>
                          <a:schemeClr val="tx1"/>
                        </a:solidFill>
                      </a:endParaRPr>
                    </a:p>
                  </a:txBody>
                  <a:tcPr anchor="ctr"/>
                </a:tc>
                <a:tc hMerge="1">
                  <a:txBody>
                    <a:bodyPr/>
                    <a:lstStyle/>
                    <a:p>
                      <a:endParaRPr lang="en-US"/>
                    </a:p>
                  </a:txBody>
                  <a:tcPr/>
                </a:tc>
              </a:tr>
              <a:tr h="461963">
                <a:tc>
                  <a:txBody>
                    <a:bodyPr/>
                    <a:lstStyle/>
                    <a:p>
                      <a:r>
                        <a:rPr lang="en-US" sz="1400" b="1" dirty="0" smtClean="0"/>
                        <a:t>HD+ DSCF (300 pieces)</a:t>
                      </a:r>
                      <a:endParaRPr lang="en-US" sz="1400" b="1" dirty="0"/>
                    </a:p>
                  </a:txBody>
                  <a:tcPr anchor="ctr"/>
                </a:tc>
                <a:tc>
                  <a:txBody>
                    <a:bodyPr/>
                    <a:lstStyle/>
                    <a:p>
                      <a:pPr algn="ctr"/>
                      <a:r>
                        <a:rPr lang="en-US" sz="1600" dirty="0" smtClean="0">
                          <a:solidFill>
                            <a:schemeClr val="tx1"/>
                          </a:solidFill>
                        </a:rPr>
                        <a:t>$0.187</a:t>
                      </a:r>
                      <a:endParaRPr lang="en-US" sz="1600" dirty="0">
                        <a:solidFill>
                          <a:schemeClr val="tx1"/>
                        </a:solidFill>
                      </a:endParaRPr>
                    </a:p>
                  </a:txBody>
                  <a:tcPr anchor="ctr"/>
                </a:tc>
                <a:tc>
                  <a:txBody>
                    <a:bodyPr/>
                    <a:lstStyle/>
                    <a:p>
                      <a:pPr algn="ctr"/>
                      <a:r>
                        <a:rPr lang="en-US" sz="1600" dirty="0" smtClean="0">
                          <a:solidFill>
                            <a:schemeClr val="tx1"/>
                          </a:solidFill>
                        </a:rPr>
                        <a:t>$0.174</a:t>
                      </a:r>
                      <a:endParaRPr lang="en-US" sz="1600" dirty="0">
                        <a:solidFill>
                          <a:schemeClr val="tx1"/>
                        </a:solidFill>
                      </a:endParaRPr>
                    </a:p>
                  </a:txBody>
                  <a:tcPr anchor="ctr"/>
                </a:tc>
                <a:tc>
                  <a:txBody>
                    <a:bodyPr/>
                    <a:lstStyle/>
                    <a:p>
                      <a:pPr algn="ctr"/>
                      <a:r>
                        <a:rPr lang="en-US" sz="1600" dirty="0" smtClean="0">
                          <a:solidFill>
                            <a:schemeClr val="tx1"/>
                          </a:solidFill>
                        </a:rPr>
                        <a:t>-$0.013</a:t>
                      </a:r>
                      <a:endParaRPr lang="en-US" sz="1600" dirty="0">
                        <a:solidFill>
                          <a:schemeClr val="tx1"/>
                        </a:solidFill>
                      </a:endParaRPr>
                    </a:p>
                  </a:txBody>
                  <a:tcPr anchor="ctr"/>
                </a:tc>
                <a:tc gridSpan="2">
                  <a:txBody>
                    <a:bodyPr/>
                    <a:lstStyle/>
                    <a:p>
                      <a:pPr algn="ctr"/>
                      <a:r>
                        <a:rPr lang="en-US" sz="1600" dirty="0" smtClean="0">
                          <a:solidFill>
                            <a:schemeClr val="tx1"/>
                          </a:solidFill>
                        </a:rPr>
                        <a:t>-7.0%</a:t>
                      </a:r>
                      <a:endParaRPr lang="en-US" sz="1600" dirty="0">
                        <a:solidFill>
                          <a:schemeClr val="tx1"/>
                        </a:solidFill>
                      </a:endParaRPr>
                    </a:p>
                  </a:txBody>
                  <a:tcPr anchor="ctr"/>
                </a:tc>
                <a:tc hMerge="1">
                  <a:txBody>
                    <a:bodyPr/>
                    <a:lstStyle/>
                    <a:p>
                      <a:endParaRPr lang="en-US"/>
                    </a:p>
                  </a:txBody>
                  <a:tcPr/>
                </a:tc>
              </a:tr>
              <a:tr h="461963">
                <a:tc>
                  <a:txBody>
                    <a:bodyPr/>
                    <a:lstStyle/>
                    <a:p>
                      <a:r>
                        <a:rPr lang="en-US" sz="1400" b="1" dirty="0" smtClean="0"/>
                        <a:t>Saturation DSCF (90%)</a:t>
                      </a:r>
                      <a:endParaRPr lang="en-US" sz="1400" b="1" dirty="0"/>
                    </a:p>
                  </a:txBody>
                  <a:tcPr anchor="ctr"/>
                </a:tc>
                <a:tc>
                  <a:txBody>
                    <a:bodyPr/>
                    <a:lstStyle/>
                    <a:p>
                      <a:pPr algn="ctr"/>
                      <a:r>
                        <a:rPr lang="en-US" sz="1600" dirty="0" smtClean="0">
                          <a:solidFill>
                            <a:schemeClr val="tx1"/>
                          </a:solidFill>
                        </a:rPr>
                        <a:t>$0.162</a:t>
                      </a:r>
                      <a:endParaRPr lang="en-US" sz="1600" dirty="0">
                        <a:solidFill>
                          <a:schemeClr val="tx1"/>
                        </a:solidFill>
                      </a:endParaRPr>
                    </a:p>
                  </a:txBody>
                  <a:tcPr anchor="ctr"/>
                </a:tc>
                <a:tc>
                  <a:txBody>
                    <a:bodyPr/>
                    <a:lstStyle/>
                    <a:p>
                      <a:pPr algn="ctr"/>
                      <a:r>
                        <a:rPr lang="en-US" sz="1600" dirty="0" smtClean="0">
                          <a:solidFill>
                            <a:schemeClr val="tx1"/>
                          </a:solidFill>
                        </a:rPr>
                        <a:t>$0.164</a:t>
                      </a:r>
                      <a:endParaRPr lang="en-US" sz="1600" dirty="0">
                        <a:solidFill>
                          <a:schemeClr val="tx1"/>
                        </a:solidFill>
                      </a:endParaRPr>
                    </a:p>
                  </a:txBody>
                  <a:tcPr anchor="ctr"/>
                </a:tc>
                <a:tc>
                  <a:txBody>
                    <a:bodyPr/>
                    <a:lstStyle/>
                    <a:p>
                      <a:pPr algn="ctr"/>
                      <a:r>
                        <a:rPr lang="en-US" sz="1600" dirty="0" smtClean="0">
                          <a:solidFill>
                            <a:schemeClr val="tx1"/>
                          </a:solidFill>
                        </a:rPr>
                        <a:t>$0.002</a:t>
                      </a:r>
                      <a:endParaRPr lang="en-US" sz="1600" dirty="0">
                        <a:solidFill>
                          <a:schemeClr val="tx1"/>
                        </a:solidFill>
                      </a:endParaRPr>
                    </a:p>
                  </a:txBody>
                  <a:tcPr anchor="ctr"/>
                </a:tc>
                <a:tc gridSpan="2">
                  <a:txBody>
                    <a:bodyPr/>
                    <a:lstStyle/>
                    <a:p>
                      <a:pPr algn="ctr"/>
                      <a:r>
                        <a:rPr lang="en-US" sz="1600" dirty="0" smtClean="0">
                          <a:solidFill>
                            <a:schemeClr val="tx1"/>
                          </a:solidFill>
                        </a:rPr>
                        <a:t>1.2%</a:t>
                      </a:r>
                      <a:endParaRPr lang="en-US" sz="1600" dirty="0">
                        <a:solidFill>
                          <a:schemeClr val="tx1"/>
                        </a:solidFill>
                      </a:endParaRPr>
                    </a:p>
                  </a:txBody>
                  <a:tcPr anchor="ctr"/>
                </a:tc>
                <a:tc hMerge="1">
                  <a:txBody>
                    <a:bodyPr/>
                    <a:lstStyle/>
                    <a:p>
                      <a:endParaRPr lang="en-US"/>
                    </a:p>
                  </a:txBody>
                  <a:tcPr/>
                </a:tc>
              </a:tr>
              <a:tr h="461963">
                <a:tc>
                  <a:txBody>
                    <a:bodyPr/>
                    <a:lstStyle/>
                    <a:p>
                      <a:r>
                        <a:rPr lang="en-US" sz="1400" b="1" dirty="0" smtClean="0"/>
                        <a:t>Saturation DDU (90%)</a:t>
                      </a:r>
                      <a:endParaRPr lang="en-US" sz="1400" b="1" dirty="0"/>
                    </a:p>
                  </a:txBody>
                  <a:tcPr anchor="ctr"/>
                </a:tc>
                <a:tc>
                  <a:txBody>
                    <a:bodyPr/>
                    <a:lstStyle/>
                    <a:p>
                      <a:pPr algn="ctr"/>
                      <a:r>
                        <a:rPr lang="en-US" sz="1600" dirty="0" smtClean="0">
                          <a:solidFill>
                            <a:schemeClr val="tx1"/>
                          </a:solidFill>
                        </a:rPr>
                        <a:t>$0.153</a:t>
                      </a:r>
                      <a:endParaRPr lang="en-US" sz="1600" dirty="0">
                        <a:solidFill>
                          <a:schemeClr val="tx1"/>
                        </a:solidFill>
                      </a:endParaRPr>
                    </a:p>
                  </a:txBody>
                  <a:tcPr anchor="ctr"/>
                </a:tc>
                <a:tc>
                  <a:txBody>
                    <a:bodyPr/>
                    <a:lstStyle/>
                    <a:p>
                      <a:pPr algn="ctr"/>
                      <a:r>
                        <a:rPr lang="en-US" sz="1600" dirty="0" smtClean="0">
                          <a:solidFill>
                            <a:schemeClr val="tx1"/>
                          </a:solidFill>
                        </a:rPr>
                        <a:t>$0.155</a:t>
                      </a:r>
                      <a:endParaRPr lang="en-US" sz="1600" dirty="0">
                        <a:solidFill>
                          <a:schemeClr val="tx1"/>
                        </a:solidFill>
                      </a:endParaRPr>
                    </a:p>
                  </a:txBody>
                  <a:tcPr anchor="ctr"/>
                </a:tc>
                <a:tc>
                  <a:txBody>
                    <a:bodyPr/>
                    <a:lstStyle/>
                    <a:p>
                      <a:pPr algn="ctr"/>
                      <a:r>
                        <a:rPr lang="en-US" sz="1600" dirty="0" smtClean="0">
                          <a:solidFill>
                            <a:schemeClr val="tx1"/>
                          </a:solidFill>
                        </a:rPr>
                        <a:t>$0.002</a:t>
                      </a:r>
                      <a:endParaRPr lang="en-US" sz="1600" dirty="0">
                        <a:solidFill>
                          <a:schemeClr val="tx1"/>
                        </a:solidFill>
                      </a:endParaRPr>
                    </a:p>
                  </a:txBody>
                  <a:tcPr anchor="ctr"/>
                </a:tc>
                <a:tc gridSpan="2">
                  <a:txBody>
                    <a:bodyPr/>
                    <a:lstStyle/>
                    <a:p>
                      <a:pPr algn="ctr"/>
                      <a:r>
                        <a:rPr lang="en-US" sz="1600" dirty="0" smtClean="0">
                          <a:solidFill>
                            <a:schemeClr val="tx1"/>
                          </a:solidFill>
                        </a:rPr>
                        <a:t>1.3%</a:t>
                      </a:r>
                      <a:endParaRPr lang="en-US" sz="1600" dirty="0">
                        <a:solidFill>
                          <a:schemeClr val="tx1"/>
                        </a:solidFill>
                      </a:endParaRPr>
                    </a:p>
                  </a:txBody>
                  <a:tcPr anchor="ctr"/>
                </a:tc>
                <a:tc hMerge="1">
                  <a:txBody>
                    <a:bodyPr/>
                    <a:lstStyle/>
                    <a:p>
                      <a:endParaRPr lang="en-US"/>
                    </a:p>
                  </a:txBody>
                  <a:tcPr/>
                </a:tc>
              </a:tr>
            </a:tbl>
          </a:graphicData>
        </a:graphic>
      </p:graphicFrame>
      <p:sp>
        <p:nvSpPr>
          <p:cNvPr id="6" name="Title 2"/>
          <p:cNvSpPr txBox="1">
            <a:spLocks/>
          </p:cNvSpPr>
          <p:nvPr/>
        </p:nvSpPr>
        <p:spPr bwMode="auto">
          <a:xfrm>
            <a:off x="402782" y="952628"/>
            <a:ext cx="9144000" cy="6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2800" b="1">
                <a:solidFill>
                  <a:schemeClr val="bg1"/>
                </a:solidFill>
                <a:latin typeface="+mj-lt"/>
                <a:ea typeface="+mj-ea"/>
                <a:cs typeface="+mj-cs"/>
              </a:defRPr>
            </a:lvl1pPr>
            <a:lvl2pPr algn="r" rtl="0" fontAlgn="base">
              <a:spcBef>
                <a:spcPct val="0"/>
              </a:spcBef>
              <a:spcAft>
                <a:spcPct val="0"/>
              </a:spcAft>
              <a:defRPr sz="2800" b="1">
                <a:solidFill>
                  <a:schemeClr val="bg1"/>
                </a:solidFill>
                <a:latin typeface="Arial" charset="0"/>
                <a:ea typeface="ヒラギノ角ゴ Pro W3" pitchFamily="1" charset="-128"/>
              </a:defRPr>
            </a:lvl2pPr>
            <a:lvl3pPr algn="r" rtl="0" fontAlgn="base">
              <a:spcBef>
                <a:spcPct val="0"/>
              </a:spcBef>
              <a:spcAft>
                <a:spcPct val="0"/>
              </a:spcAft>
              <a:defRPr sz="2800" b="1">
                <a:solidFill>
                  <a:schemeClr val="bg1"/>
                </a:solidFill>
                <a:latin typeface="Arial" charset="0"/>
                <a:ea typeface="ヒラギノ角ゴ Pro W3" pitchFamily="1" charset="-128"/>
              </a:defRPr>
            </a:lvl3pPr>
            <a:lvl4pPr algn="r" rtl="0" fontAlgn="base">
              <a:spcBef>
                <a:spcPct val="0"/>
              </a:spcBef>
              <a:spcAft>
                <a:spcPct val="0"/>
              </a:spcAft>
              <a:defRPr sz="2800" b="1">
                <a:solidFill>
                  <a:schemeClr val="bg1"/>
                </a:solidFill>
                <a:latin typeface="Arial" charset="0"/>
                <a:ea typeface="ヒラギノ角ゴ Pro W3" pitchFamily="1" charset="-128"/>
              </a:defRPr>
            </a:lvl4pPr>
            <a:lvl5pPr algn="r" rtl="0" fontAlgn="base">
              <a:spcBef>
                <a:spcPct val="0"/>
              </a:spcBef>
              <a:spcAft>
                <a:spcPct val="0"/>
              </a:spcAft>
              <a:defRPr sz="2800" b="1">
                <a:solidFill>
                  <a:schemeClr val="bg1"/>
                </a:solidFill>
                <a:latin typeface="Arial" charset="0"/>
                <a:ea typeface="ヒラギノ角ゴ Pro W3" pitchFamily="1" charset="-128"/>
              </a:defRPr>
            </a:lvl5pPr>
            <a:lvl6pPr marL="457200" algn="r" rtl="0" fontAlgn="base">
              <a:spcBef>
                <a:spcPct val="0"/>
              </a:spcBef>
              <a:spcAft>
                <a:spcPct val="0"/>
              </a:spcAft>
              <a:defRPr sz="2800" b="1">
                <a:solidFill>
                  <a:schemeClr val="bg1"/>
                </a:solidFill>
                <a:latin typeface="Arial" charset="0"/>
                <a:ea typeface="ヒラギノ角ゴ Pro W3" pitchFamily="1" charset="-128"/>
              </a:defRPr>
            </a:lvl6pPr>
            <a:lvl7pPr marL="914400" algn="r" rtl="0" fontAlgn="base">
              <a:spcBef>
                <a:spcPct val="0"/>
              </a:spcBef>
              <a:spcAft>
                <a:spcPct val="0"/>
              </a:spcAft>
              <a:defRPr sz="2800" b="1">
                <a:solidFill>
                  <a:schemeClr val="bg1"/>
                </a:solidFill>
                <a:latin typeface="Arial" charset="0"/>
                <a:ea typeface="ヒラギノ角ゴ Pro W3" pitchFamily="1" charset="-128"/>
              </a:defRPr>
            </a:lvl7pPr>
            <a:lvl8pPr marL="1371600" algn="r" rtl="0" fontAlgn="base">
              <a:spcBef>
                <a:spcPct val="0"/>
              </a:spcBef>
              <a:spcAft>
                <a:spcPct val="0"/>
              </a:spcAft>
              <a:defRPr sz="2800" b="1">
                <a:solidFill>
                  <a:schemeClr val="bg1"/>
                </a:solidFill>
                <a:latin typeface="Arial" charset="0"/>
                <a:ea typeface="ヒラギノ角ゴ Pro W3" pitchFamily="1" charset="-128"/>
              </a:defRPr>
            </a:lvl8pPr>
            <a:lvl9pPr marL="1828800" algn="r" rtl="0" fontAlgn="base">
              <a:spcBef>
                <a:spcPct val="0"/>
              </a:spcBef>
              <a:spcAft>
                <a:spcPct val="0"/>
              </a:spcAft>
              <a:defRPr sz="2800" b="1">
                <a:solidFill>
                  <a:schemeClr val="bg1"/>
                </a:solidFill>
                <a:latin typeface="Arial" charset="0"/>
                <a:ea typeface="ヒラギノ角ゴ Pro W3" pitchFamily="1" charset="-128"/>
              </a:defRPr>
            </a:lvl9pPr>
          </a:lstStyle>
          <a:p>
            <a:pPr algn="l"/>
            <a:r>
              <a:rPr lang="en-US" sz="2400" kern="0" dirty="0" smtClean="0">
                <a:solidFill>
                  <a:schemeClr val="accent2"/>
                </a:solidFill>
              </a:rPr>
              <a:t>Marketing Mail Piece-Rate Commercial Flats Prices</a:t>
            </a:r>
            <a:endParaRPr lang="en-US" sz="2400" kern="0" dirty="0">
              <a:solidFill>
                <a:schemeClr val="accent2"/>
              </a:solidFill>
            </a:endParaRPr>
          </a:p>
        </p:txBody>
      </p:sp>
      <p:sp>
        <p:nvSpPr>
          <p:cNvPr id="21" name="Right Brace 20"/>
          <p:cNvSpPr/>
          <p:nvPr/>
        </p:nvSpPr>
        <p:spPr bwMode="auto">
          <a:xfrm>
            <a:off x="4378131" y="3804301"/>
            <a:ext cx="97383" cy="434212"/>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22" name="TextBox 21"/>
          <p:cNvSpPr txBox="1"/>
          <p:nvPr/>
        </p:nvSpPr>
        <p:spPr>
          <a:xfrm>
            <a:off x="4398813" y="3884295"/>
            <a:ext cx="615874" cy="261610"/>
          </a:xfrm>
          <a:prstGeom prst="rect">
            <a:avLst/>
          </a:prstGeom>
          <a:noFill/>
        </p:spPr>
        <p:txBody>
          <a:bodyPr wrap="none" rtlCol="0">
            <a:spAutoFit/>
          </a:bodyPr>
          <a:lstStyle/>
          <a:p>
            <a:r>
              <a:rPr lang="en-US" sz="1100" dirty="0" smtClean="0">
                <a:solidFill>
                  <a:srgbClr val="FF0000"/>
                </a:solidFill>
              </a:rPr>
              <a:t>$0.005</a:t>
            </a:r>
            <a:endParaRPr lang="en-US" sz="1100" dirty="0">
              <a:solidFill>
                <a:srgbClr val="FF0000"/>
              </a:solidFill>
            </a:endParaRPr>
          </a:p>
        </p:txBody>
      </p:sp>
      <p:sp>
        <p:nvSpPr>
          <p:cNvPr id="23" name="Right Brace 22"/>
          <p:cNvSpPr/>
          <p:nvPr/>
        </p:nvSpPr>
        <p:spPr bwMode="auto">
          <a:xfrm flipH="1">
            <a:off x="4893495" y="4265105"/>
            <a:ext cx="132364" cy="470199"/>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25" name="TextBox 24"/>
          <p:cNvSpPr txBox="1"/>
          <p:nvPr/>
        </p:nvSpPr>
        <p:spPr>
          <a:xfrm>
            <a:off x="4399159" y="4368708"/>
            <a:ext cx="615874" cy="261610"/>
          </a:xfrm>
          <a:prstGeom prst="rect">
            <a:avLst/>
          </a:prstGeom>
          <a:noFill/>
        </p:spPr>
        <p:txBody>
          <a:bodyPr wrap="none" rtlCol="0">
            <a:spAutoFit/>
          </a:bodyPr>
          <a:lstStyle/>
          <a:p>
            <a:r>
              <a:rPr lang="en-US" sz="1100" dirty="0" smtClean="0">
                <a:solidFill>
                  <a:srgbClr val="000000"/>
                </a:solidFill>
              </a:rPr>
              <a:t>$0.011</a:t>
            </a:r>
            <a:endParaRPr lang="en-US" sz="1100" dirty="0">
              <a:solidFill>
                <a:srgbClr val="000000"/>
              </a:solidFill>
            </a:endParaRPr>
          </a:p>
        </p:txBody>
      </p:sp>
      <p:sp>
        <p:nvSpPr>
          <p:cNvPr id="28" name="Right Brace 27"/>
          <p:cNvSpPr/>
          <p:nvPr/>
        </p:nvSpPr>
        <p:spPr bwMode="auto">
          <a:xfrm flipH="1">
            <a:off x="3651650" y="4259041"/>
            <a:ext cx="94642" cy="470199"/>
          </a:xfrm>
          <a:prstGeom prst="rightBrac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29" name="TextBox 28"/>
          <p:cNvSpPr txBox="1"/>
          <p:nvPr/>
        </p:nvSpPr>
        <p:spPr>
          <a:xfrm>
            <a:off x="3137145" y="4369867"/>
            <a:ext cx="615874" cy="261610"/>
          </a:xfrm>
          <a:prstGeom prst="rect">
            <a:avLst/>
          </a:prstGeom>
          <a:noFill/>
        </p:spPr>
        <p:txBody>
          <a:bodyPr wrap="none" rtlCol="0">
            <a:spAutoFit/>
          </a:bodyPr>
          <a:lstStyle/>
          <a:p>
            <a:r>
              <a:rPr lang="en-US" sz="1100" dirty="0" smtClean="0">
                <a:solidFill>
                  <a:srgbClr val="000000"/>
                </a:solidFill>
              </a:rPr>
              <a:t>$0.007</a:t>
            </a:r>
            <a:endParaRPr lang="en-US" sz="1100" dirty="0">
              <a:solidFill>
                <a:srgbClr val="000000"/>
              </a:solidFill>
            </a:endParaRPr>
          </a:p>
        </p:txBody>
      </p:sp>
      <p:sp>
        <p:nvSpPr>
          <p:cNvPr id="30" name="Right Brace 29"/>
          <p:cNvSpPr/>
          <p:nvPr/>
        </p:nvSpPr>
        <p:spPr bwMode="auto">
          <a:xfrm>
            <a:off x="5671321" y="2841032"/>
            <a:ext cx="45719" cy="943208"/>
          </a:xfrm>
          <a:prstGeom prst="rightBrace">
            <a:avLst/>
          </a:prstGeom>
          <a:no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70C0"/>
              </a:solidFill>
            </a:endParaRPr>
          </a:p>
        </p:txBody>
      </p:sp>
      <p:sp>
        <p:nvSpPr>
          <p:cNvPr id="31" name="TextBox 30"/>
          <p:cNvSpPr txBox="1"/>
          <p:nvPr/>
        </p:nvSpPr>
        <p:spPr>
          <a:xfrm>
            <a:off x="5654176" y="3189731"/>
            <a:ext cx="615874" cy="261610"/>
          </a:xfrm>
          <a:prstGeom prst="rect">
            <a:avLst/>
          </a:prstGeom>
          <a:noFill/>
        </p:spPr>
        <p:txBody>
          <a:bodyPr wrap="none" rtlCol="0">
            <a:spAutoFit/>
          </a:bodyPr>
          <a:lstStyle/>
          <a:p>
            <a:r>
              <a:rPr lang="en-US" sz="1100" dirty="0" smtClean="0">
                <a:solidFill>
                  <a:srgbClr val="0070C0"/>
                </a:solidFill>
              </a:rPr>
              <a:t>$0.083</a:t>
            </a:r>
          </a:p>
        </p:txBody>
      </p:sp>
      <p:sp>
        <p:nvSpPr>
          <p:cNvPr id="32" name="Right Brace 31"/>
          <p:cNvSpPr/>
          <p:nvPr/>
        </p:nvSpPr>
        <p:spPr bwMode="auto">
          <a:xfrm>
            <a:off x="5644353" y="3819449"/>
            <a:ext cx="81753" cy="414667"/>
          </a:xfrm>
          <a:prstGeom prst="rightBrace">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0000"/>
              </a:solidFill>
            </a:endParaRPr>
          </a:p>
        </p:txBody>
      </p:sp>
      <p:sp>
        <p:nvSpPr>
          <p:cNvPr id="33" name="TextBox 32"/>
          <p:cNvSpPr txBox="1"/>
          <p:nvPr/>
        </p:nvSpPr>
        <p:spPr>
          <a:xfrm>
            <a:off x="5655524" y="3897216"/>
            <a:ext cx="615874" cy="261610"/>
          </a:xfrm>
          <a:prstGeom prst="rect">
            <a:avLst/>
          </a:prstGeom>
          <a:noFill/>
        </p:spPr>
        <p:txBody>
          <a:bodyPr wrap="none" rtlCol="0">
            <a:spAutoFit/>
          </a:bodyPr>
          <a:lstStyle/>
          <a:p>
            <a:r>
              <a:rPr lang="en-US" sz="1100" dirty="0" smtClean="0">
                <a:solidFill>
                  <a:srgbClr val="FF0000"/>
                </a:solidFill>
              </a:rPr>
              <a:t>$0.020</a:t>
            </a:r>
            <a:endParaRPr lang="en-US" sz="1100" dirty="0">
              <a:solidFill>
                <a:srgbClr val="FF0000"/>
              </a:solidFill>
            </a:endParaRPr>
          </a:p>
        </p:txBody>
      </p:sp>
      <p:sp>
        <p:nvSpPr>
          <p:cNvPr id="15" name="Right Brace 14"/>
          <p:cNvSpPr/>
          <p:nvPr/>
        </p:nvSpPr>
        <p:spPr bwMode="auto">
          <a:xfrm>
            <a:off x="4393342" y="2846790"/>
            <a:ext cx="45719" cy="943208"/>
          </a:xfrm>
          <a:prstGeom prst="rightBrace">
            <a:avLst/>
          </a:prstGeom>
          <a:noFill/>
          <a:ln w="9525" cap="flat" cmpd="sng" algn="ctr">
            <a:solidFill>
              <a:srgbClr val="0070C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dirty="0" smtClean="0">
              <a:solidFill>
                <a:srgbClr val="0070C0"/>
              </a:solidFill>
            </a:endParaRPr>
          </a:p>
        </p:txBody>
      </p:sp>
      <p:sp>
        <p:nvSpPr>
          <p:cNvPr id="16" name="TextBox 15"/>
          <p:cNvSpPr txBox="1"/>
          <p:nvPr/>
        </p:nvSpPr>
        <p:spPr>
          <a:xfrm>
            <a:off x="4385528" y="3186158"/>
            <a:ext cx="615874" cy="261610"/>
          </a:xfrm>
          <a:prstGeom prst="rect">
            <a:avLst/>
          </a:prstGeom>
          <a:noFill/>
        </p:spPr>
        <p:txBody>
          <a:bodyPr wrap="none" rtlCol="0">
            <a:spAutoFit/>
          </a:bodyPr>
          <a:lstStyle/>
          <a:p>
            <a:r>
              <a:rPr lang="en-US" sz="1100" dirty="0" smtClean="0">
                <a:solidFill>
                  <a:srgbClr val="0070C0"/>
                </a:solidFill>
              </a:rPr>
              <a:t>$0.088</a:t>
            </a:r>
          </a:p>
        </p:txBody>
      </p:sp>
      <p:sp>
        <p:nvSpPr>
          <p:cNvPr id="18" name="Slide Number Placeholder 1"/>
          <p:cNvSpPr>
            <a:spLocks noGrp="1"/>
          </p:cNvSpPr>
          <p:nvPr>
            <p:ph type="sldNum" sz="quarter" idx="10"/>
          </p:nvPr>
        </p:nvSpPr>
        <p:spPr>
          <a:xfrm>
            <a:off x="8267700" y="6477000"/>
            <a:ext cx="7239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D0F5D77-1A22-4411-AE7A-4A02348D2326}" type="slidenum">
              <a:rPr lang="en-US" sz="1000" smtClean="0">
                <a:solidFill>
                  <a:srgbClr val="989A99"/>
                </a:solidFill>
              </a:rPr>
              <a:pPr/>
              <a:t>15</a:t>
            </a:fld>
            <a:endParaRPr lang="en-US" sz="1000" dirty="0" smtClean="0">
              <a:solidFill>
                <a:srgbClr val="989A99"/>
              </a:solidFill>
            </a:endParaRPr>
          </a:p>
        </p:txBody>
      </p:sp>
    </p:spTree>
    <p:extLst>
      <p:ext uri="{BB962C8B-B14F-4D97-AF65-F5344CB8AC3E}">
        <p14:creationId xmlns:p14="http://schemas.microsoft.com/office/powerpoint/2010/main" val="38925468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481017295"/>
              </p:ext>
            </p:extLst>
          </p:nvPr>
        </p:nvGraphicFramePr>
        <p:xfrm>
          <a:off x="511636" y="1429796"/>
          <a:ext cx="8183111" cy="5077586"/>
        </p:xfrm>
        <a:graphic>
          <a:graphicData uri="http://schemas.openxmlformats.org/drawingml/2006/table">
            <a:tbl>
              <a:tblPr firstRow="1" bandRow="1">
                <a:tableStyleId>{5C22544A-7EE6-4342-B048-85BDC9FD1C3A}</a:tableStyleId>
              </a:tblPr>
              <a:tblGrid>
                <a:gridCol w="2991646"/>
                <a:gridCol w="1360653"/>
                <a:gridCol w="1225711"/>
                <a:gridCol w="1371296"/>
                <a:gridCol w="1233805"/>
              </a:tblGrid>
              <a:tr h="461963">
                <a:tc>
                  <a:txBody>
                    <a:bodyPr/>
                    <a:lstStyle/>
                    <a:p>
                      <a:r>
                        <a:rPr lang="en-US" sz="1600" dirty="0" smtClean="0">
                          <a:solidFill>
                            <a:schemeClr val="tx1"/>
                          </a:solidFill>
                        </a:rPr>
                        <a:t>Marketing Mail</a:t>
                      </a:r>
                    </a:p>
                    <a:p>
                      <a:r>
                        <a:rPr lang="en-US" sz="1600" baseline="0" dirty="0" smtClean="0">
                          <a:solidFill>
                            <a:schemeClr val="tx1"/>
                          </a:solidFill>
                        </a:rPr>
                        <a:t>Auto Flats</a:t>
                      </a:r>
                      <a:endParaRPr lang="en-US" sz="1600" dirty="0">
                        <a:solidFill>
                          <a:schemeClr val="tx1"/>
                        </a:solidFill>
                      </a:endParaRPr>
                    </a:p>
                  </a:txBody>
                  <a:tcPr anchor="b"/>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New Price</a:t>
                      </a:r>
                    </a:p>
                  </a:txBody>
                  <a:tcPr marT="45726" marB="45726" anchor="ctr" horzOverflow="overflow"/>
                </a:tc>
                <a:tc>
                  <a:txBody>
                    <a:bodyPr/>
                    <a:lstStyle/>
                    <a:p>
                      <a:pPr algn="ctr"/>
                      <a:r>
                        <a:rPr lang="en-US" sz="1600" dirty="0" smtClean="0">
                          <a:solidFill>
                            <a:schemeClr val="tx1"/>
                          </a:solidFill>
                        </a:rPr>
                        <a:t>$</a:t>
                      </a:r>
                    </a:p>
                    <a:p>
                      <a:pPr algn="ctr"/>
                      <a:r>
                        <a:rPr lang="en-US" sz="1600" dirty="0" smtClean="0">
                          <a:solidFill>
                            <a:schemeClr val="tx1"/>
                          </a:solidFill>
                        </a:rPr>
                        <a:t>Difference</a:t>
                      </a:r>
                      <a:endParaRPr lang="en-US" sz="1600" dirty="0">
                        <a:solidFill>
                          <a:schemeClr val="tx1"/>
                        </a:solidFill>
                      </a:endParaRPr>
                    </a:p>
                  </a:txBody>
                  <a:tcPr anchor="ctr"/>
                </a:tc>
                <a:tc>
                  <a:txBody>
                    <a:bodyPr/>
                    <a:lstStyle/>
                    <a:p>
                      <a:pPr algn="ctr"/>
                      <a:r>
                        <a:rPr lang="en-US" sz="1600" dirty="0" smtClean="0">
                          <a:solidFill>
                            <a:schemeClr val="tx1"/>
                          </a:solidFill>
                        </a:rPr>
                        <a:t>%</a:t>
                      </a:r>
                    </a:p>
                    <a:p>
                      <a:pPr algn="ctr"/>
                      <a:r>
                        <a:rPr lang="en-US" sz="1600" dirty="0" smtClean="0">
                          <a:solidFill>
                            <a:schemeClr val="tx1"/>
                          </a:solidFill>
                        </a:rPr>
                        <a:t>Difference</a:t>
                      </a:r>
                      <a:endParaRPr lang="en-US" sz="1600" dirty="0">
                        <a:solidFill>
                          <a:schemeClr val="tx1"/>
                        </a:solidFill>
                      </a:endParaRPr>
                    </a:p>
                  </a:txBody>
                  <a:tcPr anchor="ctr"/>
                </a:tc>
              </a:tr>
              <a:tr h="461963">
                <a:tc>
                  <a:txBody>
                    <a:bodyPr/>
                    <a:lstStyle/>
                    <a:p>
                      <a:r>
                        <a:rPr lang="en-US" sz="1600" b="1" dirty="0" smtClean="0"/>
                        <a:t>5-Digit DSCF in FSS</a:t>
                      </a:r>
                      <a:endParaRPr lang="en-US" sz="1600" b="1" dirty="0"/>
                    </a:p>
                  </a:txBody>
                  <a:tcPr anchor="ctr"/>
                </a:tc>
                <a:tc>
                  <a:txBody>
                    <a:bodyPr/>
                    <a:lstStyle/>
                    <a:p>
                      <a:pPr algn="ctr"/>
                      <a:r>
                        <a:rPr lang="en-US" sz="1600" dirty="0" smtClean="0">
                          <a:solidFill>
                            <a:schemeClr val="tx1"/>
                          </a:solidFill>
                        </a:rPr>
                        <a:t>$0.451</a:t>
                      </a:r>
                      <a:endParaRPr lang="en-US" sz="1600" dirty="0">
                        <a:solidFill>
                          <a:schemeClr val="tx1"/>
                        </a:solidFill>
                      </a:endParaRPr>
                    </a:p>
                  </a:txBody>
                  <a:tcPr anchor="ctr">
                    <a:noFill/>
                  </a:tcPr>
                </a:tc>
                <a:tc>
                  <a:txBody>
                    <a:bodyPr/>
                    <a:lstStyle/>
                    <a:p>
                      <a:pPr algn="ctr"/>
                      <a:r>
                        <a:rPr lang="en-US" sz="1600" dirty="0" smtClean="0">
                          <a:solidFill>
                            <a:schemeClr val="tx1"/>
                          </a:solidFill>
                        </a:rPr>
                        <a:t>$0.508</a:t>
                      </a:r>
                      <a:endParaRPr lang="en-US" sz="1600" dirty="0">
                        <a:solidFill>
                          <a:schemeClr val="tx1"/>
                        </a:solidFill>
                      </a:endParaRPr>
                    </a:p>
                  </a:txBody>
                  <a:tcPr anchor="ctr">
                    <a:noFill/>
                  </a:tcPr>
                </a:tc>
                <a:tc>
                  <a:txBody>
                    <a:bodyPr/>
                    <a:lstStyle/>
                    <a:p>
                      <a:pPr algn="ctr"/>
                      <a:r>
                        <a:rPr lang="en-US" sz="1600" dirty="0" smtClean="0">
                          <a:solidFill>
                            <a:schemeClr val="tx1"/>
                          </a:solidFill>
                        </a:rPr>
                        <a:t>$0.057</a:t>
                      </a:r>
                      <a:endParaRPr lang="en-US" sz="1600" dirty="0">
                        <a:solidFill>
                          <a:schemeClr val="tx1"/>
                        </a:solidFill>
                      </a:endParaRPr>
                    </a:p>
                  </a:txBody>
                  <a:tcPr anchor="ctr">
                    <a:noFill/>
                  </a:tcPr>
                </a:tc>
                <a:tc rowSpan="2">
                  <a:txBody>
                    <a:bodyPr/>
                    <a:lstStyle/>
                    <a:p>
                      <a:pPr algn="ctr"/>
                      <a:r>
                        <a:rPr lang="en-US" sz="1600" dirty="0" smtClean="0">
                          <a:solidFill>
                            <a:schemeClr val="tx1"/>
                          </a:solidFill>
                        </a:rPr>
                        <a:t>3.7%</a:t>
                      </a:r>
                      <a:endParaRPr lang="en-US" sz="1600" dirty="0">
                        <a:solidFill>
                          <a:schemeClr val="tx1"/>
                        </a:solidFill>
                      </a:endParaRPr>
                    </a:p>
                  </a:txBody>
                  <a:tcPr anchor="ctr">
                    <a:noFill/>
                  </a:tcPr>
                </a:tc>
              </a:tr>
              <a:tr h="3929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5-Digit DSCF not in FSS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$0.496</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$0.508</a:t>
                      </a:r>
                    </a:p>
                  </a:txBody>
                  <a:tcPr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$0.012</a:t>
                      </a:r>
                    </a:p>
                  </a:txBody>
                  <a:tcPr anchor="ctr">
                    <a:noFill/>
                  </a:tcPr>
                </a:tc>
                <a:tc vMerge="1">
                  <a:txBody>
                    <a:bodyPr/>
                    <a:lstStyle/>
                    <a:p>
                      <a:pPr algn="ctr"/>
                      <a:endParaRPr lang="en-US" sz="1800" dirty="0">
                        <a:solidFill>
                          <a:schemeClr val="tx1"/>
                        </a:solidFill>
                      </a:endParaRPr>
                    </a:p>
                  </a:txBody>
                  <a:tcPr anchor="ctr"/>
                </a:tc>
              </a:tr>
              <a:tr h="461963">
                <a:tc>
                  <a:txBody>
                    <a:bodyPr/>
                    <a:lstStyle/>
                    <a:p>
                      <a:r>
                        <a:rPr lang="en-US" sz="1600" b="1" dirty="0" smtClean="0"/>
                        <a:t>C-R </a:t>
                      </a:r>
                      <a:r>
                        <a:rPr lang="en-US" sz="1600" b="1" dirty="0" smtClean="0">
                          <a:solidFill>
                            <a:schemeClr val="tx1"/>
                          </a:solidFill>
                        </a:rPr>
                        <a:t>Basic</a:t>
                      </a:r>
                      <a:r>
                        <a:rPr lang="en-US" sz="1600" b="1" dirty="0" smtClean="0">
                          <a:solidFill>
                            <a:srgbClr val="FF0000"/>
                          </a:solidFill>
                        </a:rPr>
                        <a:t> </a:t>
                      </a:r>
                      <a:r>
                        <a:rPr lang="en-US" sz="1600" b="1" baseline="0" dirty="0" smtClean="0"/>
                        <a:t>DSCF in FSS</a:t>
                      </a:r>
                      <a:endParaRPr lang="en-US" sz="1600" b="1" dirty="0"/>
                    </a:p>
                  </a:txBody>
                  <a:tcPr anchor="ctr"/>
                </a:tc>
                <a:tc>
                  <a:txBody>
                    <a:bodyPr/>
                    <a:lstStyle/>
                    <a:p>
                      <a:pPr algn="ctr"/>
                      <a:r>
                        <a:rPr lang="en-US" sz="1600" dirty="0" smtClean="0">
                          <a:solidFill>
                            <a:schemeClr val="tx1"/>
                          </a:solidFill>
                        </a:rPr>
                        <a:t>$0.451</a:t>
                      </a:r>
                      <a:endParaRPr lang="en-US" sz="1600" dirty="0">
                        <a:solidFill>
                          <a:schemeClr val="tx1"/>
                        </a:solidFill>
                      </a:endParaRPr>
                    </a:p>
                  </a:txBody>
                  <a:tcPr anchor="ctr">
                    <a:noFill/>
                  </a:tcPr>
                </a:tc>
                <a:tc>
                  <a:txBody>
                    <a:bodyPr/>
                    <a:lstStyle/>
                    <a:p>
                      <a:pPr algn="ctr"/>
                      <a:r>
                        <a:rPr lang="en-US" sz="1600" dirty="0" smtClean="0">
                          <a:solidFill>
                            <a:schemeClr val="tx1"/>
                          </a:solidFill>
                        </a:rPr>
                        <a:t>$0.394</a:t>
                      </a:r>
                      <a:endParaRPr lang="en-US" sz="1600" dirty="0">
                        <a:solidFill>
                          <a:schemeClr val="tx1"/>
                        </a:solidFill>
                      </a:endParaRPr>
                    </a:p>
                  </a:txBody>
                  <a:tcPr anchor="ctr">
                    <a:noFill/>
                  </a:tcPr>
                </a:tc>
                <a:tc>
                  <a:txBody>
                    <a:bodyPr/>
                    <a:lstStyle/>
                    <a:p>
                      <a:pPr algn="ctr"/>
                      <a:r>
                        <a:rPr lang="en-US" sz="1600" dirty="0" smtClean="0">
                          <a:solidFill>
                            <a:schemeClr val="tx1"/>
                          </a:solidFill>
                        </a:rPr>
                        <a:t>-$0.057</a:t>
                      </a:r>
                      <a:endParaRPr lang="en-US" sz="1600" dirty="0">
                        <a:solidFill>
                          <a:schemeClr val="tx1"/>
                        </a:solidFill>
                      </a:endParaRPr>
                    </a:p>
                  </a:txBody>
                  <a:tcPr anchor="ctr">
                    <a:noFill/>
                  </a:tcPr>
                </a:tc>
                <a:tc rowSpan="2">
                  <a:txBody>
                    <a:bodyPr/>
                    <a:lstStyle/>
                    <a:p>
                      <a:pPr algn="ctr"/>
                      <a:r>
                        <a:rPr lang="en-US" sz="1600" dirty="0" smtClean="0">
                          <a:solidFill>
                            <a:schemeClr val="tx1"/>
                          </a:solidFill>
                        </a:rPr>
                        <a:t>-1.5%</a:t>
                      </a:r>
                      <a:endParaRPr lang="en-US" sz="1600" dirty="0">
                        <a:solidFill>
                          <a:schemeClr val="tx1"/>
                        </a:solidFill>
                      </a:endParaRPr>
                    </a:p>
                  </a:txBody>
                  <a:tcPr anchor="ctr">
                    <a:noFill/>
                  </a:tcPr>
                </a:tc>
              </a:tr>
              <a:tr h="513610">
                <a:tc>
                  <a:txBody>
                    <a:bodyPr/>
                    <a:lstStyle/>
                    <a:p>
                      <a:r>
                        <a:rPr lang="en-US" sz="1600" b="1" dirty="0" smtClean="0"/>
                        <a:t>C-R Basic</a:t>
                      </a:r>
                      <a:r>
                        <a:rPr lang="en-US" sz="1600" b="1" baseline="0" dirty="0" smtClean="0"/>
                        <a:t> DSCF not in FSS</a:t>
                      </a:r>
                      <a:endParaRPr lang="en-US" sz="1600" b="1" dirty="0"/>
                    </a:p>
                  </a:txBody>
                  <a:tcPr anchor="ctr"/>
                </a:tc>
                <a:tc>
                  <a:txBody>
                    <a:bodyPr/>
                    <a:lstStyle/>
                    <a:p>
                      <a:pPr algn="ctr"/>
                      <a:r>
                        <a:rPr lang="en-US" sz="1600" dirty="0" smtClean="0">
                          <a:solidFill>
                            <a:schemeClr val="tx1"/>
                          </a:solidFill>
                        </a:rPr>
                        <a:t>$0.391</a:t>
                      </a:r>
                      <a:endParaRPr lang="en-US" sz="1600" dirty="0">
                        <a:solidFill>
                          <a:schemeClr val="tx1"/>
                        </a:solidFill>
                      </a:endParaRPr>
                    </a:p>
                  </a:txBody>
                  <a:tcPr anchor="ctr">
                    <a:noFill/>
                  </a:tcPr>
                </a:tc>
                <a:tc>
                  <a:txBody>
                    <a:bodyPr/>
                    <a:lstStyle/>
                    <a:p>
                      <a:pPr algn="ctr"/>
                      <a:r>
                        <a:rPr lang="en-US" sz="1600" dirty="0" smtClean="0">
                          <a:solidFill>
                            <a:schemeClr val="tx1"/>
                          </a:solidFill>
                        </a:rPr>
                        <a:t>$0.394</a:t>
                      </a:r>
                      <a:endParaRPr lang="en-US" sz="1600" dirty="0">
                        <a:solidFill>
                          <a:schemeClr val="tx1"/>
                        </a:solidFill>
                      </a:endParaRPr>
                    </a:p>
                  </a:txBody>
                  <a:tcPr anchor="ctr">
                    <a:noFill/>
                  </a:tcPr>
                </a:tc>
                <a:tc>
                  <a:txBody>
                    <a:bodyPr/>
                    <a:lstStyle/>
                    <a:p>
                      <a:pPr algn="ctr"/>
                      <a:r>
                        <a:rPr lang="en-US" sz="1600" dirty="0" smtClean="0">
                          <a:solidFill>
                            <a:schemeClr val="tx1"/>
                          </a:solidFill>
                        </a:rPr>
                        <a:t>$0.003</a:t>
                      </a:r>
                      <a:endParaRPr lang="en-US" sz="1600" dirty="0">
                        <a:solidFill>
                          <a:schemeClr val="tx1"/>
                        </a:solidFill>
                      </a:endParaRPr>
                    </a:p>
                  </a:txBody>
                  <a:tcPr anchor="ctr">
                    <a:noFill/>
                  </a:tcPr>
                </a:tc>
                <a:tc vMerge="1">
                  <a:txBody>
                    <a:bodyPr/>
                    <a:lstStyle/>
                    <a:p>
                      <a:pPr algn="ctr"/>
                      <a:endParaRPr lang="en-US" sz="1800" dirty="0">
                        <a:solidFill>
                          <a:schemeClr val="tx1"/>
                        </a:solidFill>
                      </a:endParaRPr>
                    </a:p>
                  </a:txBody>
                  <a:tcPr anchor="ctr"/>
                </a:tc>
              </a:tr>
              <a:tr h="461963">
                <a:tc>
                  <a:txBody>
                    <a:bodyPr/>
                    <a:lstStyle/>
                    <a:p>
                      <a:r>
                        <a:rPr lang="en-US" sz="1600" b="1" dirty="0" smtClean="0"/>
                        <a:t>Pure C-R DSCF not in FSS</a:t>
                      </a:r>
                      <a:endParaRPr lang="en-US" sz="1600" b="1" dirty="0"/>
                    </a:p>
                  </a:txBody>
                  <a:tcPr anchor="ctr"/>
                </a:tc>
                <a:tc>
                  <a:txBody>
                    <a:bodyPr/>
                    <a:lstStyle/>
                    <a:p>
                      <a:pPr algn="ctr"/>
                      <a:r>
                        <a:rPr lang="en-US" sz="1600" dirty="0" smtClean="0">
                          <a:solidFill>
                            <a:schemeClr val="tx1"/>
                          </a:solidFill>
                        </a:rPr>
                        <a:t>$0.386</a:t>
                      </a:r>
                      <a:endParaRPr lang="en-US" sz="1600" dirty="0">
                        <a:solidFill>
                          <a:schemeClr val="tx1"/>
                        </a:solidFill>
                      </a:endParaRPr>
                    </a:p>
                  </a:txBody>
                  <a:tcPr anchor="ctr">
                    <a:noFill/>
                  </a:tcPr>
                </a:tc>
                <a:tc>
                  <a:txBody>
                    <a:bodyPr/>
                    <a:lstStyle/>
                    <a:p>
                      <a:pPr algn="ctr"/>
                      <a:r>
                        <a:rPr lang="en-US" sz="1600" dirty="0" smtClean="0">
                          <a:solidFill>
                            <a:schemeClr val="tx1"/>
                          </a:solidFill>
                        </a:rPr>
                        <a:t>$0.374</a:t>
                      </a:r>
                      <a:endParaRPr lang="en-US" sz="1600" dirty="0">
                        <a:solidFill>
                          <a:schemeClr val="tx1"/>
                        </a:solidFill>
                      </a:endParaRPr>
                    </a:p>
                  </a:txBody>
                  <a:tcPr anchor="ctr">
                    <a:noFill/>
                  </a:tcPr>
                </a:tc>
                <a:tc>
                  <a:txBody>
                    <a:bodyPr/>
                    <a:lstStyle/>
                    <a:p>
                      <a:pPr algn="ctr"/>
                      <a:r>
                        <a:rPr lang="en-US" sz="1600" dirty="0" smtClean="0">
                          <a:solidFill>
                            <a:schemeClr val="tx1"/>
                          </a:solidFill>
                        </a:rPr>
                        <a:t>-$0.012</a:t>
                      </a:r>
                      <a:endParaRPr lang="en-US" sz="1600" dirty="0">
                        <a:solidFill>
                          <a:schemeClr val="tx1"/>
                        </a:solidFill>
                      </a:endParaRPr>
                    </a:p>
                  </a:txBody>
                  <a:tcPr anchor="ctr">
                    <a:noFill/>
                  </a:tcPr>
                </a:tc>
                <a:tc>
                  <a:txBody>
                    <a:bodyPr/>
                    <a:lstStyle/>
                    <a:p>
                      <a:pPr algn="ctr"/>
                      <a:r>
                        <a:rPr lang="en-US" sz="1600" dirty="0" smtClean="0">
                          <a:solidFill>
                            <a:schemeClr val="tx1"/>
                          </a:solidFill>
                        </a:rPr>
                        <a:t>-6.7%</a:t>
                      </a:r>
                      <a:endParaRPr lang="en-US" sz="1600" dirty="0">
                        <a:solidFill>
                          <a:schemeClr val="tx1"/>
                        </a:solidFill>
                      </a:endParaRPr>
                    </a:p>
                  </a:txBody>
                  <a:tcPr anchor="ctr">
                    <a:noFill/>
                  </a:tcPr>
                </a:tc>
              </a:tr>
              <a:tr h="461963">
                <a:tc>
                  <a:txBody>
                    <a:bodyPr/>
                    <a:lstStyle/>
                    <a:p>
                      <a:r>
                        <a:rPr lang="en-US" sz="1600" b="1" dirty="0" smtClean="0"/>
                        <a:t>Pure C-R DDU not in FSS</a:t>
                      </a:r>
                      <a:endParaRPr lang="en-US" sz="1600" b="1" dirty="0"/>
                    </a:p>
                  </a:txBody>
                  <a:tcPr anchor="ctr"/>
                </a:tc>
                <a:tc>
                  <a:txBody>
                    <a:bodyPr/>
                    <a:lstStyle/>
                    <a:p>
                      <a:pPr algn="ctr"/>
                      <a:r>
                        <a:rPr lang="en-US" sz="1600" dirty="0" smtClean="0">
                          <a:solidFill>
                            <a:schemeClr val="tx1"/>
                          </a:solidFill>
                        </a:rPr>
                        <a:t>$0.365</a:t>
                      </a:r>
                      <a:endParaRPr lang="en-US" sz="1600" dirty="0">
                        <a:solidFill>
                          <a:schemeClr val="tx1"/>
                        </a:solidFill>
                      </a:endParaRPr>
                    </a:p>
                  </a:txBody>
                  <a:tcPr anchor="ctr">
                    <a:noFill/>
                  </a:tcPr>
                </a:tc>
                <a:tc>
                  <a:txBody>
                    <a:bodyPr/>
                    <a:lstStyle/>
                    <a:p>
                      <a:pPr algn="ctr"/>
                      <a:r>
                        <a:rPr lang="en-US" sz="1600" dirty="0" smtClean="0">
                          <a:solidFill>
                            <a:schemeClr val="tx1"/>
                          </a:solidFill>
                        </a:rPr>
                        <a:t>$0.352</a:t>
                      </a:r>
                      <a:endParaRPr lang="en-US" sz="1600" dirty="0">
                        <a:solidFill>
                          <a:schemeClr val="tx1"/>
                        </a:solidFill>
                      </a:endParaRPr>
                    </a:p>
                  </a:txBody>
                  <a:tcPr anchor="ctr">
                    <a:noFill/>
                  </a:tcPr>
                </a:tc>
                <a:tc>
                  <a:txBody>
                    <a:bodyPr/>
                    <a:lstStyle/>
                    <a:p>
                      <a:pPr algn="ctr"/>
                      <a:r>
                        <a:rPr lang="en-US" sz="1600" dirty="0" smtClean="0">
                          <a:solidFill>
                            <a:schemeClr val="tx1"/>
                          </a:solidFill>
                        </a:rPr>
                        <a:t>-$0.013</a:t>
                      </a:r>
                      <a:endParaRPr lang="en-US" sz="1600" dirty="0">
                        <a:solidFill>
                          <a:schemeClr val="tx1"/>
                        </a:solidFill>
                      </a:endParaRPr>
                    </a:p>
                  </a:txBody>
                  <a:tcPr anchor="ctr">
                    <a:noFill/>
                  </a:tcPr>
                </a:tc>
                <a:tc>
                  <a:txBody>
                    <a:bodyPr/>
                    <a:lstStyle/>
                    <a:p>
                      <a:pPr algn="ctr"/>
                      <a:r>
                        <a:rPr lang="en-US" sz="1600" dirty="0" smtClean="0">
                          <a:solidFill>
                            <a:schemeClr val="tx1"/>
                          </a:solidFill>
                        </a:rPr>
                        <a:t>-7.4%</a:t>
                      </a:r>
                      <a:endParaRPr lang="en-US" sz="1600" dirty="0">
                        <a:solidFill>
                          <a:schemeClr val="tx1"/>
                        </a:solidFill>
                      </a:endParaRPr>
                    </a:p>
                  </a:txBody>
                  <a:tcPr anchor="ctr">
                    <a:noFill/>
                  </a:tcPr>
                </a:tc>
              </a:tr>
              <a:tr h="367022">
                <a:tc>
                  <a:txBody>
                    <a:bodyPr/>
                    <a:lstStyle/>
                    <a:p>
                      <a:r>
                        <a:rPr lang="en-US" sz="1600" b="1" dirty="0" smtClean="0"/>
                        <a:t>HD DSCF</a:t>
                      </a:r>
                      <a:endParaRPr lang="en-US" sz="1600" b="1" dirty="0"/>
                    </a:p>
                  </a:txBody>
                  <a:tcPr anchor="ctr"/>
                </a:tc>
                <a:tc>
                  <a:txBody>
                    <a:bodyPr/>
                    <a:lstStyle/>
                    <a:p>
                      <a:pPr algn="ctr"/>
                      <a:r>
                        <a:rPr lang="en-US" sz="1600" dirty="0" smtClean="0">
                          <a:solidFill>
                            <a:schemeClr val="tx1"/>
                          </a:solidFill>
                        </a:rPr>
                        <a:t>$0.311</a:t>
                      </a:r>
                      <a:endParaRPr lang="en-US" sz="1600" dirty="0">
                        <a:solidFill>
                          <a:schemeClr val="tx1"/>
                        </a:solidFill>
                      </a:endParaRPr>
                    </a:p>
                  </a:txBody>
                  <a:tcPr anchor="ctr">
                    <a:noFill/>
                  </a:tcPr>
                </a:tc>
                <a:tc>
                  <a:txBody>
                    <a:bodyPr/>
                    <a:lstStyle/>
                    <a:p>
                      <a:pPr algn="ctr"/>
                      <a:r>
                        <a:rPr lang="en-US" sz="1600" dirty="0" smtClean="0">
                          <a:solidFill>
                            <a:schemeClr val="tx1"/>
                          </a:solidFill>
                        </a:rPr>
                        <a:t>$0.294</a:t>
                      </a:r>
                      <a:endParaRPr lang="en-US" sz="1600" dirty="0">
                        <a:solidFill>
                          <a:schemeClr val="tx1"/>
                        </a:solidFill>
                      </a:endParaRPr>
                    </a:p>
                  </a:txBody>
                  <a:tcPr anchor="ctr">
                    <a:noFill/>
                  </a:tcPr>
                </a:tc>
                <a:tc>
                  <a:txBody>
                    <a:bodyPr/>
                    <a:lstStyle/>
                    <a:p>
                      <a:pPr algn="ctr"/>
                      <a:r>
                        <a:rPr lang="en-US" sz="1600" dirty="0" smtClean="0">
                          <a:solidFill>
                            <a:schemeClr val="tx1"/>
                          </a:solidFill>
                        </a:rPr>
                        <a:t>-$0.017</a:t>
                      </a:r>
                      <a:endParaRPr lang="en-US" sz="1600" dirty="0">
                        <a:solidFill>
                          <a:schemeClr val="tx1"/>
                        </a:solidFill>
                      </a:endParaRPr>
                    </a:p>
                  </a:txBody>
                  <a:tcPr anchor="ctr">
                    <a:noFill/>
                  </a:tcPr>
                </a:tc>
                <a:tc>
                  <a:txBody>
                    <a:bodyPr/>
                    <a:lstStyle/>
                    <a:p>
                      <a:pPr algn="ctr"/>
                      <a:r>
                        <a:rPr lang="en-US" sz="1600" dirty="0" smtClean="0">
                          <a:solidFill>
                            <a:schemeClr val="tx1"/>
                          </a:solidFill>
                        </a:rPr>
                        <a:t>-5.5%</a:t>
                      </a:r>
                      <a:endParaRPr lang="en-US" sz="1600" dirty="0">
                        <a:solidFill>
                          <a:schemeClr val="tx1"/>
                        </a:solidFill>
                      </a:endParaRPr>
                    </a:p>
                  </a:txBody>
                  <a:tcPr anchor="ctr">
                    <a:noFill/>
                  </a:tcPr>
                </a:tc>
              </a:tr>
              <a:tr h="401216">
                <a:tc>
                  <a:txBody>
                    <a:bodyPr/>
                    <a:lstStyle/>
                    <a:p>
                      <a:r>
                        <a:rPr lang="en-US" sz="1600" b="1" dirty="0" smtClean="0"/>
                        <a:t>HD+ DSCF</a:t>
                      </a:r>
                      <a:endParaRPr lang="en-US" sz="1600" b="1" dirty="0"/>
                    </a:p>
                  </a:txBody>
                  <a:tcPr anchor="ctr"/>
                </a:tc>
                <a:tc>
                  <a:txBody>
                    <a:bodyPr/>
                    <a:lstStyle/>
                    <a:p>
                      <a:pPr algn="ctr"/>
                      <a:r>
                        <a:rPr lang="en-US" sz="1600" dirty="0" smtClean="0">
                          <a:solidFill>
                            <a:schemeClr val="tx1"/>
                          </a:solidFill>
                        </a:rPr>
                        <a:t>$0.287</a:t>
                      </a:r>
                      <a:endParaRPr lang="en-US" sz="1600" dirty="0">
                        <a:solidFill>
                          <a:schemeClr val="tx1"/>
                        </a:solidFill>
                      </a:endParaRPr>
                    </a:p>
                  </a:txBody>
                  <a:tcPr anchor="ctr">
                    <a:noFill/>
                  </a:tcPr>
                </a:tc>
                <a:tc>
                  <a:txBody>
                    <a:bodyPr/>
                    <a:lstStyle/>
                    <a:p>
                      <a:pPr algn="ctr"/>
                      <a:r>
                        <a:rPr lang="en-US" sz="1600" dirty="0" smtClean="0">
                          <a:solidFill>
                            <a:schemeClr val="tx1"/>
                          </a:solidFill>
                        </a:rPr>
                        <a:t>$0.274</a:t>
                      </a:r>
                      <a:endParaRPr lang="en-US" sz="1600" dirty="0">
                        <a:solidFill>
                          <a:schemeClr val="tx1"/>
                        </a:solidFill>
                      </a:endParaRPr>
                    </a:p>
                  </a:txBody>
                  <a:tcPr anchor="ctr">
                    <a:noFill/>
                  </a:tcPr>
                </a:tc>
                <a:tc>
                  <a:txBody>
                    <a:bodyPr/>
                    <a:lstStyle/>
                    <a:p>
                      <a:pPr algn="ctr"/>
                      <a:r>
                        <a:rPr lang="en-US" sz="1600" dirty="0" smtClean="0">
                          <a:solidFill>
                            <a:schemeClr val="tx1"/>
                          </a:solidFill>
                        </a:rPr>
                        <a:t>-$0.013</a:t>
                      </a:r>
                      <a:endParaRPr lang="en-US" sz="1600" dirty="0">
                        <a:solidFill>
                          <a:schemeClr val="tx1"/>
                        </a:solidFill>
                      </a:endParaRPr>
                    </a:p>
                  </a:txBody>
                  <a:tcPr anchor="ctr">
                    <a:noFill/>
                  </a:tcPr>
                </a:tc>
                <a:tc>
                  <a:txBody>
                    <a:bodyPr/>
                    <a:lstStyle/>
                    <a:p>
                      <a:pPr algn="ctr"/>
                      <a:r>
                        <a:rPr lang="en-US" sz="1600" dirty="0" smtClean="0">
                          <a:solidFill>
                            <a:schemeClr val="tx1"/>
                          </a:solidFill>
                        </a:rPr>
                        <a:t>-4.5%</a:t>
                      </a:r>
                      <a:endParaRPr lang="en-US" sz="1600" dirty="0">
                        <a:solidFill>
                          <a:schemeClr val="tx1"/>
                        </a:solidFill>
                      </a:endParaRPr>
                    </a:p>
                  </a:txBody>
                  <a:tcPr anchor="ctr">
                    <a:noFill/>
                  </a:tcPr>
                </a:tc>
              </a:tr>
              <a:tr h="391886">
                <a:tc>
                  <a:txBody>
                    <a:bodyPr/>
                    <a:lstStyle/>
                    <a:p>
                      <a:r>
                        <a:rPr lang="en-US" sz="1600" b="1" dirty="0" smtClean="0"/>
                        <a:t>Saturation DSCF</a:t>
                      </a:r>
                      <a:endParaRPr lang="en-US" sz="1600" b="1" dirty="0"/>
                    </a:p>
                  </a:txBody>
                  <a:tcPr anchor="ctr"/>
                </a:tc>
                <a:tc>
                  <a:txBody>
                    <a:bodyPr/>
                    <a:lstStyle/>
                    <a:p>
                      <a:pPr algn="ctr"/>
                      <a:r>
                        <a:rPr lang="en-US" sz="1600" dirty="0" smtClean="0">
                          <a:solidFill>
                            <a:schemeClr val="tx1"/>
                          </a:solidFill>
                        </a:rPr>
                        <a:t>$0.281</a:t>
                      </a:r>
                      <a:endParaRPr lang="en-US" sz="1600" dirty="0">
                        <a:solidFill>
                          <a:schemeClr val="tx1"/>
                        </a:solidFill>
                      </a:endParaRPr>
                    </a:p>
                  </a:txBody>
                  <a:tcPr anchor="ctr">
                    <a:noFill/>
                  </a:tcPr>
                </a:tc>
                <a:tc>
                  <a:txBody>
                    <a:bodyPr/>
                    <a:lstStyle/>
                    <a:p>
                      <a:pPr algn="ctr"/>
                      <a:r>
                        <a:rPr lang="en-US" sz="1600" dirty="0" smtClean="0">
                          <a:solidFill>
                            <a:schemeClr val="tx1"/>
                          </a:solidFill>
                        </a:rPr>
                        <a:t>$0.264</a:t>
                      </a:r>
                      <a:endParaRPr lang="en-US" sz="1600" dirty="0">
                        <a:solidFill>
                          <a:schemeClr val="tx1"/>
                        </a:solidFill>
                      </a:endParaRPr>
                    </a:p>
                  </a:txBody>
                  <a:tcPr anchor="ctr">
                    <a:noFill/>
                  </a:tcPr>
                </a:tc>
                <a:tc>
                  <a:txBody>
                    <a:bodyPr/>
                    <a:lstStyle/>
                    <a:p>
                      <a:pPr algn="ctr"/>
                      <a:r>
                        <a:rPr lang="en-US" sz="1600" dirty="0" smtClean="0">
                          <a:solidFill>
                            <a:schemeClr val="tx1"/>
                          </a:solidFill>
                        </a:rPr>
                        <a:t>-$0.017</a:t>
                      </a:r>
                      <a:endParaRPr lang="en-US" sz="1600" dirty="0">
                        <a:solidFill>
                          <a:schemeClr val="tx1"/>
                        </a:solidFill>
                      </a:endParaRPr>
                    </a:p>
                  </a:txBody>
                  <a:tcPr anchor="ctr">
                    <a:noFill/>
                  </a:tcPr>
                </a:tc>
                <a:tc>
                  <a:txBody>
                    <a:bodyPr/>
                    <a:lstStyle/>
                    <a:p>
                      <a:pPr algn="ctr"/>
                      <a:r>
                        <a:rPr lang="en-US" sz="1600" dirty="0" smtClean="0">
                          <a:solidFill>
                            <a:schemeClr val="tx1"/>
                          </a:solidFill>
                        </a:rPr>
                        <a:t>-6.0%</a:t>
                      </a:r>
                      <a:endParaRPr lang="en-US" sz="1600" dirty="0">
                        <a:solidFill>
                          <a:schemeClr val="tx1"/>
                        </a:solidFill>
                      </a:endParaRPr>
                    </a:p>
                  </a:txBody>
                  <a:tcPr anchor="ctr">
                    <a:noFill/>
                  </a:tcPr>
                </a:tc>
              </a:tr>
              <a:tr h="461963">
                <a:tc>
                  <a:txBody>
                    <a:bodyPr/>
                    <a:lstStyle/>
                    <a:p>
                      <a:r>
                        <a:rPr lang="en-US" sz="1600" b="1" dirty="0" smtClean="0"/>
                        <a:t>Saturation DDU</a:t>
                      </a:r>
                      <a:endParaRPr lang="en-US" sz="1600" b="1" dirty="0"/>
                    </a:p>
                  </a:txBody>
                  <a:tcPr anchor="ctr"/>
                </a:tc>
                <a:tc>
                  <a:txBody>
                    <a:bodyPr/>
                    <a:lstStyle/>
                    <a:p>
                      <a:pPr algn="ctr"/>
                      <a:r>
                        <a:rPr lang="en-US" sz="1600" dirty="0" smtClean="0">
                          <a:solidFill>
                            <a:schemeClr val="tx1"/>
                          </a:solidFill>
                        </a:rPr>
                        <a:t>$0.260</a:t>
                      </a:r>
                      <a:endParaRPr lang="en-US" sz="1600" dirty="0">
                        <a:solidFill>
                          <a:schemeClr val="tx1"/>
                        </a:solidFill>
                      </a:endParaRPr>
                    </a:p>
                  </a:txBody>
                  <a:tcPr anchor="ctr">
                    <a:noFill/>
                  </a:tcPr>
                </a:tc>
                <a:tc>
                  <a:txBody>
                    <a:bodyPr/>
                    <a:lstStyle/>
                    <a:p>
                      <a:pPr algn="ctr"/>
                      <a:r>
                        <a:rPr lang="en-US" sz="1600" dirty="0" smtClean="0">
                          <a:solidFill>
                            <a:schemeClr val="tx1"/>
                          </a:solidFill>
                        </a:rPr>
                        <a:t>$0.246</a:t>
                      </a:r>
                      <a:endParaRPr lang="en-US" sz="1600" dirty="0">
                        <a:solidFill>
                          <a:schemeClr val="tx1"/>
                        </a:solidFill>
                      </a:endParaRPr>
                    </a:p>
                  </a:txBody>
                  <a:tcPr anchor="ctr">
                    <a:noFill/>
                  </a:tcPr>
                </a:tc>
                <a:tc>
                  <a:txBody>
                    <a:bodyPr/>
                    <a:lstStyle/>
                    <a:p>
                      <a:pPr algn="ctr"/>
                      <a:r>
                        <a:rPr lang="en-US" sz="1600" dirty="0" smtClean="0">
                          <a:solidFill>
                            <a:schemeClr val="tx1"/>
                          </a:solidFill>
                        </a:rPr>
                        <a:t>-$0.014</a:t>
                      </a:r>
                      <a:endParaRPr lang="en-US" sz="1600" dirty="0">
                        <a:solidFill>
                          <a:schemeClr val="tx1"/>
                        </a:solidFill>
                      </a:endParaRPr>
                    </a:p>
                  </a:txBody>
                  <a:tcPr anchor="ctr">
                    <a:noFill/>
                  </a:tcPr>
                </a:tc>
                <a:tc>
                  <a:txBody>
                    <a:bodyPr/>
                    <a:lstStyle/>
                    <a:p>
                      <a:pPr algn="ctr"/>
                      <a:r>
                        <a:rPr lang="en-US" sz="1600" dirty="0" smtClean="0">
                          <a:solidFill>
                            <a:schemeClr val="tx1"/>
                          </a:solidFill>
                        </a:rPr>
                        <a:t>-5.4%</a:t>
                      </a:r>
                      <a:endParaRPr lang="en-US" sz="1600" dirty="0">
                        <a:solidFill>
                          <a:schemeClr val="tx1"/>
                        </a:solidFill>
                      </a:endParaRPr>
                    </a:p>
                  </a:txBody>
                  <a:tcPr anchor="ctr">
                    <a:noFill/>
                  </a:tcPr>
                </a:tc>
              </a:tr>
            </a:tbl>
          </a:graphicData>
        </a:graphic>
      </p:graphicFrame>
      <p:sp>
        <p:nvSpPr>
          <p:cNvPr id="6" name="Title 2"/>
          <p:cNvSpPr txBox="1">
            <a:spLocks/>
          </p:cNvSpPr>
          <p:nvPr/>
        </p:nvSpPr>
        <p:spPr bwMode="auto">
          <a:xfrm>
            <a:off x="410567" y="957293"/>
            <a:ext cx="9196873" cy="653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r" rtl="0" fontAlgn="base">
              <a:spcBef>
                <a:spcPct val="0"/>
              </a:spcBef>
              <a:spcAft>
                <a:spcPct val="0"/>
              </a:spcAft>
              <a:defRPr sz="2800" b="1">
                <a:solidFill>
                  <a:schemeClr val="bg1"/>
                </a:solidFill>
                <a:latin typeface="+mj-lt"/>
                <a:ea typeface="+mj-ea"/>
                <a:cs typeface="+mj-cs"/>
              </a:defRPr>
            </a:lvl1pPr>
            <a:lvl2pPr algn="r" rtl="0" fontAlgn="base">
              <a:spcBef>
                <a:spcPct val="0"/>
              </a:spcBef>
              <a:spcAft>
                <a:spcPct val="0"/>
              </a:spcAft>
              <a:defRPr sz="2800" b="1">
                <a:solidFill>
                  <a:schemeClr val="bg1"/>
                </a:solidFill>
                <a:latin typeface="Arial" charset="0"/>
                <a:ea typeface="ヒラギノ角ゴ Pro W3" pitchFamily="1" charset="-128"/>
              </a:defRPr>
            </a:lvl2pPr>
            <a:lvl3pPr algn="r" rtl="0" fontAlgn="base">
              <a:spcBef>
                <a:spcPct val="0"/>
              </a:spcBef>
              <a:spcAft>
                <a:spcPct val="0"/>
              </a:spcAft>
              <a:defRPr sz="2800" b="1">
                <a:solidFill>
                  <a:schemeClr val="bg1"/>
                </a:solidFill>
                <a:latin typeface="Arial" charset="0"/>
                <a:ea typeface="ヒラギノ角ゴ Pro W3" pitchFamily="1" charset="-128"/>
              </a:defRPr>
            </a:lvl3pPr>
            <a:lvl4pPr algn="r" rtl="0" fontAlgn="base">
              <a:spcBef>
                <a:spcPct val="0"/>
              </a:spcBef>
              <a:spcAft>
                <a:spcPct val="0"/>
              </a:spcAft>
              <a:defRPr sz="2800" b="1">
                <a:solidFill>
                  <a:schemeClr val="bg1"/>
                </a:solidFill>
                <a:latin typeface="Arial" charset="0"/>
                <a:ea typeface="ヒラギノ角ゴ Pro W3" pitchFamily="1" charset="-128"/>
              </a:defRPr>
            </a:lvl4pPr>
            <a:lvl5pPr algn="r" rtl="0" fontAlgn="base">
              <a:spcBef>
                <a:spcPct val="0"/>
              </a:spcBef>
              <a:spcAft>
                <a:spcPct val="0"/>
              </a:spcAft>
              <a:defRPr sz="2800" b="1">
                <a:solidFill>
                  <a:schemeClr val="bg1"/>
                </a:solidFill>
                <a:latin typeface="Arial" charset="0"/>
                <a:ea typeface="ヒラギノ角ゴ Pro W3" pitchFamily="1" charset="-128"/>
              </a:defRPr>
            </a:lvl5pPr>
            <a:lvl6pPr marL="457200" algn="r" rtl="0" fontAlgn="base">
              <a:spcBef>
                <a:spcPct val="0"/>
              </a:spcBef>
              <a:spcAft>
                <a:spcPct val="0"/>
              </a:spcAft>
              <a:defRPr sz="2800" b="1">
                <a:solidFill>
                  <a:schemeClr val="bg1"/>
                </a:solidFill>
                <a:latin typeface="Arial" charset="0"/>
                <a:ea typeface="ヒラギノ角ゴ Pro W3" pitchFamily="1" charset="-128"/>
              </a:defRPr>
            </a:lvl6pPr>
            <a:lvl7pPr marL="914400" algn="r" rtl="0" fontAlgn="base">
              <a:spcBef>
                <a:spcPct val="0"/>
              </a:spcBef>
              <a:spcAft>
                <a:spcPct val="0"/>
              </a:spcAft>
              <a:defRPr sz="2800" b="1">
                <a:solidFill>
                  <a:schemeClr val="bg1"/>
                </a:solidFill>
                <a:latin typeface="Arial" charset="0"/>
                <a:ea typeface="ヒラギノ角ゴ Pro W3" pitchFamily="1" charset="-128"/>
              </a:defRPr>
            </a:lvl7pPr>
            <a:lvl8pPr marL="1371600" algn="r" rtl="0" fontAlgn="base">
              <a:spcBef>
                <a:spcPct val="0"/>
              </a:spcBef>
              <a:spcAft>
                <a:spcPct val="0"/>
              </a:spcAft>
              <a:defRPr sz="2800" b="1">
                <a:solidFill>
                  <a:schemeClr val="bg1"/>
                </a:solidFill>
                <a:latin typeface="Arial" charset="0"/>
                <a:ea typeface="ヒラギノ角ゴ Pro W3" pitchFamily="1" charset="-128"/>
              </a:defRPr>
            </a:lvl8pPr>
            <a:lvl9pPr marL="1828800" algn="r" rtl="0" fontAlgn="base">
              <a:spcBef>
                <a:spcPct val="0"/>
              </a:spcBef>
              <a:spcAft>
                <a:spcPct val="0"/>
              </a:spcAft>
              <a:defRPr sz="2800" b="1">
                <a:solidFill>
                  <a:schemeClr val="bg1"/>
                </a:solidFill>
                <a:latin typeface="Arial" charset="0"/>
                <a:ea typeface="ヒラギノ角ゴ Pro W3" pitchFamily="1" charset="-128"/>
              </a:defRPr>
            </a:lvl9pPr>
          </a:lstStyle>
          <a:p>
            <a:pPr algn="l"/>
            <a:r>
              <a:rPr lang="en-US" sz="2400" kern="0" dirty="0" smtClean="0">
                <a:solidFill>
                  <a:schemeClr val="accent2"/>
                </a:solidFill>
              </a:rPr>
              <a:t>Marketing Mail Pound Rate Commercial Flats Prices- 8 oz.</a:t>
            </a:r>
            <a:endParaRPr lang="en-US" sz="2400" kern="0" dirty="0">
              <a:solidFill>
                <a:schemeClr val="accent2"/>
              </a:solidFill>
            </a:endParaRPr>
          </a:p>
        </p:txBody>
      </p:sp>
      <p:sp>
        <p:nvSpPr>
          <p:cNvPr id="8" name="Slide Number Placeholder 1"/>
          <p:cNvSpPr>
            <a:spLocks noGrp="1"/>
          </p:cNvSpPr>
          <p:nvPr>
            <p:ph type="sldNum" sz="quarter" idx="10"/>
          </p:nvPr>
        </p:nvSpPr>
        <p:spPr>
          <a:xfrm>
            <a:off x="8267700" y="6477000"/>
            <a:ext cx="7239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D0F5D77-1A22-4411-AE7A-4A02348D2326}" type="slidenum">
              <a:rPr lang="en-US" sz="1000" smtClean="0">
                <a:solidFill>
                  <a:srgbClr val="989A99"/>
                </a:solidFill>
              </a:rPr>
              <a:pPr/>
              <a:t>16</a:t>
            </a:fld>
            <a:endParaRPr lang="en-US" sz="1000" dirty="0" smtClean="0">
              <a:solidFill>
                <a:srgbClr val="989A99"/>
              </a:solidFill>
            </a:endParaRPr>
          </a:p>
        </p:txBody>
      </p:sp>
    </p:spTree>
    <p:extLst>
      <p:ext uri="{BB962C8B-B14F-4D97-AF65-F5344CB8AC3E}">
        <p14:creationId xmlns:p14="http://schemas.microsoft.com/office/powerpoint/2010/main" val="124663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D0F5D77-1A22-4411-AE7A-4A02348D2326}" type="slidenum">
              <a:rPr lang="en-US" sz="1000" smtClean="0">
                <a:solidFill>
                  <a:srgbClr val="989A99"/>
                </a:solidFill>
              </a:rPr>
              <a:pPr/>
              <a:t>17</a:t>
            </a:fld>
            <a:endParaRPr lang="en-US" sz="1000" dirty="0" smtClean="0">
              <a:solidFill>
                <a:srgbClr val="989A99"/>
              </a:solidFill>
            </a:endParaRPr>
          </a:p>
        </p:txBody>
      </p:sp>
      <p:sp>
        <p:nvSpPr>
          <p:cNvPr id="16387" name="Text Box 2"/>
          <p:cNvSpPr txBox="1">
            <a:spLocks noChangeArrowheads="1"/>
          </p:cNvSpPr>
          <p:nvPr/>
        </p:nvSpPr>
        <p:spPr bwMode="auto">
          <a:xfrm>
            <a:off x="249238" y="1346200"/>
            <a:ext cx="863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pPr>
              <a:spcBef>
                <a:spcPct val="50000"/>
              </a:spcBef>
            </a:pPr>
            <a:endParaRPr lang="en-US" sz="2400" b="0" dirty="0">
              <a:solidFill>
                <a:schemeClr val="tx1"/>
              </a:solidFill>
              <a:latin typeface="Times" pitchFamily="18" charset="0"/>
            </a:endParaRPr>
          </a:p>
        </p:txBody>
      </p:sp>
      <p:sp>
        <p:nvSpPr>
          <p:cNvPr id="16388" name="Text Box 3"/>
          <p:cNvSpPr txBox="1">
            <a:spLocks noChangeArrowheads="1"/>
          </p:cNvSpPr>
          <p:nvPr/>
        </p:nvSpPr>
        <p:spPr bwMode="auto">
          <a:xfrm>
            <a:off x="249238" y="1346200"/>
            <a:ext cx="8636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pPr>
              <a:spcBef>
                <a:spcPct val="50000"/>
              </a:spcBef>
            </a:pPr>
            <a:endParaRPr lang="en-US" sz="2400" b="0" dirty="0">
              <a:solidFill>
                <a:schemeClr val="tx1"/>
              </a:solidFill>
              <a:latin typeface="Times" pitchFamily="18" charset="0"/>
            </a:endParaRPr>
          </a:p>
        </p:txBody>
      </p:sp>
      <p:sp>
        <p:nvSpPr>
          <p:cNvPr id="16389" name="Rectangle 4"/>
          <p:cNvSpPr>
            <a:spLocks noChangeArrowheads="1"/>
          </p:cNvSpPr>
          <p:nvPr/>
        </p:nvSpPr>
        <p:spPr bwMode="auto">
          <a:xfrm>
            <a:off x="316144" y="1119188"/>
            <a:ext cx="8636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smtClean="0">
                <a:solidFill>
                  <a:schemeClr val="tx1"/>
                </a:solidFill>
                <a:latin typeface="Calibri" panose="020F0502020204030204" pitchFamily="34" charset="0"/>
                <a:cs typeface="Calibri" panose="020F0502020204030204" pitchFamily="34" charset="0"/>
              </a:rPr>
              <a:t>Marketing Mail</a:t>
            </a:r>
            <a:endParaRPr lang="en-US" sz="3200" dirty="0">
              <a:solidFill>
                <a:srgbClr val="000099"/>
              </a:solidFill>
              <a:latin typeface="Calibri" panose="020F0502020204030204" pitchFamily="34" charset="0"/>
              <a:cs typeface="Calibri" panose="020F0502020204030204" pitchFamily="34" charset="0"/>
            </a:endParaRPr>
          </a:p>
        </p:txBody>
      </p:sp>
      <p:sp>
        <p:nvSpPr>
          <p:cNvPr id="16390" name="Rectangle 5"/>
          <p:cNvSpPr>
            <a:spLocks noChangeArrowheads="1"/>
          </p:cNvSpPr>
          <p:nvPr/>
        </p:nvSpPr>
        <p:spPr bwMode="auto">
          <a:xfrm>
            <a:off x="316144" y="1609725"/>
            <a:ext cx="830699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p>
            <a:pPr>
              <a:spcBef>
                <a:spcPct val="20000"/>
              </a:spcBef>
            </a:pPr>
            <a:r>
              <a:rPr lang="en-US" sz="3200" b="0" u="sng" dirty="0">
                <a:solidFill>
                  <a:schemeClr val="tx1"/>
                </a:solidFill>
                <a:latin typeface="Calibri" panose="020F0502020204030204" pitchFamily="34" charset="0"/>
                <a:cs typeface="Calibri" panose="020F0502020204030204" pitchFamily="34" charset="0"/>
              </a:rPr>
              <a:t>Detached Address Labels (DALs) </a:t>
            </a:r>
          </a:p>
          <a:p>
            <a:pPr marL="346075" lvl="1" indent="-346075">
              <a:spcBef>
                <a:spcPct val="20000"/>
              </a:spcBef>
              <a:buClr>
                <a:schemeClr val="accent2"/>
              </a:buClr>
              <a:buFont typeface="Arial" panose="020B0604020202020204" pitchFamily="34" charset="0"/>
              <a:buChar char="•"/>
            </a:pPr>
            <a:r>
              <a:rPr lang="en-US" sz="2800" b="0" dirty="0" smtClean="0">
                <a:solidFill>
                  <a:schemeClr val="tx1"/>
                </a:solidFill>
                <a:latin typeface="Calibri" panose="020F0502020204030204" pitchFamily="34" charset="0"/>
                <a:cs typeface="Calibri" panose="020F0502020204030204" pitchFamily="34" charset="0"/>
              </a:rPr>
              <a:t>Price remains the same at 3.5 </a:t>
            </a:r>
            <a:r>
              <a:rPr lang="en-US" sz="2800" b="0" dirty="0">
                <a:solidFill>
                  <a:schemeClr val="tx1"/>
                </a:solidFill>
                <a:latin typeface="Calibri" panose="020F0502020204030204" pitchFamily="34" charset="0"/>
                <a:cs typeface="Calibri" panose="020F0502020204030204" pitchFamily="34" charset="0"/>
              </a:rPr>
              <a:t>cents </a:t>
            </a:r>
            <a:endParaRPr lang="en-US" sz="2800" b="0" dirty="0">
              <a:solidFill>
                <a:srgbClr val="FF0000"/>
              </a:solidFill>
              <a:latin typeface="Calibri" panose="020F0502020204030204" pitchFamily="34" charset="0"/>
              <a:cs typeface="Calibri" panose="020F0502020204030204" pitchFamily="34" charset="0"/>
            </a:endParaRPr>
          </a:p>
          <a:p>
            <a:pPr>
              <a:spcBef>
                <a:spcPct val="20000"/>
              </a:spcBef>
            </a:pPr>
            <a:endParaRPr lang="en-US" sz="2400" dirty="0">
              <a:solidFill>
                <a:schemeClr val="tx1"/>
              </a:solidFill>
            </a:endParaRPr>
          </a:p>
          <a:p>
            <a:pPr marL="635000" lvl="1" indent="-177800">
              <a:spcBef>
                <a:spcPct val="20000"/>
              </a:spcBef>
              <a:buFont typeface="Wingdings" pitchFamily="2" charset="2"/>
              <a:buChar char="§"/>
            </a:pPr>
            <a:endParaRPr lang="en-US" sz="2000" dirty="0">
              <a:solidFill>
                <a:schemeClr val="tx1"/>
              </a:solidFill>
              <a:cs typeface="Arial" charset="0"/>
            </a:endParaRPr>
          </a:p>
        </p:txBody>
      </p:sp>
      <p:pic>
        <p:nvPicPr>
          <p:cNvPr id="16391" name="Picture 9" descr="D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066" y="3200400"/>
            <a:ext cx="5871159"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17583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9"/>
          <p:cNvSpPr txBox="1">
            <a:spLocks noGrp="1" noChangeArrowheads="1"/>
          </p:cNvSpPr>
          <p:nvPr/>
        </p:nvSpPr>
        <p:spPr bwMode="auto">
          <a:xfrm>
            <a:off x="6553200" y="6477000"/>
            <a:ext cx="2438400"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fld id="{A4607C3B-0492-4787-8B2B-F5F7A9F9E4E8}" type="slidenum">
              <a:rPr lang="en-US" sz="1000" b="1">
                <a:solidFill>
                  <a:srgbClr val="989A99"/>
                </a:solidFill>
              </a:rPr>
              <a:pPr algn="r"/>
              <a:t>18</a:t>
            </a:fld>
            <a:endParaRPr lang="en-US" sz="1000" b="1" dirty="0">
              <a:solidFill>
                <a:srgbClr val="989A99"/>
              </a:solidFill>
            </a:endParaRPr>
          </a:p>
        </p:txBody>
      </p:sp>
      <p:sp>
        <p:nvSpPr>
          <p:cNvPr id="7171" name="Rectangle 35"/>
          <p:cNvSpPr>
            <a:spLocks noChangeArrowheads="1"/>
          </p:cNvSpPr>
          <p:nvPr/>
        </p:nvSpPr>
        <p:spPr bwMode="auto">
          <a:xfrm>
            <a:off x="379648" y="1019194"/>
            <a:ext cx="8186123"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2400" dirty="0">
                <a:solidFill>
                  <a:schemeClr val="accent2"/>
                </a:solidFill>
              </a:rPr>
              <a:t>Key USPS Marketing Mail </a:t>
            </a:r>
            <a:r>
              <a:rPr lang="en-US" sz="2400" dirty="0" smtClean="0">
                <a:solidFill>
                  <a:schemeClr val="accent2"/>
                </a:solidFill>
              </a:rPr>
              <a:t>Nonprofit </a:t>
            </a:r>
            <a:r>
              <a:rPr lang="en-US" sz="2400" dirty="0">
                <a:solidFill>
                  <a:schemeClr val="accent2"/>
                </a:solidFill>
              </a:rPr>
              <a:t>Origin Prices</a:t>
            </a:r>
          </a:p>
        </p:txBody>
      </p:sp>
      <p:graphicFrame>
        <p:nvGraphicFramePr>
          <p:cNvPr id="12343" name="Group 55"/>
          <p:cNvGraphicFramePr>
            <a:graphicFrameLocks noGrp="1"/>
          </p:cNvGraphicFramePr>
          <p:nvPr>
            <p:extLst>
              <p:ext uri="{D42A27DB-BD31-4B8C-83A1-F6EECF244321}">
                <p14:modId xmlns:p14="http://schemas.microsoft.com/office/powerpoint/2010/main" val="3070794672"/>
              </p:ext>
            </p:extLst>
          </p:nvPr>
        </p:nvGraphicFramePr>
        <p:xfrm>
          <a:off x="487262" y="1564805"/>
          <a:ext cx="7862586" cy="4712549"/>
        </p:xfrm>
        <a:graphic>
          <a:graphicData uri="http://schemas.openxmlformats.org/drawingml/2006/table">
            <a:tbl>
              <a:tblPr/>
              <a:tblGrid>
                <a:gridCol w="3571100"/>
                <a:gridCol w="1358695"/>
                <a:gridCol w="1469158"/>
                <a:gridCol w="1463633"/>
              </a:tblGrid>
              <a:tr h="97562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Calibri" panose="020F0502020204030204" pitchFamily="34" charset="0"/>
                        <a:ea typeface="ヒラギノ角ゴ Pro W3" pitchFamily="1" charset="-128"/>
                        <a:cs typeface="Calibri" panose="020F0502020204030204"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Change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728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Letters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(5-Digit Auto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0.140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0.134</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-4.3%</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287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Flats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(5-Digit Auto Flat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0.237</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0.244</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3.0%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1476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Carrier Route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(Flat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0.214</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0.209</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-2.3%</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74821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High Density/Saturation Letters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(Saturation Letter entered at Origin)</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0.120</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0.111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-7.5%</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91649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High Density/Saturation Flats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(Saturation Flat entered at Origin)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endParaRP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0.131</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0.136</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3.8%</a:t>
                      </a:r>
                    </a:p>
                  </a:txBody>
                  <a:tcPr marT="45727" marB="4572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35310566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767" y="823953"/>
            <a:ext cx="8774724" cy="6709529"/>
          </a:xfrm>
          <a:prstGeom prst="rect">
            <a:avLst/>
          </a:prstGeom>
          <a:noFill/>
        </p:spPr>
        <p:txBody>
          <a:bodyPr wrap="square" rtlCol="0">
            <a:spAutoFit/>
          </a:bodyPr>
          <a:lstStyle/>
          <a:p>
            <a:pPr>
              <a:buClr>
                <a:schemeClr val="accent2"/>
              </a:buClr>
            </a:pPr>
            <a:r>
              <a:rPr lang="en-US" altLang="en-US" sz="1200" dirty="0" smtClean="0">
                <a:solidFill>
                  <a:schemeClr val="tx1"/>
                </a:solidFill>
                <a:cs typeface="Arial" charset="0"/>
              </a:rPr>
              <a:t>       </a:t>
            </a:r>
          </a:p>
          <a:p>
            <a:pPr eaLnBrk="1" hangingPunct="1">
              <a:buFont typeface="Wingdings" pitchFamily="2" charset="2"/>
              <a:buNone/>
            </a:pPr>
            <a:r>
              <a:rPr lang="en-US" sz="3200" dirty="0">
                <a:solidFill>
                  <a:schemeClr val="tx1"/>
                </a:solidFill>
                <a:latin typeface="Calibri" panose="020F0502020204030204" pitchFamily="34" charset="0"/>
                <a:cs typeface="Calibri" panose="020F0502020204030204" pitchFamily="34" charset="0"/>
              </a:rPr>
              <a:t>Market Dominant Classification Changes</a:t>
            </a:r>
            <a:endParaRPr lang="en-US" sz="3200" i="1" dirty="0">
              <a:solidFill>
                <a:schemeClr val="tx1"/>
              </a:solidFill>
              <a:latin typeface="Calibri" panose="020F0502020204030204" pitchFamily="34" charset="0"/>
              <a:cs typeface="Calibri" panose="020F0502020204030204" pitchFamily="34" charset="0"/>
            </a:endParaRPr>
          </a:p>
          <a:p>
            <a:pPr marL="228600" lvl="1" indent="-342900">
              <a:spcBef>
                <a:spcPts val="600"/>
              </a:spcBef>
              <a:buClr>
                <a:schemeClr val="accent2"/>
              </a:buClr>
              <a:buFont typeface="Arial" panose="020B0604020202020204" pitchFamily="34" charset="0"/>
              <a:buChar char="•"/>
            </a:pPr>
            <a:r>
              <a:rPr lang="en-US" altLang="en-US" sz="2000" dirty="0" smtClean="0">
                <a:solidFill>
                  <a:srgbClr val="0070C0"/>
                </a:solidFill>
                <a:cs typeface="Arial" charset="0"/>
              </a:rPr>
              <a:t>Marketing Mail</a:t>
            </a:r>
            <a:endParaRPr lang="en-US" altLang="en-US" sz="2000" dirty="0">
              <a:solidFill>
                <a:srgbClr val="0070C0"/>
              </a:solidFill>
              <a:cs typeface="Arial" charset="0"/>
            </a:endParaRPr>
          </a:p>
          <a:p>
            <a:pPr marL="685800" lvl="2" indent="-342900">
              <a:spcBef>
                <a:spcPts val="600"/>
              </a:spcBef>
              <a:buClr>
                <a:schemeClr val="accent2"/>
              </a:buClr>
              <a:buFont typeface="Wingdings" panose="05000000000000000000" pitchFamily="2" charset="2"/>
              <a:buChar char="Ø"/>
            </a:pPr>
            <a:r>
              <a:rPr lang="en-US" altLang="en-US" b="0" dirty="0">
                <a:solidFill>
                  <a:schemeClr val="tx1"/>
                </a:solidFill>
                <a:cs typeface="Arial" charset="0"/>
              </a:rPr>
              <a:t>FSS </a:t>
            </a:r>
            <a:r>
              <a:rPr lang="en-US" altLang="en-US" b="0" dirty="0" smtClean="0">
                <a:solidFill>
                  <a:schemeClr val="tx1"/>
                </a:solidFill>
                <a:cs typeface="Arial" charset="0"/>
              </a:rPr>
              <a:t>Marketing </a:t>
            </a:r>
            <a:r>
              <a:rPr lang="en-US" altLang="en-US" b="0" dirty="0">
                <a:solidFill>
                  <a:schemeClr val="tx1"/>
                </a:solidFill>
                <a:cs typeface="Arial" charset="0"/>
              </a:rPr>
              <a:t>Mail </a:t>
            </a:r>
            <a:r>
              <a:rPr lang="en-US" altLang="en-US" b="0" dirty="0" smtClean="0">
                <a:solidFill>
                  <a:schemeClr val="tx1"/>
                </a:solidFill>
                <a:cs typeface="Arial" charset="0"/>
              </a:rPr>
              <a:t>reverts </a:t>
            </a:r>
            <a:r>
              <a:rPr lang="en-US" altLang="en-US" b="0" dirty="0">
                <a:solidFill>
                  <a:schemeClr val="tx1"/>
                </a:solidFill>
                <a:cs typeface="Arial" charset="0"/>
              </a:rPr>
              <a:t>to previous </a:t>
            </a:r>
            <a:r>
              <a:rPr lang="en-US" altLang="en-US" b="0" dirty="0" smtClean="0">
                <a:solidFill>
                  <a:schemeClr val="tx1"/>
                </a:solidFill>
                <a:cs typeface="Arial" charset="0"/>
              </a:rPr>
              <a:t>structure</a:t>
            </a:r>
          </a:p>
          <a:p>
            <a:pPr marL="1143000" lvl="3" indent="-342900">
              <a:spcBef>
                <a:spcPts val="600"/>
              </a:spcBef>
              <a:buClr>
                <a:schemeClr val="accent2"/>
              </a:buClr>
              <a:buFont typeface="Wingdings" panose="05000000000000000000" pitchFamily="2" charset="2"/>
              <a:buChar char="Ø"/>
            </a:pPr>
            <a:r>
              <a:rPr lang="en-US" altLang="en-US" b="0" dirty="0" smtClean="0">
                <a:solidFill>
                  <a:schemeClr val="tx1"/>
                </a:solidFill>
                <a:cs typeface="Arial" charset="0"/>
              </a:rPr>
              <a:t>Reverts </a:t>
            </a:r>
            <a:r>
              <a:rPr lang="en-US" altLang="en-US" b="0" dirty="0">
                <a:solidFill>
                  <a:schemeClr val="tx1"/>
                </a:solidFill>
                <a:cs typeface="Arial" charset="0"/>
              </a:rPr>
              <a:t>to structure in place prior to January </a:t>
            </a:r>
            <a:r>
              <a:rPr lang="en-US" altLang="en-US" b="0" dirty="0" smtClean="0">
                <a:solidFill>
                  <a:schemeClr val="tx1"/>
                </a:solidFill>
                <a:cs typeface="Arial" charset="0"/>
              </a:rPr>
              <a:t>2014</a:t>
            </a:r>
          </a:p>
          <a:p>
            <a:pPr marL="1600200" lvl="4" indent="-342900">
              <a:spcBef>
                <a:spcPts val="600"/>
              </a:spcBef>
              <a:buClr>
                <a:schemeClr val="accent2"/>
              </a:buClr>
              <a:buFont typeface="Wingdings" panose="05000000000000000000" pitchFamily="2" charset="2"/>
              <a:buChar char="Ø"/>
            </a:pPr>
            <a:r>
              <a:rPr lang="en-US" altLang="en-US" b="0" dirty="0" smtClean="0">
                <a:solidFill>
                  <a:schemeClr val="tx1"/>
                </a:solidFill>
                <a:cs typeface="Arial" charset="0"/>
              </a:rPr>
              <a:t>Carrier Route Pieces pay Carrier Route prices etc.</a:t>
            </a:r>
          </a:p>
          <a:p>
            <a:pPr marL="1143000" lvl="3" indent="-342900">
              <a:spcBef>
                <a:spcPts val="600"/>
              </a:spcBef>
              <a:buClr>
                <a:schemeClr val="accent2"/>
              </a:buClr>
              <a:buFont typeface="Wingdings" panose="05000000000000000000" pitchFamily="2" charset="2"/>
              <a:buChar char="Ø"/>
            </a:pPr>
            <a:r>
              <a:rPr lang="en-US" b="0" dirty="0">
                <a:solidFill>
                  <a:schemeClr val="tx1"/>
                </a:solidFill>
                <a:cs typeface="Arial" charset="0"/>
              </a:rPr>
              <a:t>Prices not based on equipment used to sort – label list determine bundle and pallet makeup</a:t>
            </a:r>
          </a:p>
          <a:p>
            <a:pPr marL="1143000" lvl="3" indent="-342900">
              <a:spcBef>
                <a:spcPts val="600"/>
              </a:spcBef>
              <a:buClr>
                <a:schemeClr val="accent2"/>
              </a:buClr>
              <a:buFont typeface="Wingdings" panose="05000000000000000000" pitchFamily="2" charset="2"/>
              <a:buChar char="Ø"/>
            </a:pPr>
            <a:r>
              <a:rPr lang="en-US" b="0" dirty="0">
                <a:solidFill>
                  <a:schemeClr val="tx1"/>
                </a:solidFill>
                <a:cs typeface="Arial" charset="0"/>
              </a:rPr>
              <a:t>Allows Operations flexibility to add or remove ZIPS without impacting </a:t>
            </a:r>
            <a:r>
              <a:rPr lang="en-US" b="0" dirty="0" smtClean="0">
                <a:solidFill>
                  <a:schemeClr val="tx1"/>
                </a:solidFill>
                <a:cs typeface="Arial" charset="0"/>
              </a:rPr>
              <a:t>prices</a:t>
            </a:r>
            <a:endParaRPr lang="en-US" altLang="en-US" b="0" dirty="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b="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r>
              <a:rPr lang="en-US" altLang="en-US" b="0" dirty="0">
                <a:solidFill>
                  <a:schemeClr val="tx1"/>
                </a:solidFill>
                <a:cs typeface="Arial" charset="0"/>
              </a:rPr>
              <a:t>Encourage more Carrier Route Bundles on 5-Digit Pallets in </a:t>
            </a:r>
            <a:r>
              <a:rPr lang="en-US" altLang="en-US" b="0" dirty="0" smtClean="0">
                <a:solidFill>
                  <a:schemeClr val="tx1"/>
                </a:solidFill>
                <a:cs typeface="Arial" charset="0"/>
              </a:rPr>
              <a:t>non-FSS </a:t>
            </a:r>
            <a:r>
              <a:rPr lang="en-US" altLang="en-US" b="0" dirty="0">
                <a:solidFill>
                  <a:schemeClr val="tx1"/>
                </a:solidFill>
                <a:cs typeface="Arial" charset="0"/>
              </a:rPr>
              <a:t>zones</a:t>
            </a:r>
          </a:p>
          <a:p>
            <a:pPr marL="1143000" lvl="3" indent="-342900">
              <a:spcBef>
                <a:spcPts val="600"/>
              </a:spcBef>
              <a:buClr>
                <a:schemeClr val="accent2"/>
              </a:buClr>
              <a:buFont typeface="Wingdings" panose="05000000000000000000" pitchFamily="2" charset="2"/>
              <a:buChar char="Ø"/>
            </a:pPr>
            <a:r>
              <a:rPr lang="en-US" b="0" dirty="0" smtClean="0">
                <a:solidFill>
                  <a:schemeClr val="tx1"/>
                </a:solidFill>
              </a:rPr>
              <a:t>Wider incentives to prepare more direct pallets of CR volume</a:t>
            </a:r>
            <a:endParaRPr lang="en-US" b="0" dirty="0">
              <a:solidFill>
                <a:schemeClr val="tx1"/>
              </a:solidFill>
            </a:endParaRPr>
          </a:p>
          <a:p>
            <a:pPr marL="1143000" lvl="3" indent="-342900">
              <a:spcBef>
                <a:spcPts val="600"/>
              </a:spcBef>
              <a:buClr>
                <a:schemeClr val="accent2"/>
              </a:buClr>
              <a:buFont typeface="Wingdings" panose="05000000000000000000" pitchFamily="2" charset="2"/>
              <a:buChar char="Ø"/>
            </a:pPr>
            <a:r>
              <a:rPr lang="en-US" b="0" dirty="0" smtClean="0">
                <a:solidFill>
                  <a:schemeClr val="tx1"/>
                </a:solidFill>
              </a:rPr>
              <a:t>Wider incentives to enter those pallets at DDU</a:t>
            </a:r>
            <a:endParaRPr lang="en-US" b="0" dirty="0">
              <a:solidFill>
                <a:schemeClr val="tx1"/>
              </a:solidFill>
            </a:endParaRPr>
          </a:p>
          <a:p>
            <a:pPr marL="1143000" lvl="3" indent="-342900">
              <a:spcBef>
                <a:spcPts val="600"/>
              </a:spcBef>
              <a:buClr>
                <a:schemeClr val="accent2"/>
              </a:buClr>
              <a:buFont typeface="Wingdings" panose="05000000000000000000" pitchFamily="2" charset="2"/>
              <a:buChar char="Ø"/>
            </a:pPr>
            <a:endParaRPr lang="en-US" altLang="en-US" b="0" dirty="0" smtClean="0">
              <a:solidFill>
                <a:schemeClr val="tx1"/>
              </a:solidFill>
              <a:cs typeface="Arial" charset="0"/>
            </a:endParaRPr>
          </a:p>
          <a:p>
            <a:pPr marL="0" lvl="1">
              <a:spcBef>
                <a:spcPts val="600"/>
              </a:spcBef>
              <a:buClr>
                <a:schemeClr val="accent2"/>
              </a:buClr>
            </a:pPr>
            <a:r>
              <a:rPr lang="en-US" dirty="0"/>
              <a:t>Note: </a:t>
            </a:r>
            <a:r>
              <a:rPr lang="en-US" b="0" dirty="0"/>
              <a:t>Pieces prepared in FSS Scheme bundles, placed on FSS Scheme pallets and entered at an FSS location will be eligible for DSCF prices. </a:t>
            </a:r>
            <a:endParaRPr lang="en-US" b="0" dirty="0">
              <a:solidFill>
                <a:schemeClr val="tx1"/>
              </a:solidFill>
            </a:endParaRPr>
          </a:p>
          <a:p>
            <a:pPr marL="228600" lvl="1" indent="-342900">
              <a:spcBef>
                <a:spcPts val="600"/>
              </a:spcBef>
              <a:buClr>
                <a:schemeClr val="accent2"/>
              </a:buClr>
              <a:buFont typeface="Wingdings" panose="05000000000000000000" pitchFamily="2" charset="2"/>
              <a:buChar char="Ø"/>
            </a:pPr>
            <a:endParaRPr lang="en-US" altLang="en-US" sz="1800" b="0" dirty="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sz="2000" b="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sz="2000" b="0" dirty="0" smtClean="0">
              <a:solidFill>
                <a:schemeClr val="tx1"/>
              </a:solidFill>
              <a:cs typeface="Arial" charset="0"/>
            </a:endParaRPr>
          </a:p>
          <a:p>
            <a:pPr marL="0" lvl="1">
              <a:spcBef>
                <a:spcPts val="600"/>
              </a:spcBef>
              <a:buClr>
                <a:schemeClr val="accent2"/>
              </a:buClr>
            </a:pPr>
            <a:endParaRPr lang="en-US" altLang="en-US" sz="2000" b="0" dirty="0" smtClean="0">
              <a:solidFill>
                <a:schemeClr val="tx1"/>
              </a:solidFill>
              <a:cs typeface="Arial" charset="0"/>
            </a:endParaRPr>
          </a:p>
        </p:txBody>
      </p:sp>
      <p:sp>
        <p:nvSpPr>
          <p:cNvPr id="4" name="Slide Number Placeholder 3"/>
          <p:cNvSpPr>
            <a:spLocks noGrp="1"/>
          </p:cNvSpPr>
          <p:nvPr>
            <p:ph type="sldNum" sz="quarter" idx="10"/>
          </p:nvPr>
        </p:nvSpPr>
        <p:spPr/>
        <p:txBody>
          <a:bodyPr/>
          <a:lstStyle/>
          <a:p>
            <a:pPr>
              <a:defRPr/>
            </a:pPr>
            <a:fld id="{5CC684C4-5664-4D24-A535-6222EF1696C1}" type="slidenum">
              <a:rPr lang="en-US" smtClean="0"/>
              <a:pPr>
                <a:defRPr/>
              </a:pPr>
              <a:t>19</a:t>
            </a:fld>
            <a:endParaRPr lang="en-US" dirty="0"/>
          </a:p>
        </p:txBody>
      </p:sp>
    </p:spTree>
    <p:extLst>
      <p:ext uri="{BB962C8B-B14F-4D97-AF65-F5344CB8AC3E}">
        <p14:creationId xmlns:p14="http://schemas.microsoft.com/office/powerpoint/2010/main" val="8788481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3577FBFA-969B-43D6-AA3A-89C7A1D37F61}" type="slidenum">
              <a:rPr lang="en-US" sz="1000" smtClean="0">
                <a:solidFill>
                  <a:srgbClr val="989A99"/>
                </a:solidFill>
              </a:rPr>
              <a:pPr/>
              <a:t>2</a:t>
            </a:fld>
            <a:endParaRPr lang="en-US" sz="1000" dirty="0" smtClean="0">
              <a:solidFill>
                <a:srgbClr val="989A99"/>
              </a:solidFill>
            </a:endParaRPr>
          </a:p>
        </p:txBody>
      </p:sp>
      <p:sp>
        <p:nvSpPr>
          <p:cNvPr id="3075" name="Rectangle 7"/>
          <p:cNvSpPr>
            <a:spLocks noGrp="1" noChangeArrowheads="1"/>
          </p:cNvSpPr>
          <p:nvPr>
            <p:ph type="body" idx="1"/>
          </p:nvPr>
        </p:nvSpPr>
        <p:spPr>
          <a:xfrm>
            <a:off x="314325" y="982018"/>
            <a:ext cx="8397875" cy="5458434"/>
          </a:xfrm>
        </p:spPr>
        <p:txBody>
          <a:bodyPr/>
          <a:lstStyle/>
          <a:p>
            <a:pPr marL="0" indent="0" eaLnBrk="1" hangingPunct="1">
              <a:buNone/>
            </a:pPr>
            <a:r>
              <a:rPr lang="en-US" dirty="0" smtClean="0"/>
              <a:t>Price Change</a:t>
            </a:r>
          </a:p>
          <a:p>
            <a:pPr marL="346075" indent="-346075" eaLnBrk="1" hangingPunct="1"/>
            <a:r>
              <a:rPr lang="en-US" b="0" dirty="0" smtClean="0"/>
              <a:t>Overview Market Dominant</a:t>
            </a:r>
          </a:p>
          <a:p>
            <a:pPr marL="346075" indent="-346075" eaLnBrk="1" hangingPunct="1"/>
            <a:r>
              <a:rPr lang="en-US" b="0" dirty="0" smtClean="0"/>
              <a:t>First-Class Mail</a:t>
            </a:r>
            <a:r>
              <a:rPr lang="en-US" b="0" baseline="30000" dirty="0" smtClean="0">
                <a:cs typeface="Arial" charset="0"/>
              </a:rPr>
              <a:t>®</a:t>
            </a:r>
            <a:endParaRPr lang="en-US" b="0" dirty="0" smtClean="0">
              <a:solidFill>
                <a:srgbClr val="FF0000"/>
              </a:solidFill>
            </a:endParaRPr>
          </a:p>
          <a:p>
            <a:pPr marL="346075" indent="-346075" eaLnBrk="1" hangingPunct="1"/>
            <a:r>
              <a:rPr lang="en-US" b="0" dirty="0" smtClean="0"/>
              <a:t>USPS Marketing Mail</a:t>
            </a:r>
            <a:r>
              <a:rPr lang="en-US" b="0" baseline="30000" dirty="0" smtClean="0">
                <a:cs typeface="Arial" charset="0"/>
              </a:rPr>
              <a:t>®</a:t>
            </a:r>
            <a:endParaRPr lang="en-US" b="0" dirty="0" smtClean="0"/>
          </a:p>
          <a:p>
            <a:pPr marL="346075" indent="-346075" eaLnBrk="1" hangingPunct="1"/>
            <a:r>
              <a:rPr lang="en-US" b="0" dirty="0" smtClean="0"/>
              <a:t>Periodicals</a:t>
            </a:r>
            <a:r>
              <a:rPr lang="en-US" b="0" baseline="30000" dirty="0" smtClean="0">
                <a:cs typeface="Arial" charset="0"/>
              </a:rPr>
              <a:t>®</a:t>
            </a:r>
            <a:endParaRPr lang="en-US" b="0" dirty="0" smtClean="0"/>
          </a:p>
          <a:p>
            <a:pPr marL="346075" indent="-346075" eaLnBrk="1" hangingPunct="1"/>
            <a:r>
              <a:rPr lang="en-US" b="0" dirty="0" smtClean="0"/>
              <a:t>Package Services</a:t>
            </a:r>
          </a:p>
          <a:p>
            <a:pPr marL="346075" indent="-346075" eaLnBrk="1" hangingPunct="1"/>
            <a:r>
              <a:rPr lang="en-US" b="0" dirty="0" smtClean="0"/>
              <a:t>Extra Services</a:t>
            </a:r>
          </a:p>
          <a:p>
            <a:pPr marL="346075" indent="-346075" eaLnBrk="1" hangingPunct="1"/>
            <a:r>
              <a:rPr lang="en-US" b="0" dirty="0" smtClean="0"/>
              <a:t>Promotions</a:t>
            </a:r>
          </a:p>
          <a:p>
            <a:pPr marL="346075" indent="-346075" eaLnBrk="1" hangingPunct="1"/>
            <a:r>
              <a:rPr lang="en-US" b="0" dirty="0" smtClean="0"/>
              <a:t>Informed Delivery</a:t>
            </a:r>
          </a:p>
          <a:p>
            <a:pPr marL="346075" indent="-346075" eaLnBrk="1" hangingPunct="1"/>
            <a:r>
              <a:rPr lang="en-US" b="0" dirty="0" smtClean="0"/>
              <a:t>Competitive Price Change</a:t>
            </a:r>
          </a:p>
          <a:p>
            <a:pPr marL="0" indent="0" eaLnBrk="1" hangingPunct="1">
              <a:buNone/>
            </a:pPr>
            <a:endParaRPr lang="en-US" sz="500" dirty="0" smtClean="0"/>
          </a:p>
          <a:p>
            <a:pPr lvl="1" eaLnBrk="1" hangingPunct="1">
              <a:buSzTx/>
              <a:buFont typeface="Wingdings" pitchFamily="2" charset="2"/>
              <a:buChar char="§"/>
            </a:pPr>
            <a:endParaRPr lang="en-US" sz="2800" dirty="0" smtClean="0"/>
          </a:p>
          <a:p>
            <a:pPr marL="228600" indent="-228600" eaLnBrk="1" hangingPunct="1"/>
            <a:endParaRPr lang="en-US" dirty="0" smtClean="0"/>
          </a:p>
          <a:p>
            <a:pPr marL="228600" indent="-228600" eaLnBrk="1" hangingPunct="1">
              <a:buFont typeface="Wingdings" pitchFamily="2" charset="2"/>
              <a:buNone/>
            </a:pPr>
            <a:endParaRPr lang="en-US" sz="2400" b="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9"/>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4BEE089-D362-4F1F-BDA3-D0FBA80DE54E}" type="slidenum">
              <a:rPr lang="en-US" sz="1000" smtClean="0">
                <a:solidFill>
                  <a:srgbClr val="989A99"/>
                </a:solidFill>
              </a:rPr>
              <a:pPr/>
              <a:t>20</a:t>
            </a:fld>
            <a:endParaRPr lang="en-US" sz="1000" dirty="0" smtClean="0">
              <a:solidFill>
                <a:srgbClr val="989A99"/>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880661364"/>
              </p:ext>
            </p:extLst>
          </p:nvPr>
        </p:nvGraphicFramePr>
        <p:xfrm>
          <a:off x="498267" y="1322041"/>
          <a:ext cx="8363338" cy="1977215"/>
        </p:xfrm>
        <a:graphic>
          <a:graphicData uri="http://schemas.openxmlformats.org/drawingml/2006/table">
            <a:tbl>
              <a:tblPr/>
              <a:tblGrid>
                <a:gridCol w="5749950"/>
                <a:gridCol w="2613388"/>
              </a:tblGrid>
              <a:tr h="8648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400" b="1" i="0" u="sng" strike="noStrike" kern="1200"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Periodicals</a:t>
                      </a:r>
                    </a:p>
                  </a:txBody>
                  <a:tcPr marL="91438" marR="91438"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CPI 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Change</a:t>
                      </a:r>
                    </a:p>
                  </a:txBody>
                  <a:tcPr marL="91438" marR="91438"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5561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Outside County</a:t>
                      </a:r>
                    </a:p>
                  </a:txBody>
                  <a:tcPr marL="91438" marR="91438"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0.8%</a:t>
                      </a:r>
                    </a:p>
                  </a:txBody>
                  <a:tcPr marL="91438" marR="91438"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561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Inside County</a:t>
                      </a:r>
                    </a:p>
                  </a:txBody>
                  <a:tcPr marL="91438" marR="91438"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1.0%</a:t>
                      </a:r>
                    </a:p>
                  </a:txBody>
                  <a:tcPr marL="91438" marR="91438" marT="45717" marB="4571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bl>
          </a:graphicData>
        </a:graphic>
      </p:graphicFrame>
      <p:sp>
        <p:nvSpPr>
          <p:cNvPr id="4" name="TextBox 3"/>
          <p:cNvSpPr txBox="1"/>
          <p:nvPr/>
        </p:nvSpPr>
        <p:spPr>
          <a:xfrm>
            <a:off x="397736" y="3560175"/>
            <a:ext cx="8746264" cy="2800767"/>
          </a:xfrm>
          <a:prstGeom prst="rect">
            <a:avLst/>
          </a:prstGeom>
          <a:noFill/>
        </p:spPr>
        <p:txBody>
          <a:bodyPr wrap="square" rtlCol="0">
            <a:spAutoFit/>
          </a:bodyPr>
          <a:lstStyle/>
          <a:p>
            <a:pPr marL="285750" indent="-285750">
              <a:buClr>
                <a:schemeClr val="accent6"/>
              </a:buClr>
              <a:buFont typeface="Wingdings" panose="05000000000000000000" pitchFamily="2" charset="2"/>
              <a:buChar char="Ø"/>
            </a:pPr>
            <a:r>
              <a:rPr lang="en-US" b="0" dirty="0" smtClean="0">
                <a:solidFill>
                  <a:schemeClr val="tx1"/>
                </a:solidFill>
              </a:rPr>
              <a:t>On average, large circulation </a:t>
            </a:r>
            <a:r>
              <a:rPr lang="en-US" b="0" dirty="0">
                <a:solidFill>
                  <a:schemeClr val="tx1"/>
                </a:solidFill>
              </a:rPr>
              <a:t>publications will pay 0.5 to 3 percent less in postage due to this price change.  </a:t>
            </a:r>
          </a:p>
          <a:p>
            <a:pPr marL="285750" indent="-285750">
              <a:buClr>
                <a:schemeClr val="accent6"/>
              </a:buClr>
              <a:buFont typeface="Wingdings" panose="05000000000000000000" pitchFamily="2" charset="2"/>
              <a:buChar char="Ø"/>
            </a:pPr>
            <a:endParaRPr lang="en-US" b="0" dirty="0">
              <a:solidFill>
                <a:schemeClr val="tx1"/>
              </a:solidFill>
            </a:endParaRPr>
          </a:p>
          <a:p>
            <a:pPr marL="285750" indent="-285750">
              <a:buClr>
                <a:schemeClr val="accent6"/>
              </a:buClr>
              <a:buFont typeface="Wingdings" panose="05000000000000000000" pitchFamily="2" charset="2"/>
              <a:buChar char="Ø"/>
            </a:pPr>
            <a:r>
              <a:rPr lang="en-US" b="0" dirty="0" smtClean="0">
                <a:solidFill>
                  <a:schemeClr val="tx1"/>
                </a:solidFill>
              </a:rPr>
              <a:t>On average, heavier weight </a:t>
            </a:r>
            <a:r>
              <a:rPr lang="en-US" b="0" dirty="0">
                <a:solidFill>
                  <a:schemeClr val="tx1"/>
                </a:solidFill>
              </a:rPr>
              <a:t>mailers will also see their postage decline around 0.5 percent to 1 percent.  </a:t>
            </a:r>
          </a:p>
          <a:p>
            <a:pPr marL="285750" indent="-285750">
              <a:buClr>
                <a:schemeClr val="accent6"/>
              </a:buClr>
              <a:buFont typeface="Wingdings" panose="05000000000000000000" pitchFamily="2" charset="2"/>
              <a:buChar char="Ø"/>
            </a:pPr>
            <a:endParaRPr lang="en-US" b="0" dirty="0" smtClean="0">
              <a:solidFill>
                <a:schemeClr val="tx1"/>
              </a:solidFill>
            </a:endParaRPr>
          </a:p>
          <a:p>
            <a:pPr marL="285750" indent="-285750">
              <a:buClr>
                <a:schemeClr val="accent6"/>
              </a:buClr>
              <a:buFont typeface="Wingdings" panose="05000000000000000000" pitchFamily="2" charset="2"/>
              <a:buChar char="Ø"/>
            </a:pPr>
            <a:r>
              <a:rPr lang="en-US" b="0" dirty="0" smtClean="0">
                <a:solidFill>
                  <a:schemeClr val="tx1"/>
                </a:solidFill>
              </a:rPr>
              <a:t>On average, large Nonprofits </a:t>
            </a:r>
            <a:r>
              <a:rPr lang="en-US" b="0" dirty="0">
                <a:solidFill>
                  <a:schemeClr val="tx1"/>
                </a:solidFill>
              </a:rPr>
              <a:t>mailers will see changes in their prices from 0.9 percent increases to declines of 3.3 percent.  </a:t>
            </a:r>
          </a:p>
          <a:p>
            <a:pPr marL="285750" indent="-285750">
              <a:buClr>
                <a:schemeClr val="accent6"/>
              </a:buClr>
              <a:buFont typeface="Wingdings" panose="05000000000000000000" pitchFamily="2" charset="2"/>
              <a:buChar char="Ø"/>
            </a:pPr>
            <a:endParaRPr lang="en-US" b="0" dirty="0" smtClean="0">
              <a:solidFill>
                <a:schemeClr val="tx1"/>
              </a:solidFill>
            </a:endParaRPr>
          </a:p>
          <a:p>
            <a:pPr marL="285750" indent="-285750">
              <a:buClr>
                <a:schemeClr val="accent6"/>
              </a:buClr>
              <a:buFont typeface="Wingdings" panose="05000000000000000000" pitchFamily="2" charset="2"/>
              <a:buChar char="Ø"/>
            </a:pPr>
            <a:r>
              <a:rPr lang="en-US" b="0" dirty="0" smtClean="0">
                <a:solidFill>
                  <a:schemeClr val="tx1"/>
                </a:solidFill>
              </a:rPr>
              <a:t>On average, smaller, low circulation publications (less </a:t>
            </a:r>
            <a:r>
              <a:rPr lang="en-US" b="0" dirty="0">
                <a:solidFill>
                  <a:schemeClr val="tx1"/>
                </a:solidFill>
              </a:rPr>
              <a:t>than 150 thousand per issue) will see above average increases due to small circulation and lighter weight </a:t>
            </a:r>
            <a:r>
              <a:rPr lang="en-US" b="0" dirty="0" smtClean="0">
                <a:solidFill>
                  <a:schemeClr val="tx1"/>
                </a:solidFill>
              </a:rPr>
              <a:t>pieces.</a:t>
            </a:r>
            <a:endParaRPr lang="en-US" b="0" dirty="0">
              <a:solidFill>
                <a:schemeClr val="tx1"/>
              </a:solidFill>
            </a:endParaRPr>
          </a:p>
        </p:txBody>
      </p:sp>
    </p:spTree>
    <p:extLst>
      <p:ext uri="{BB962C8B-B14F-4D97-AF65-F5344CB8AC3E}">
        <p14:creationId xmlns:p14="http://schemas.microsoft.com/office/powerpoint/2010/main" val="1211599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881" y="823953"/>
            <a:ext cx="8774724" cy="4601260"/>
          </a:xfrm>
          <a:prstGeom prst="rect">
            <a:avLst/>
          </a:prstGeom>
          <a:noFill/>
        </p:spPr>
        <p:txBody>
          <a:bodyPr wrap="square" rtlCol="0">
            <a:spAutoFit/>
          </a:bodyPr>
          <a:lstStyle/>
          <a:p>
            <a:pPr>
              <a:buClr>
                <a:schemeClr val="accent2"/>
              </a:buClr>
            </a:pPr>
            <a:r>
              <a:rPr lang="en-US" altLang="en-US" sz="1200" dirty="0" smtClean="0">
                <a:solidFill>
                  <a:schemeClr val="tx1"/>
                </a:solidFill>
                <a:cs typeface="Arial" charset="0"/>
              </a:rPr>
              <a:t>       </a:t>
            </a:r>
          </a:p>
          <a:p>
            <a:pPr eaLnBrk="1" hangingPunct="1">
              <a:buFont typeface="Wingdings" pitchFamily="2" charset="2"/>
              <a:buNone/>
            </a:pPr>
            <a:r>
              <a:rPr lang="en-US" sz="3200" dirty="0">
                <a:solidFill>
                  <a:schemeClr val="tx1"/>
                </a:solidFill>
                <a:latin typeface="Calibri" panose="020F0502020204030204" pitchFamily="34" charset="0"/>
                <a:cs typeface="Calibri" panose="020F0502020204030204" pitchFamily="34" charset="0"/>
              </a:rPr>
              <a:t>Market Dominant Classification Changes</a:t>
            </a:r>
            <a:endParaRPr lang="en-US" sz="3200" i="1" dirty="0">
              <a:solidFill>
                <a:schemeClr val="tx1"/>
              </a:solidFill>
              <a:latin typeface="Calibri" panose="020F0502020204030204" pitchFamily="34" charset="0"/>
              <a:cs typeface="Calibri" panose="020F0502020204030204" pitchFamily="34" charset="0"/>
            </a:endParaRPr>
          </a:p>
          <a:p>
            <a:pPr marL="228600" lvl="1" indent="-342900">
              <a:spcBef>
                <a:spcPts val="600"/>
              </a:spcBef>
              <a:buClr>
                <a:schemeClr val="accent2"/>
              </a:buClr>
              <a:buFont typeface="Arial" panose="020B0604020202020204" pitchFamily="34" charset="0"/>
              <a:buChar char="•"/>
            </a:pPr>
            <a:r>
              <a:rPr lang="en-US" altLang="en-US" sz="2000" dirty="0" smtClean="0">
                <a:solidFill>
                  <a:srgbClr val="0070C0"/>
                </a:solidFill>
                <a:cs typeface="Arial" charset="0"/>
              </a:rPr>
              <a:t>Periodicals</a:t>
            </a:r>
            <a:endParaRPr lang="en-US" altLang="en-US" sz="180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r>
              <a:rPr lang="en-US" altLang="en-US" sz="1800" b="0" dirty="0">
                <a:solidFill>
                  <a:schemeClr val="tx1"/>
                </a:solidFill>
                <a:cs typeface="Arial" charset="0"/>
              </a:rPr>
              <a:t>FSS </a:t>
            </a:r>
            <a:r>
              <a:rPr lang="en-US" altLang="en-US" sz="1800" b="0" dirty="0" smtClean="0">
                <a:solidFill>
                  <a:schemeClr val="tx1"/>
                </a:solidFill>
                <a:cs typeface="Arial" charset="0"/>
              </a:rPr>
              <a:t>pricing structure for Periodicals reverts </a:t>
            </a:r>
            <a:r>
              <a:rPr lang="en-US" altLang="en-US" sz="1800" b="0" dirty="0">
                <a:solidFill>
                  <a:schemeClr val="tx1"/>
                </a:solidFill>
                <a:cs typeface="Arial" charset="0"/>
              </a:rPr>
              <a:t>to previous structure</a:t>
            </a:r>
          </a:p>
          <a:p>
            <a:pPr marL="1143000" lvl="3"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Reverts </a:t>
            </a:r>
            <a:r>
              <a:rPr lang="en-US" altLang="en-US" sz="1800" b="0" dirty="0">
                <a:solidFill>
                  <a:schemeClr val="tx1"/>
                </a:solidFill>
                <a:cs typeface="Arial" charset="0"/>
              </a:rPr>
              <a:t>to structure in place prior to January 2014</a:t>
            </a:r>
          </a:p>
          <a:p>
            <a:pPr marL="1600200" lvl="4" indent="-342900">
              <a:spcBef>
                <a:spcPts val="600"/>
              </a:spcBef>
              <a:buClr>
                <a:schemeClr val="accent2"/>
              </a:buClr>
              <a:buFont typeface="Wingdings" panose="05000000000000000000" pitchFamily="2" charset="2"/>
              <a:buChar char="Ø"/>
            </a:pPr>
            <a:r>
              <a:rPr lang="en-US" altLang="en-US" sz="1800" b="0" dirty="0">
                <a:solidFill>
                  <a:schemeClr val="tx1"/>
                </a:solidFill>
                <a:cs typeface="Arial" charset="0"/>
              </a:rPr>
              <a:t>Carrier Route Pieces pay Carrier Route prices etc.</a:t>
            </a:r>
          </a:p>
          <a:p>
            <a:pPr marL="1143000" lvl="3" indent="-342900">
              <a:spcBef>
                <a:spcPts val="600"/>
              </a:spcBef>
              <a:buClr>
                <a:schemeClr val="accent2"/>
              </a:buClr>
              <a:buFont typeface="Wingdings" panose="05000000000000000000" pitchFamily="2" charset="2"/>
              <a:buChar char="Ø"/>
            </a:pPr>
            <a:r>
              <a:rPr lang="en-US" sz="1800" b="0" dirty="0">
                <a:solidFill>
                  <a:schemeClr val="tx1"/>
                </a:solidFill>
                <a:cs typeface="Arial" charset="0"/>
              </a:rPr>
              <a:t>Prices not based on equipment used to sort – label list determine bundle and pallet makeup</a:t>
            </a:r>
          </a:p>
          <a:p>
            <a:pPr marL="1143000" lvl="3" indent="-342900">
              <a:spcBef>
                <a:spcPts val="600"/>
              </a:spcBef>
              <a:buClr>
                <a:schemeClr val="accent2"/>
              </a:buClr>
              <a:buFont typeface="Wingdings" panose="05000000000000000000" pitchFamily="2" charset="2"/>
              <a:buChar char="Ø"/>
            </a:pPr>
            <a:r>
              <a:rPr lang="en-US" sz="1800" b="0" dirty="0">
                <a:solidFill>
                  <a:schemeClr val="tx1"/>
                </a:solidFill>
                <a:cs typeface="Arial" charset="0"/>
              </a:rPr>
              <a:t>Allows Operations flexibility to add or remove ZIPS without impacting prices</a:t>
            </a:r>
            <a:endParaRPr lang="en-US" altLang="en-US" sz="1800" b="0" dirty="0">
              <a:solidFill>
                <a:schemeClr val="tx1"/>
              </a:solidFill>
              <a:cs typeface="Arial" charset="0"/>
            </a:endParaRPr>
          </a:p>
          <a:p>
            <a:pPr marL="1143000" lvl="3" indent="-342900">
              <a:spcBef>
                <a:spcPts val="600"/>
              </a:spcBef>
              <a:buClr>
                <a:schemeClr val="accent2"/>
              </a:buClr>
              <a:buFont typeface="Wingdings" panose="05000000000000000000" pitchFamily="2" charset="2"/>
              <a:buChar char="Ø"/>
            </a:pPr>
            <a:endParaRPr lang="en-US" altLang="en-US" sz="1800" b="0" dirty="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sz="2000" b="0" dirty="0" smtClean="0">
              <a:solidFill>
                <a:schemeClr val="tx1"/>
              </a:solidFill>
              <a:cs typeface="Arial" charset="0"/>
            </a:endParaRPr>
          </a:p>
          <a:p>
            <a:pPr marL="0" lvl="1">
              <a:spcBef>
                <a:spcPts val="600"/>
              </a:spcBef>
              <a:buClr>
                <a:schemeClr val="accent2"/>
              </a:buClr>
            </a:pPr>
            <a:endParaRPr lang="en-US" altLang="en-US" sz="2000" b="0" dirty="0" smtClean="0">
              <a:solidFill>
                <a:schemeClr val="tx1"/>
              </a:solidFill>
              <a:cs typeface="Arial" charset="0"/>
            </a:endParaRPr>
          </a:p>
        </p:txBody>
      </p:sp>
      <p:sp>
        <p:nvSpPr>
          <p:cNvPr id="4" name="Slide Number Placeholder 3"/>
          <p:cNvSpPr>
            <a:spLocks noGrp="1"/>
          </p:cNvSpPr>
          <p:nvPr>
            <p:ph type="sldNum" sz="quarter" idx="10"/>
          </p:nvPr>
        </p:nvSpPr>
        <p:spPr/>
        <p:txBody>
          <a:bodyPr/>
          <a:lstStyle/>
          <a:p>
            <a:pPr>
              <a:defRPr/>
            </a:pPr>
            <a:fld id="{5CC684C4-5664-4D24-A535-6222EF1696C1}" type="slidenum">
              <a:rPr lang="en-US" smtClean="0"/>
              <a:pPr>
                <a:defRPr/>
              </a:pPr>
              <a:t>21</a:t>
            </a:fld>
            <a:endParaRPr lang="en-US" dirty="0"/>
          </a:p>
        </p:txBody>
      </p:sp>
    </p:spTree>
    <p:extLst>
      <p:ext uri="{BB962C8B-B14F-4D97-AF65-F5344CB8AC3E}">
        <p14:creationId xmlns:p14="http://schemas.microsoft.com/office/powerpoint/2010/main" val="28567613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881" y="823953"/>
            <a:ext cx="8774724" cy="6955750"/>
          </a:xfrm>
          <a:prstGeom prst="rect">
            <a:avLst/>
          </a:prstGeom>
          <a:noFill/>
        </p:spPr>
        <p:txBody>
          <a:bodyPr wrap="square" rtlCol="0">
            <a:spAutoFit/>
          </a:bodyPr>
          <a:lstStyle/>
          <a:p>
            <a:pPr>
              <a:buClr>
                <a:schemeClr val="accent2"/>
              </a:buClr>
            </a:pPr>
            <a:r>
              <a:rPr lang="en-US" altLang="en-US" sz="1200" dirty="0" smtClean="0">
                <a:solidFill>
                  <a:schemeClr val="tx1"/>
                </a:solidFill>
                <a:cs typeface="Arial" charset="0"/>
              </a:rPr>
              <a:t>       </a:t>
            </a:r>
          </a:p>
          <a:p>
            <a:pPr eaLnBrk="1" hangingPunct="1">
              <a:buFont typeface="Wingdings" pitchFamily="2" charset="2"/>
              <a:buNone/>
            </a:pPr>
            <a:r>
              <a:rPr lang="en-US" sz="3200" dirty="0">
                <a:solidFill>
                  <a:schemeClr val="tx1"/>
                </a:solidFill>
                <a:latin typeface="Calibri" panose="020F0502020204030204" pitchFamily="34" charset="0"/>
                <a:cs typeface="Calibri" panose="020F0502020204030204" pitchFamily="34" charset="0"/>
              </a:rPr>
              <a:t>Market Dominant Classification </a:t>
            </a:r>
            <a:r>
              <a:rPr lang="en-US" sz="3200" dirty="0" smtClean="0">
                <a:solidFill>
                  <a:schemeClr val="tx1"/>
                </a:solidFill>
                <a:latin typeface="Calibri" panose="020F0502020204030204" pitchFamily="34" charset="0"/>
                <a:cs typeface="Calibri" panose="020F0502020204030204" pitchFamily="34" charset="0"/>
              </a:rPr>
              <a:t>Changes</a:t>
            </a:r>
            <a:endParaRPr lang="en-US" sz="3200" i="1" dirty="0">
              <a:solidFill>
                <a:schemeClr val="tx1"/>
              </a:solidFill>
              <a:latin typeface="Calibri" panose="020F0502020204030204" pitchFamily="34" charset="0"/>
              <a:cs typeface="Calibri" panose="020F0502020204030204" pitchFamily="34" charset="0"/>
            </a:endParaRPr>
          </a:p>
          <a:p>
            <a:pPr marL="228600" lvl="1" indent="-342900">
              <a:spcBef>
                <a:spcPts val="600"/>
              </a:spcBef>
              <a:buClr>
                <a:schemeClr val="accent2"/>
              </a:buClr>
              <a:buFont typeface="Arial" panose="020B0604020202020204" pitchFamily="34" charset="0"/>
              <a:buChar char="•"/>
            </a:pPr>
            <a:r>
              <a:rPr lang="en-US" altLang="en-US" sz="2000" dirty="0" smtClean="0">
                <a:solidFill>
                  <a:srgbClr val="0070C0"/>
                </a:solidFill>
                <a:cs typeface="Arial" charset="0"/>
              </a:rPr>
              <a:t>Marketing Mail</a:t>
            </a:r>
            <a:endParaRPr lang="en-US" altLang="en-US" sz="180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Eliminate 3-Digit </a:t>
            </a:r>
            <a:r>
              <a:rPr lang="en-US" altLang="en-US" sz="1800" b="0" dirty="0">
                <a:solidFill>
                  <a:schemeClr val="tx1"/>
                </a:solidFill>
                <a:cs typeface="Arial" charset="0"/>
              </a:rPr>
              <a:t>Automation </a:t>
            </a:r>
            <a:r>
              <a:rPr lang="en-US" altLang="en-US" sz="1800" b="0" dirty="0" smtClean="0">
                <a:solidFill>
                  <a:schemeClr val="tx1"/>
                </a:solidFill>
                <a:cs typeface="Arial" charset="0"/>
              </a:rPr>
              <a:t>Letters presort level for Standard Mail Presort</a:t>
            </a:r>
          </a:p>
          <a:p>
            <a:pPr marL="1143000" lvl="3" indent="-342900">
              <a:spcBef>
                <a:spcPts val="600"/>
              </a:spcBef>
              <a:buClr>
                <a:schemeClr val="accent2"/>
              </a:buClr>
              <a:buFont typeface="Wingdings" panose="05000000000000000000" pitchFamily="2" charset="2"/>
              <a:buChar char="Ø"/>
            </a:pPr>
            <a:r>
              <a:rPr lang="en-US" sz="1800" b="0" dirty="0">
                <a:solidFill>
                  <a:schemeClr val="tx1"/>
                </a:solidFill>
              </a:rPr>
              <a:t>Prices have been the same since 2012</a:t>
            </a:r>
          </a:p>
          <a:p>
            <a:pPr marL="1143000" lvl="3" indent="-342900">
              <a:spcBef>
                <a:spcPts val="600"/>
              </a:spcBef>
              <a:buClr>
                <a:schemeClr val="accent2"/>
              </a:buClr>
              <a:buFont typeface="Wingdings" panose="05000000000000000000" pitchFamily="2" charset="2"/>
              <a:buChar char="Ø"/>
            </a:pPr>
            <a:r>
              <a:rPr lang="en-US" sz="1800" b="0" dirty="0">
                <a:solidFill>
                  <a:schemeClr val="tx1"/>
                </a:solidFill>
              </a:rPr>
              <a:t>Combines the 3 Digit (L003) and AADC (L801) into the L801 AADC sortation</a:t>
            </a:r>
          </a:p>
          <a:p>
            <a:pPr marL="1143000" lvl="3" indent="-342900">
              <a:spcBef>
                <a:spcPts val="600"/>
              </a:spcBef>
              <a:buClr>
                <a:schemeClr val="accent2"/>
              </a:buClr>
              <a:buFont typeface="Wingdings" panose="05000000000000000000" pitchFamily="2" charset="2"/>
              <a:buChar char="Ø"/>
            </a:pPr>
            <a:endParaRPr lang="en-US" altLang="en-US" sz="1800" b="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Simplify Marketing Automation Letters by eliminating the per pound rate between 3.3 and 3.5 ounces</a:t>
            </a:r>
          </a:p>
          <a:p>
            <a:pPr marL="1143000" lvl="3"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Simplifies Marketing Mail Letters</a:t>
            </a:r>
          </a:p>
          <a:p>
            <a:pPr marL="685800" lvl="2" indent="-342900">
              <a:spcBef>
                <a:spcPts val="600"/>
              </a:spcBef>
              <a:buClr>
                <a:schemeClr val="accent2"/>
              </a:buClr>
              <a:buFont typeface="Wingdings" panose="05000000000000000000" pitchFamily="2" charset="2"/>
              <a:buChar char="Ø"/>
            </a:pPr>
            <a:endParaRPr lang="en-US" altLang="en-US" sz="1800" b="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Increase Marketing </a:t>
            </a:r>
            <a:r>
              <a:rPr lang="en-US" altLang="en-US" sz="1800" b="0" dirty="0">
                <a:solidFill>
                  <a:schemeClr val="tx1"/>
                </a:solidFill>
                <a:cs typeface="Arial" charset="0"/>
              </a:rPr>
              <a:t>Mail flats piece price weight break from 3.3 </a:t>
            </a:r>
            <a:r>
              <a:rPr lang="en-US" altLang="en-US" sz="1800" b="0" dirty="0" smtClean="0">
                <a:solidFill>
                  <a:schemeClr val="tx1"/>
                </a:solidFill>
                <a:cs typeface="Arial" charset="0"/>
              </a:rPr>
              <a:t>to </a:t>
            </a:r>
            <a:r>
              <a:rPr lang="en-US" altLang="en-US" sz="1800" b="0" dirty="0">
                <a:solidFill>
                  <a:schemeClr val="tx1"/>
                </a:solidFill>
                <a:cs typeface="Arial" charset="0"/>
              </a:rPr>
              <a:t>4.0 ozs</a:t>
            </a:r>
            <a:r>
              <a:rPr lang="en-US" altLang="en-US" sz="1800" b="0" dirty="0" smtClean="0">
                <a:solidFill>
                  <a:schemeClr val="tx1"/>
                </a:solidFill>
                <a:cs typeface="Arial" charset="0"/>
              </a:rPr>
              <a:t>.</a:t>
            </a:r>
          </a:p>
          <a:p>
            <a:pPr marL="1143000" lvl="3"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Allows mailers to add weight in order to add value to mail piece</a:t>
            </a:r>
          </a:p>
          <a:p>
            <a:pPr marL="1143000" lvl="3" indent="-342900">
              <a:spcBef>
                <a:spcPts val="600"/>
              </a:spcBef>
              <a:buClr>
                <a:schemeClr val="accent2"/>
              </a:buClr>
              <a:buFont typeface="Wingdings" panose="05000000000000000000" pitchFamily="2" charset="2"/>
              <a:buChar char="Ø"/>
            </a:pPr>
            <a:r>
              <a:rPr lang="en-US" sz="1800" b="0" dirty="0" smtClean="0">
                <a:solidFill>
                  <a:schemeClr val="tx1"/>
                </a:solidFill>
              </a:rPr>
              <a:t>Piece/price </a:t>
            </a:r>
            <a:r>
              <a:rPr lang="en-US" sz="1800" b="0" dirty="0">
                <a:solidFill>
                  <a:schemeClr val="tx1"/>
                </a:solidFill>
              </a:rPr>
              <a:t>pound prices will apply to pieces four ounces and greater. </a:t>
            </a:r>
            <a:endParaRPr lang="en-US" altLang="en-US" sz="1800" b="0" dirty="0">
              <a:solidFill>
                <a:schemeClr val="tx1"/>
              </a:solidFill>
              <a:cs typeface="Arial" charset="0"/>
            </a:endParaRPr>
          </a:p>
          <a:p>
            <a:pPr marL="228600" lvl="1" indent="-342900">
              <a:spcBef>
                <a:spcPts val="600"/>
              </a:spcBef>
              <a:buClr>
                <a:schemeClr val="accent2"/>
              </a:buClr>
              <a:buFont typeface="Wingdings" panose="05000000000000000000" pitchFamily="2" charset="2"/>
              <a:buChar char="Ø"/>
            </a:pPr>
            <a:endParaRPr lang="en-US" altLang="en-US" sz="1800" b="0" dirty="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sz="2000" b="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sz="2000" b="0" dirty="0" smtClean="0">
              <a:solidFill>
                <a:schemeClr val="tx1"/>
              </a:solidFill>
              <a:cs typeface="Arial" charset="0"/>
            </a:endParaRPr>
          </a:p>
          <a:p>
            <a:pPr marL="0" lvl="1">
              <a:spcBef>
                <a:spcPts val="600"/>
              </a:spcBef>
              <a:buClr>
                <a:schemeClr val="accent2"/>
              </a:buClr>
            </a:pPr>
            <a:endParaRPr lang="en-US" altLang="en-US" sz="2000" b="0" dirty="0" smtClean="0">
              <a:solidFill>
                <a:schemeClr val="tx1"/>
              </a:solidFill>
              <a:cs typeface="Arial" charset="0"/>
            </a:endParaRPr>
          </a:p>
        </p:txBody>
      </p:sp>
      <p:sp>
        <p:nvSpPr>
          <p:cNvPr id="4" name="Slide Number Placeholder 3"/>
          <p:cNvSpPr>
            <a:spLocks noGrp="1"/>
          </p:cNvSpPr>
          <p:nvPr>
            <p:ph type="sldNum" sz="quarter" idx="10"/>
          </p:nvPr>
        </p:nvSpPr>
        <p:spPr/>
        <p:txBody>
          <a:bodyPr/>
          <a:lstStyle/>
          <a:p>
            <a:pPr>
              <a:defRPr/>
            </a:pPr>
            <a:fld id="{5CC684C4-5664-4D24-A535-6222EF1696C1}" type="slidenum">
              <a:rPr lang="en-US" smtClean="0"/>
              <a:pPr>
                <a:defRPr/>
              </a:pPr>
              <a:t>22</a:t>
            </a:fld>
            <a:endParaRPr lang="en-US" dirty="0"/>
          </a:p>
        </p:txBody>
      </p:sp>
    </p:spTree>
    <p:extLst>
      <p:ext uri="{BB962C8B-B14F-4D97-AF65-F5344CB8AC3E}">
        <p14:creationId xmlns:p14="http://schemas.microsoft.com/office/powerpoint/2010/main" val="8357713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DD977BB3-CEA7-4651-9F4D-89F887CC9FC8}" type="slidenum">
              <a:rPr lang="en-US" sz="1000" smtClean="0">
                <a:solidFill>
                  <a:srgbClr val="989A99"/>
                </a:solidFill>
              </a:rPr>
              <a:pPr/>
              <a:t>23</a:t>
            </a:fld>
            <a:endParaRPr lang="en-US" sz="1000" dirty="0" smtClean="0">
              <a:solidFill>
                <a:srgbClr val="989A99"/>
              </a:solidFill>
            </a:endParaRPr>
          </a:p>
        </p:txBody>
      </p:sp>
      <p:sp>
        <p:nvSpPr>
          <p:cNvPr id="18435" name="Rectangle 3"/>
          <p:cNvSpPr>
            <a:spLocks noChangeArrowheads="1"/>
          </p:cNvSpPr>
          <p:nvPr/>
        </p:nvSpPr>
        <p:spPr bwMode="auto">
          <a:xfrm>
            <a:off x="295506" y="1102178"/>
            <a:ext cx="8636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a:solidFill>
                  <a:schemeClr val="tx1"/>
                </a:solidFill>
                <a:latin typeface="Calibri" panose="020F0502020204030204" pitchFamily="34" charset="0"/>
                <a:cs typeface="Calibri" panose="020F0502020204030204" pitchFamily="34" charset="0"/>
              </a:rPr>
              <a:t>Package </a:t>
            </a:r>
            <a:r>
              <a:rPr lang="en-US" sz="3200" dirty="0" smtClean="0">
                <a:solidFill>
                  <a:schemeClr val="tx1"/>
                </a:solidFill>
                <a:latin typeface="Calibri" panose="020F0502020204030204" pitchFamily="34" charset="0"/>
                <a:cs typeface="Calibri" panose="020F0502020204030204" pitchFamily="34" charset="0"/>
              </a:rPr>
              <a:t>Services</a:t>
            </a:r>
            <a:endParaRPr lang="en-US" sz="3200" dirty="0">
              <a:solidFill>
                <a:schemeClr val="tx1"/>
              </a:solidFill>
              <a:latin typeface="Calibri" panose="020F0502020204030204" pitchFamily="34" charset="0"/>
              <a:cs typeface="Calibri" panose="020F0502020204030204" pitchFamily="34" charset="0"/>
            </a:endParaRPr>
          </a:p>
        </p:txBody>
      </p:sp>
      <p:graphicFrame>
        <p:nvGraphicFramePr>
          <p:cNvPr id="13379" name="Group 67"/>
          <p:cNvGraphicFramePr>
            <a:graphicFrameLocks noGrp="1"/>
          </p:cNvGraphicFramePr>
          <p:nvPr>
            <p:extLst>
              <p:ext uri="{D42A27DB-BD31-4B8C-83A1-F6EECF244321}">
                <p14:modId xmlns:p14="http://schemas.microsoft.com/office/powerpoint/2010/main" val="3482278468"/>
              </p:ext>
            </p:extLst>
          </p:nvPr>
        </p:nvGraphicFramePr>
        <p:xfrm>
          <a:off x="429318" y="2958894"/>
          <a:ext cx="8031163" cy="2391729"/>
        </p:xfrm>
        <a:graphic>
          <a:graphicData uri="http://schemas.openxmlformats.org/drawingml/2006/table">
            <a:tbl>
              <a:tblPr/>
              <a:tblGrid>
                <a:gridCol w="4766136"/>
                <a:gridCol w="3265027"/>
              </a:tblGrid>
              <a:tr h="4000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Product</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CPI Percent Change</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000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Media Mail/Library Mail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5361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Alaska Bypass</a:t>
                      </a:r>
                      <a:endParaRPr kumimoji="0" lang="en-US" sz="1600" b="1" i="0" u="none" strike="noStrike" cap="none" normalizeH="0" baseline="3000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Bound Printed Matter</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Flats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0.8%</a:t>
                      </a:r>
                      <a:endParaRPr kumimoji="0" lang="en-US" sz="2000" b="1" i="0" u="none" strike="noStrike" cap="none" normalizeH="0" baseline="0" dirty="0" smtClean="0">
                        <a:ln>
                          <a:noFill/>
                        </a:ln>
                        <a:solidFill>
                          <a:schemeClr val="accent2"/>
                        </a:solidFill>
                        <a:effectLst/>
                        <a:latin typeface="Calibri" panose="020F0502020204030204" pitchFamily="34" charset="0"/>
                        <a:ea typeface="Times New Roman" pitchFamily="18" charset="0"/>
                        <a:cs typeface="Calibri" panose="020F050202020403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846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	Parcels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1.0%</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8462" name="Rectangle 56"/>
          <p:cNvSpPr>
            <a:spLocks noChangeArrowheads="1"/>
          </p:cNvSpPr>
          <p:nvPr/>
        </p:nvSpPr>
        <p:spPr bwMode="auto">
          <a:xfrm>
            <a:off x="309678" y="1564141"/>
            <a:ext cx="8689975" cy="46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nSpc>
                <a:spcPct val="85000"/>
              </a:lnSpc>
              <a:spcBef>
                <a:spcPct val="20000"/>
              </a:spcBef>
              <a:buClr>
                <a:schemeClr val="accent2"/>
              </a:buClr>
            </a:pPr>
            <a:r>
              <a:rPr lang="en-US" sz="2800" b="0" dirty="0" smtClean="0">
                <a:solidFill>
                  <a:schemeClr val="tx1"/>
                </a:solidFill>
                <a:latin typeface="Calibri" panose="020F0502020204030204" pitchFamily="34" charset="0"/>
                <a:cs typeface="Calibri" panose="020F0502020204030204" pitchFamily="34" charset="0"/>
              </a:rPr>
              <a:t>~1.0% </a:t>
            </a:r>
            <a:r>
              <a:rPr lang="en-US" sz="2800" b="0" dirty="0">
                <a:solidFill>
                  <a:schemeClr val="tx1"/>
                </a:solidFill>
                <a:latin typeface="Calibri" panose="020F0502020204030204" pitchFamily="34" charset="0"/>
                <a:cs typeface="Calibri" panose="020F0502020204030204" pitchFamily="34" charset="0"/>
              </a:rPr>
              <a:t>overall </a:t>
            </a:r>
            <a:r>
              <a:rPr lang="en-US" sz="2800" b="0" dirty="0" smtClean="0">
                <a:solidFill>
                  <a:schemeClr val="tx1"/>
                </a:solidFill>
                <a:latin typeface="Calibri" panose="020F0502020204030204" pitchFamily="34" charset="0"/>
                <a:cs typeface="Calibri" panose="020F0502020204030204" pitchFamily="34" charset="0"/>
              </a:rPr>
              <a:t>increase</a:t>
            </a:r>
          </a:p>
        </p:txBody>
      </p:sp>
    </p:spTree>
    <p:extLst>
      <p:ext uri="{BB962C8B-B14F-4D97-AF65-F5344CB8AC3E}">
        <p14:creationId xmlns:p14="http://schemas.microsoft.com/office/powerpoint/2010/main" val="5677278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7933" y="1075267"/>
            <a:ext cx="8676672" cy="5278368"/>
          </a:xfrm>
          <a:prstGeom prst="rect">
            <a:avLst/>
          </a:prstGeom>
          <a:noFill/>
        </p:spPr>
        <p:txBody>
          <a:bodyPr wrap="square" rtlCol="0">
            <a:spAutoFit/>
          </a:bodyPr>
          <a:lstStyle/>
          <a:p>
            <a:pPr>
              <a:buClr>
                <a:schemeClr val="accent2"/>
              </a:buClr>
            </a:pPr>
            <a:r>
              <a:rPr lang="en-US" altLang="en-US" sz="1200" dirty="0" smtClean="0">
                <a:solidFill>
                  <a:schemeClr val="tx1"/>
                </a:solidFill>
                <a:cs typeface="Arial" charset="0"/>
              </a:rPr>
              <a:t>       </a:t>
            </a:r>
          </a:p>
          <a:p>
            <a:pPr eaLnBrk="1" hangingPunct="1">
              <a:buFont typeface="Wingdings" pitchFamily="2" charset="2"/>
              <a:buNone/>
            </a:pPr>
            <a:r>
              <a:rPr lang="en-US" sz="3200" dirty="0">
                <a:solidFill>
                  <a:schemeClr val="tx1"/>
                </a:solidFill>
                <a:latin typeface="Calibri" panose="020F0502020204030204" pitchFamily="34" charset="0"/>
                <a:cs typeface="Calibri" panose="020F0502020204030204" pitchFamily="34" charset="0"/>
              </a:rPr>
              <a:t>Market Dominant Classification Changes</a:t>
            </a:r>
            <a:endParaRPr lang="en-US" sz="3200" i="1" dirty="0">
              <a:solidFill>
                <a:schemeClr val="tx1"/>
              </a:solidFill>
              <a:latin typeface="Calibri" panose="020F0502020204030204" pitchFamily="34" charset="0"/>
              <a:cs typeface="Calibri" panose="020F0502020204030204" pitchFamily="34" charset="0"/>
            </a:endParaRPr>
          </a:p>
          <a:p>
            <a:pPr marL="228600" lvl="1" indent="-342900">
              <a:spcBef>
                <a:spcPts val="600"/>
              </a:spcBef>
              <a:buClr>
                <a:schemeClr val="accent2"/>
              </a:buClr>
              <a:buFont typeface="Arial" panose="020B0604020202020204" pitchFamily="34" charset="0"/>
              <a:buChar char="•"/>
            </a:pPr>
            <a:r>
              <a:rPr lang="en-US" altLang="en-US" sz="2400" dirty="0">
                <a:solidFill>
                  <a:srgbClr val="0070C0"/>
                </a:solidFill>
                <a:cs typeface="Arial" charset="0"/>
              </a:rPr>
              <a:t>Package Services</a:t>
            </a:r>
          </a:p>
          <a:p>
            <a:pPr marL="685800" lvl="2" indent="-342900">
              <a:spcBef>
                <a:spcPts val="600"/>
              </a:spcBef>
              <a:buClr>
                <a:schemeClr val="accent2"/>
              </a:buClr>
              <a:buFont typeface="Wingdings" panose="05000000000000000000" pitchFamily="2" charset="2"/>
              <a:buChar char="Ø"/>
            </a:pPr>
            <a:r>
              <a:rPr lang="en-US" altLang="en-US" sz="2000" b="0" dirty="0">
                <a:solidFill>
                  <a:schemeClr val="tx1"/>
                </a:solidFill>
                <a:cs typeface="Arial" charset="0"/>
              </a:rPr>
              <a:t>FSS Bound Printed Matter reverts to structure in place in 2014</a:t>
            </a:r>
          </a:p>
          <a:p>
            <a:pPr marL="1085850" lvl="3" indent="-285750">
              <a:spcBef>
                <a:spcPts val="600"/>
              </a:spcBef>
              <a:buClr>
                <a:schemeClr val="accent2"/>
              </a:buClr>
              <a:buFont typeface="Arial" pitchFamily="34" charset="0"/>
              <a:buChar char="•"/>
            </a:pPr>
            <a:r>
              <a:rPr lang="en-US" altLang="en-US" sz="1800" b="0" dirty="0">
                <a:solidFill>
                  <a:schemeClr val="tx1"/>
                </a:solidFill>
                <a:cs typeface="Arial" charset="0"/>
              </a:rPr>
              <a:t>Carrier Route and Presorted</a:t>
            </a:r>
          </a:p>
          <a:p>
            <a:pPr marL="685800" lvl="2" indent="-342900">
              <a:spcBef>
                <a:spcPts val="600"/>
              </a:spcBef>
              <a:buClr>
                <a:schemeClr val="accent2"/>
              </a:buClr>
              <a:buFont typeface="Wingdings" panose="05000000000000000000" pitchFamily="2" charset="2"/>
              <a:buChar char="Ø"/>
            </a:pPr>
            <a:r>
              <a:rPr lang="en-US" altLang="en-US" sz="2000" b="0" dirty="0">
                <a:solidFill>
                  <a:schemeClr val="tx1"/>
                </a:solidFill>
                <a:cs typeface="Arial" charset="0"/>
              </a:rPr>
              <a:t>FSS prep continues to be </a:t>
            </a:r>
            <a:r>
              <a:rPr lang="en-US" altLang="en-US" sz="2000" b="0" dirty="0" smtClean="0">
                <a:solidFill>
                  <a:schemeClr val="tx1"/>
                </a:solidFill>
                <a:cs typeface="Arial" charset="0"/>
              </a:rPr>
              <a:t>required</a:t>
            </a:r>
          </a:p>
          <a:p>
            <a:pPr marL="685800" lvl="2" indent="-342900">
              <a:spcBef>
                <a:spcPts val="600"/>
              </a:spcBef>
              <a:buClr>
                <a:schemeClr val="accent2"/>
              </a:buClr>
              <a:buFont typeface="Wingdings" panose="05000000000000000000" pitchFamily="2" charset="2"/>
              <a:buChar char="Ø"/>
            </a:pPr>
            <a:r>
              <a:rPr lang="en-US" altLang="en-US" sz="2000" b="0" dirty="0" smtClean="0">
                <a:solidFill>
                  <a:schemeClr val="tx1"/>
                </a:solidFill>
                <a:cs typeface="Arial" charset="0"/>
              </a:rPr>
              <a:t>Standard Mail Parcels will have a Simplified Pricing Structure Saturation and Carrier Route Parcels (Simple Samples)</a:t>
            </a:r>
          </a:p>
          <a:p>
            <a:pPr marL="685800" lvl="2" indent="-342900">
              <a:spcBef>
                <a:spcPts val="600"/>
              </a:spcBef>
              <a:buClr>
                <a:schemeClr val="accent2"/>
              </a:buClr>
              <a:buFont typeface="Wingdings" panose="05000000000000000000" pitchFamily="2" charset="2"/>
              <a:buChar char="Ø"/>
            </a:pPr>
            <a:r>
              <a:rPr lang="en-US" altLang="en-US" sz="2000" b="0" dirty="0" smtClean="0">
                <a:solidFill>
                  <a:schemeClr val="tx1"/>
                </a:solidFill>
                <a:cs typeface="Arial" charset="0"/>
              </a:rPr>
              <a:t>Reduce from 6 Volume Pricing Tiers down to 2</a:t>
            </a:r>
          </a:p>
          <a:p>
            <a:pPr marL="628650" lvl="2" indent="-285750">
              <a:spcBef>
                <a:spcPts val="600"/>
              </a:spcBef>
              <a:buClr>
                <a:schemeClr val="accent2"/>
              </a:buClr>
              <a:buFont typeface="Wingdings" pitchFamily="2" charset="2"/>
              <a:buChar char="§"/>
            </a:pPr>
            <a:r>
              <a:rPr lang="en-US" altLang="en-US" sz="1800" b="0" dirty="0" smtClean="0">
                <a:solidFill>
                  <a:schemeClr val="tx1"/>
                </a:solidFill>
                <a:cs typeface="Arial" charset="0"/>
              </a:rPr>
              <a:t>Volumes up to and equal to 200,000 pieces </a:t>
            </a:r>
          </a:p>
          <a:p>
            <a:pPr marL="628650" lvl="2" indent="-285750">
              <a:spcBef>
                <a:spcPts val="600"/>
              </a:spcBef>
              <a:buClr>
                <a:schemeClr val="accent2"/>
              </a:buClr>
              <a:buFont typeface="Wingdings" pitchFamily="2" charset="2"/>
              <a:buChar char="§"/>
            </a:pPr>
            <a:r>
              <a:rPr lang="en-US" altLang="en-US" sz="1800" b="0" dirty="0" smtClean="0">
                <a:solidFill>
                  <a:schemeClr val="tx1"/>
                </a:solidFill>
                <a:cs typeface="Arial" charset="0"/>
              </a:rPr>
              <a:t>Volumes greater than 200,000 pieces</a:t>
            </a:r>
            <a:endParaRPr lang="en-US" altLang="en-US" sz="1800" b="0" dirty="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sz="2000" b="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sz="2000" b="0" dirty="0" smtClean="0">
              <a:solidFill>
                <a:schemeClr val="tx1"/>
              </a:solidFill>
              <a:cs typeface="Arial" charset="0"/>
            </a:endParaRPr>
          </a:p>
          <a:p>
            <a:pPr marL="0" lvl="1">
              <a:spcBef>
                <a:spcPts val="600"/>
              </a:spcBef>
              <a:buClr>
                <a:schemeClr val="accent2"/>
              </a:buClr>
            </a:pPr>
            <a:endParaRPr lang="en-US" altLang="en-US" sz="2000" b="0" dirty="0" smtClean="0">
              <a:solidFill>
                <a:schemeClr val="tx1"/>
              </a:solidFill>
              <a:cs typeface="Arial" charset="0"/>
            </a:endParaRPr>
          </a:p>
        </p:txBody>
      </p:sp>
      <p:sp>
        <p:nvSpPr>
          <p:cNvPr id="4" name="Slide Number Placeholder 3"/>
          <p:cNvSpPr>
            <a:spLocks noGrp="1"/>
          </p:cNvSpPr>
          <p:nvPr>
            <p:ph type="sldNum" sz="quarter" idx="10"/>
          </p:nvPr>
        </p:nvSpPr>
        <p:spPr/>
        <p:txBody>
          <a:bodyPr/>
          <a:lstStyle/>
          <a:p>
            <a:pPr>
              <a:defRPr/>
            </a:pPr>
            <a:fld id="{5CC684C4-5664-4D24-A535-6222EF1696C1}" type="slidenum">
              <a:rPr lang="en-US" smtClean="0"/>
              <a:pPr>
                <a:defRPr/>
              </a:pPr>
              <a:t>24</a:t>
            </a:fld>
            <a:endParaRPr lang="en-US" dirty="0"/>
          </a:p>
        </p:txBody>
      </p:sp>
    </p:spTree>
    <p:extLst>
      <p:ext uri="{BB962C8B-B14F-4D97-AF65-F5344CB8AC3E}">
        <p14:creationId xmlns:p14="http://schemas.microsoft.com/office/powerpoint/2010/main" val="22684737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000066"/>
                </a:solidFill>
                <a:latin typeface="Arial" pitchFamily="34" charset="0"/>
              </a:defRPr>
            </a:lvl1pPr>
            <a:lvl2pPr marL="742950" indent="-285750">
              <a:defRPr sz="1600" b="1">
                <a:solidFill>
                  <a:srgbClr val="000066"/>
                </a:solidFill>
                <a:latin typeface="Arial" pitchFamily="34" charset="0"/>
              </a:defRPr>
            </a:lvl2pPr>
            <a:lvl3pPr marL="1143000" indent="-228600">
              <a:defRPr sz="1600" b="1">
                <a:solidFill>
                  <a:srgbClr val="000066"/>
                </a:solidFill>
                <a:latin typeface="Arial" pitchFamily="34" charset="0"/>
              </a:defRPr>
            </a:lvl3pPr>
            <a:lvl4pPr marL="1600200" indent="-228600">
              <a:defRPr sz="1600" b="1">
                <a:solidFill>
                  <a:srgbClr val="000066"/>
                </a:solidFill>
                <a:latin typeface="Arial" pitchFamily="34" charset="0"/>
              </a:defRPr>
            </a:lvl4pPr>
            <a:lvl5pPr marL="2057400" indent="-228600">
              <a:defRPr sz="1600" b="1">
                <a:solidFill>
                  <a:srgbClr val="000066"/>
                </a:solidFill>
                <a:latin typeface="Arial" pitchFamily="34" charset="0"/>
              </a:defRPr>
            </a:lvl5pPr>
            <a:lvl6pPr marL="2514600" indent="-228600" fontAlgn="base">
              <a:spcBef>
                <a:spcPct val="0"/>
              </a:spcBef>
              <a:spcAft>
                <a:spcPct val="0"/>
              </a:spcAft>
              <a:defRPr sz="1600" b="1">
                <a:solidFill>
                  <a:srgbClr val="000066"/>
                </a:solidFill>
                <a:latin typeface="Arial" pitchFamily="34" charset="0"/>
              </a:defRPr>
            </a:lvl6pPr>
            <a:lvl7pPr marL="2971800" indent="-228600" fontAlgn="base">
              <a:spcBef>
                <a:spcPct val="0"/>
              </a:spcBef>
              <a:spcAft>
                <a:spcPct val="0"/>
              </a:spcAft>
              <a:defRPr sz="1600" b="1">
                <a:solidFill>
                  <a:srgbClr val="000066"/>
                </a:solidFill>
                <a:latin typeface="Arial" pitchFamily="34" charset="0"/>
              </a:defRPr>
            </a:lvl7pPr>
            <a:lvl8pPr marL="3429000" indent="-228600" fontAlgn="base">
              <a:spcBef>
                <a:spcPct val="0"/>
              </a:spcBef>
              <a:spcAft>
                <a:spcPct val="0"/>
              </a:spcAft>
              <a:defRPr sz="1600" b="1">
                <a:solidFill>
                  <a:srgbClr val="000066"/>
                </a:solidFill>
                <a:latin typeface="Arial" pitchFamily="34" charset="0"/>
              </a:defRPr>
            </a:lvl8pPr>
            <a:lvl9pPr marL="3886200" indent="-228600" fontAlgn="base">
              <a:spcBef>
                <a:spcPct val="0"/>
              </a:spcBef>
              <a:spcAft>
                <a:spcPct val="0"/>
              </a:spcAft>
              <a:defRPr sz="1600" b="1">
                <a:solidFill>
                  <a:srgbClr val="000066"/>
                </a:solidFill>
                <a:latin typeface="Arial" pitchFamily="34" charset="0"/>
              </a:defRPr>
            </a:lvl9pPr>
          </a:lstStyle>
          <a:p>
            <a:fld id="{F0795597-3F15-485A-AA5C-3E3C18847CCD}" type="slidenum">
              <a:rPr lang="en-US" sz="1000" smtClean="0">
                <a:solidFill>
                  <a:srgbClr val="989A99"/>
                </a:solidFill>
                <a:ea typeface="ヒラギノ角ゴ Pro W3"/>
                <a:cs typeface="ヒラギノ角ゴ Pro W3"/>
              </a:rPr>
              <a:pPr/>
              <a:t>25</a:t>
            </a:fld>
            <a:endParaRPr lang="en-US" sz="1000" dirty="0" smtClean="0">
              <a:solidFill>
                <a:srgbClr val="989A99"/>
              </a:solidFill>
              <a:ea typeface="ヒラギノ角ゴ Pro W3"/>
              <a:cs typeface="ヒラギノ角ゴ Pro W3"/>
            </a:endParaRPr>
          </a:p>
        </p:txBody>
      </p:sp>
      <p:sp>
        <p:nvSpPr>
          <p:cNvPr id="113666" name="Rectangle 2"/>
          <p:cNvSpPr>
            <a:spLocks noChangeArrowheads="1"/>
          </p:cNvSpPr>
          <p:nvPr/>
        </p:nvSpPr>
        <p:spPr bwMode="auto">
          <a:xfrm>
            <a:off x="306922" y="1103539"/>
            <a:ext cx="8636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p>
            <a:r>
              <a:rPr lang="en-US" sz="3200" dirty="0">
                <a:solidFill>
                  <a:schemeClr val="tx1"/>
                </a:solidFill>
                <a:latin typeface="Calibri" panose="020F0502020204030204" pitchFamily="34" charset="0"/>
                <a:cs typeface="Calibri" panose="020F0502020204030204" pitchFamily="34" charset="0"/>
              </a:rPr>
              <a:t>Extra </a:t>
            </a:r>
            <a:r>
              <a:rPr lang="en-US" sz="3200" dirty="0" smtClean="0">
                <a:solidFill>
                  <a:schemeClr val="tx1"/>
                </a:solidFill>
                <a:latin typeface="Calibri" panose="020F0502020204030204" pitchFamily="34" charset="0"/>
                <a:cs typeface="Calibri" panose="020F0502020204030204" pitchFamily="34" charset="0"/>
              </a:rPr>
              <a:t>Services</a:t>
            </a:r>
            <a:endParaRPr lang="en-US" sz="3200" dirty="0">
              <a:solidFill>
                <a:schemeClr val="tx1"/>
              </a:solidFill>
              <a:latin typeface="Calibri" panose="020F0502020204030204" pitchFamily="34" charset="0"/>
              <a:cs typeface="Calibri" panose="020F0502020204030204" pitchFamily="34" charset="0"/>
            </a:endParaRPr>
          </a:p>
        </p:txBody>
      </p:sp>
      <p:graphicFrame>
        <p:nvGraphicFramePr>
          <p:cNvPr id="14382" name="Group 46"/>
          <p:cNvGraphicFramePr>
            <a:graphicFrameLocks noGrp="1"/>
          </p:cNvGraphicFramePr>
          <p:nvPr>
            <p:extLst>
              <p:ext uri="{D42A27DB-BD31-4B8C-83A1-F6EECF244321}">
                <p14:modId xmlns:p14="http://schemas.microsoft.com/office/powerpoint/2010/main" val="3415412345"/>
              </p:ext>
            </p:extLst>
          </p:nvPr>
        </p:nvGraphicFramePr>
        <p:xfrm>
          <a:off x="412861" y="2465613"/>
          <a:ext cx="8140389" cy="3863978"/>
        </p:xfrm>
        <a:graphic>
          <a:graphicData uri="http://schemas.openxmlformats.org/drawingml/2006/table">
            <a:tbl>
              <a:tblPr/>
              <a:tblGrid>
                <a:gridCol w="4568235"/>
                <a:gridCol w="3572154"/>
              </a:tblGrid>
              <a:tr h="53143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Product</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CPI Percent Change</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488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PO Boxes™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6.7%</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1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Certified Mail</a:t>
                      </a:r>
                      <a:r>
                        <a:rPr kumimoji="0" lang="en-US" sz="1800" b="1" i="0" u="none" strike="noStrike" cap="none" normalizeH="0" baseline="3000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Return Receipt</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2.9%</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889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Registered Mail™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Insurance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COD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2.5%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6131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All Other</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1.5%</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3696" name="Rectangle 46"/>
          <p:cNvSpPr>
            <a:spLocks noChangeArrowheads="1"/>
          </p:cNvSpPr>
          <p:nvPr/>
        </p:nvSpPr>
        <p:spPr bwMode="auto">
          <a:xfrm>
            <a:off x="320530" y="1625827"/>
            <a:ext cx="8639175" cy="523220"/>
          </a:xfrm>
          <a:prstGeom prst="rect">
            <a:avLst/>
          </a:prstGeom>
          <a:noFill/>
          <a:ln>
            <a:noFill/>
          </a:ln>
          <a:extLst/>
        </p:spPr>
        <p:txBody>
          <a:bodyPr>
            <a:spAutoFit/>
          </a:bodyPr>
          <a:lstStyle/>
          <a:p>
            <a:pPr>
              <a:spcBef>
                <a:spcPct val="20000"/>
              </a:spcBef>
            </a:pPr>
            <a:r>
              <a:rPr lang="en-US" sz="2800" b="0" dirty="0" smtClean="0">
                <a:solidFill>
                  <a:schemeClr val="tx1"/>
                </a:solidFill>
                <a:latin typeface="Calibri" panose="020F0502020204030204" pitchFamily="34" charset="0"/>
                <a:cs typeface="Calibri" panose="020F0502020204030204" pitchFamily="34" charset="0"/>
              </a:rPr>
              <a:t>~2.5% </a:t>
            </a:r>
            <a:r>
              <a:rPr lang="en-US" sz="2800" b="0" dirty="0">
                <a:solidFill>
                  <a:schemeClr val="tx1"/>
                </a:solidFill>
                <a:latin typeface="Calibri" panose="020F0502020204030204" pitchFamily="34" charset="0"/>
                <a:cs typeface="Calibri" panose="020F0502020204030204" pitchFamily="34" charset="0"/>
              </a:rPr>
              <a:t>overall </a:t>
            </a:r>
            <a:r>
              <a:rPr lang="en-US" sz="2800" b="0" dirty="0" smtClean="0">
                <a:solidFill>
                  <a:schemeClr val="tx1"/>
                </a:solidFill>
                <a:latin typeface="Calibri" panose="020F0502020204030204" pitchFamily="34" charset="0"/>
                <a:cs typeface="Calibri" panose="020F0502020204030204" pitchFamily="34" charset="0"/>
              </a:rPr>
              <a:t>increase</a:t>
            </a:r>
            <a:endParaRPr lang="en-US" sz="2800" b="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58719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881" y="813067"/>
            <a:ext cx="8774724" cy="6571030"/>
          </a:xfrm>
          <a:prstGeom prst="rect">
            <a:avLst/>
          </a:prstGeom>
          <a:noFill/>
        </p:spPr>
        <p:txBody>
          <a:bodyPr wrap="square" rtlCol="0">
            <a:spAutoFit/>
          </a:bodyPr>
          <a:lstStyle/>
          <a:p>
            <a:pPr>
              <a:buClr>
                <a:schemeClr val="accent2"/>
              </a:buClr>
            </a:pPr>
            <a:r>
              <a:rPr lang="en-US" altLang="en-US" sz="1200" dirty="0" smtClean="0">
                <a:solidFill>
                  <a:schemeClr val="tx1"/>
                </a:solidFill>
                <a:cs typeface="Arial" charset="0"/>
              </a:rPr>
              <a:t>       </a:t>
            </a:r>
          </a:p>
          <a:p>
            <a:pPr eaLnBrk="1" hangingPunct="1">
              <a:buFont typeface="Wingdings" pitchFamily="2" charset="2"/>
              <a:buNone/>
            </a:pPr>
            <a:r>
              <a:rPr lang="en-US" sz="3200" dirty="0">
                <a:solidFill>
                  <a:schemeClr val="tx1"/>
                </a:solidFill>
                <a:latin typeface="Calibri" panose="020F0502020204030204" pitchFamily="34" charset="0"/>
                <a:cs typeface="Calibri" panose="020F0502020204030204" pitchFamily="34" charset="0"/>
              </a:rPr>
              <a:t>Market Dominant Classification Changes</a:t>
            </a:r>
            <a:endParaRPr lang="en-US" sz="3200" i="1" dirty="0">
              <a:solidFill>
                <a:schemeClr val="tx1"/>
              </a:solidFill>
              <a:latin typeface="Calibri" panose="020F0502020204030204" pitchFamily="34" charset="0"/>
              <a:cs typeface="Calibri" panose="020F0502020204030204" pitchFamily="34" charset="0"/>
            </a:endParaRPr>
          </a:p>
          <a:p>
            <a:pPr marL="228600" lvl="1" indent="-342900">
              <a:spcBef>
                <a:spcPts val="600"/>
              </a:spcBef>
              <a:buClr>
                <a:schemeClr val="accent2"/>
              </a:buClr>
              <a:buFont typeface="Arial" panose="020B0604020202020204" pitchFamily="34" charset="0"/>
              <a:buChar char="•"/>
            </a:pPr>
            <a:r>
              <a:rPr lang="en-US" altLang="en-US" sz="2000" dirty="0">
                <a:solidFill>
                  <a:srgbClr val="0070C0"/>
                </a:solidFill>
                <a:cs typeface="Arial" charset="0"/>
              </a:rPr>
              <a:t>Special </a:t>
            </a:r>
            <a:r>
              <a:rPr lang="en-US" altLang="en-US" sz="2000" dirty="0" smtClean="0">
                <a:solidFill>
                  <a:srgbClr val="0070C0"/>
                </a:solidFill>
                <a:cs typeface="Arial" charset="0"/>
              </a:rPr>
              <a:t>Services – Simplification of Shipping Product Permits</a:t>
            </a:r>
            <a:endParaRPr lang="en-US" altLang="en-US" sz="2000" dirty="0">
              <a:solidFill>
                <a:srgbClr val="0070C0"/>
              </a:solidFill>
              <a:cs typeface="Arial" charset="0"/>
            </a:endParaRPr>
          </a:p>
          <a:p>
            <a:pPr marL="685800" lvl="2" indent="-342900">
              <a:spcBef>
                <a:spcPts val="600"/>
              </a:spcBef>
              <a:buClr>
                <a:schemeClr val="accent2"/>
              </a:buClr>
              <a:buFont typeface="Wingdings" panose="05000000000000000000" pitchFamily="2" charset="2"/>
              <a:buChar char="Ø"/>
            </a:pPr>
            <a:r>
              <a:rPr lang="en-US" altLang="en-US" sz="1800" b="0" dirty="0">
                <a:solidFill>
                  <a:schemeClr val="tx1"/>
                </a:solidFill>
                <a:cs typeface="Arial" charset="0"/>
              </a:rPr>
              <a:t>Combine Permit for Outbound/Return Shipping </a:t>
            </a:r>
            <a:r>
              <a:rPr lang="en-US" altLang="en-US" sz="1800" b="0" dirty="0" smtClean="0">
                <a:solidFill>
                  <a:schemeClr val="tx1"/>
                </a:solidFill>
                <a:cs typeface="Arial" charset="0"/>
              </a:rPr>
              <a:t>Products </a:t>
            </a:r>
          </a:p>
          <a:p>
            <a:pPr marL="628650" lvl="2" indent="-285750">
              <a:spcBef>
                <a:spcPts val="600"/>
              </a:spcBef>
              <a:buClr>
                <a:schemeClr val="accent2"/>
              </a:buClr>
              <a:buFont typeface="Arial" pitchFamily="34" charset="0"/>
              <a:buChar char="•"/>
            </a:pPr>
            <a:r>
              <a:rPr lang="en-US" altLang="en-US" sz="1800" b="0" dirty="0" smtClean="0">
                <a:solidFill>
                  <a:schemeClr val="tx1"/>
                </a:solidFill>
                <a:cs typeface="Arial" charset="0"/>
              </a:rPr>
              <a:t> New Permit - Shipping Products Permit</a:t>
            </a:r>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Eliminate </a:t>
            </a:r>
            <a:r>
              <a:rPr lang="en-US" altLang="en-US" sz="1800" b="0" dirty="0">
                <a:solidFill>
                  <a:schemeClr val="tx1"/>
                </a:solidFill>
                <a:cs typeface="Arial" charset="0"/>
              </a:rPr>
              <a:t>fees for Inbound/Outbound Commercial Competitive Shipping </a:t>
            </a:r>
            <a:r>
              <a:rPr lang="en-US" altLang="en-US" sz="1800" b="0" dirty="0" smtClean="0">
                <a:solidFill>
                  <a:schemeClr val="tx1"/>
                </a:solidFill>
                <a:cs typeface="Arial" charset="0"/>
              </a:rPr>
              <a:t>Products</a:t>
            </a:r>
          </a:p>
          <a:p>
            <a:pPr marL="628650" lvl="2" indent="-285750">
              <a:spcBef>
                <a:spcPts val="600"/>
              </a:spcBef>
              <a:buClr>
                <a:schemeClr val="accent2"/>
              </a:buClr>
              <a:buFont typeface="Arial" pitchFamily="34" charset="0"/>
              <a:buChar char="•"/>
            </a:pPr>
            <a:r>
              <a:rPr lang="en-US" dirty="0" smtClean="0"/>
              <a:t>Priority </a:t>
            </a:r>
            <a:r>
              <a:rPr lang="en-US" dirty="0"/>
              <a:t>Mail Express, Priority Mail, First-Class Package Service, Parcel Select, Parcel Select Lightweight, Library Mail, Media Mail, and Bound Printed Matter (parcels). </a:t>
            </a:r>
            <a:endParaRPr lang="en-US" b="0" dirty="0"/>
          </a:p>
          <a:p>
            <a:pPr marL="628650" lvl="2" indent="-285750">
              <a:spcBef>
                <a:spcPts val="600"/>
              </a:spcBef>
              <a:buClr>
                <a:schemeClr val="accent2"/>
              </a:buClr>
              <a:buFont typeface="Arial" pitchFamily="34" charset="0"/>
              <a:buChar char="•"/>
            </a:pPr>
            <a:r>
              <a:rPr lang="en-US" sz="1800" b="0" dirty="0" smtClean="0">
                <a:solidFill>
                  <a:schemeClr val="tx1"/>
                </a:solidFill>
              </a:rPr>
              <a:t>If </a:t>
            </a:r>
            <a:r>
              <a:rPr lang="en-US" sz="1800" b="0" dirty="0">
                <a:solidFill>
                  <a:schemeClr val="tx1"/>
                </a:solidFill>
              </a:rPr>
              <a:t>you use Merchandise Return (MR) and Business Reply Mail (BRM) permits to receive parcels through USPS Returns products you will no longer have to pay the applicable annual permit fees for</a:t>
            </a:r>
            <a:r>
              <a:rPr lang="en-US" b="0" dirty="0"/>
              <a:t>: </a:t>
            </a:r>
            <a:r>
              <a:rPr lang="en-US" dirty="0"/>
              <a:t>Merchandise Return Service, Business Reply Mail (Parcels only), USPS Returns (Scan Based Payment), and Parcel Return Service. </a:t>
            </a:r>
            <a:endParaRPr lang="en-US" b="0" dirty="0"/>
          </a:p>
          <a:p>
            <a:pPr marL="685800" lvl="2" indent="-342900">
              <a:spcBef>
                <a:spcPts val="600"/>
              </a:spcBef>
              <a:buClr>
                <a:schemeClr val="accent2"/>
              </a:buClr>
              <a:buFont typeface="Wingdings" panose="05000000000000000000" pitchFamily="2" charset="2"/>
              <a:buChar char="Ø"/>
            </a:pPr>
            <a:r>
              <a:rPr lang="en-US" altLang="en-US" sz="1800" b="0" dirty="0" smtClean="0">
                <a:solidFill>
                  <a:schemeClr val="tx1"/>
                </a:solidFill>
                <a:cs typeface="Arial" charset="0"/>
              </a:rPr>
              <a:t>Redesign </a:t>
            </a:r>
            <a:r>
              <a:rPr lang="en-US" altLang="en-US" sz="1800" b="0" dirty="0">
                <a:solidFill>
                  <a:schemeClr val="tx1"/>
                </a:solidFill>
                <a:cs typeface="Arial" charset="0"/>
              </a:rPr>
              <a:t>COD to provide only Hold-for-Pickup delivery</a:t>
            </a:r>
          </a:p>
          <a:p>
            <a:pPr marL="228600" lvl="1" indent="-342900">
              <a:spcBef>
                <a:spcPts val="600"/>
              </a:spcBef>
              <a:buClr>
                <a:schemeClr val="accent2"/>
              </a:buClr>
              <a:buFont typeface="Wingdings" panose="05000000000000000000" pitchFamily="2" charset="2"/>
              <a:buChar char="Ø"/>
            </a:pPr>
            <a:endParaRPr lang="en-US" altLang="en-US" sz="1800" b="0" dirty="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sz="2000" b="0" dirty="0" smtClean="0">
              <a:solidFill>
                <a:schemeClr val="tx1"/>
              </a:solidFill>
              <a:cs typeface="Arial" charset="0"/>
            </a:endParaRPr>
          </a:p>
          <a:p>
            <a:pPr marL="685800" lvl="2" indent="-342900">
              <a:spcBef>
                <a:spcPts val="600"/>
              </a:spcBef>
              <a:buClr>
                <a:schemeClr val="accent2"/>
              </a:buClr>
              <a:buFont typeface="Wingdings" panose="05000000000000000000" pitchFamily="2" charset="2"/>
              <a:buChar char="Ø"/>
            </a:pPr>
            <a:endParaRPr lang="en-US" altLang="en-US" sz="2000" b="0" dirty="0" smtClean="0">
              <a:solidFill>
                <a:schemeClr val="tx1"/>
              </a:solidFill>
              <a:cs typeface="Arial" charset="0"/>
            </a:endParaRPr>
          </a:p>
          <a:p>
            <a:pPr marL="0" lvl="1">
              <a:spcBef>
                <a:spcPts val="600"/>
              </a:spcBef>
              <a:buClr>
                <a:schemeClr val="accent2"/>
              </a:buClr>
            </a:pPr>
            <a:endParaRPr lang="en-US" altLang="en-US" sz="2000" b="0" dirty="0" smtClean="0">
              <a:solidFill>
                <a:schemeClr val="tx1"/>
              </a:solidFill>
              <a:cs typeface="Arial" charset="0"/>
            </a:endParaRPr>
          </a:p>
        </p:txBody>
      </p:sp>
      <p:sp>
        <p:nvSpPr>
          <p:cNvPr id="4" name="Slide Number Placeholder 3"/>
          <p:cNvSpPr>
            <a:spLocks noGrp="1"/>
          </p:cNvSpPr>
          <p:nvPr>
            <p:ph type="sldNum" sz="quarter" idx="10"/>
          </p:nvPr>
        </p:nvSpPr>
        <p:spPr/>
        <p:txBody>
          <a:bodyPr/>
          <a:lstStyle/>
          <a:p>
            <a:pPr>
              <a:defRPr/>
            </a:pPr>
            <a:fld id="{5CC684C4-5664-4D24-A535-6222EF1696C1}" type="slidenum">
              <a:rPr lang="en-US" smtClean="0"/>
              <a:pPr>
                <a:defRPr/>
              </a:pPr>
              <a:t>26</a:t>
            </a:fld>
            <a:endParaRPr lang="en-US" dirty="0"/>
          </a:p>
        </p:txBody>
      </p:sp>
    </p:spTree>
    <p:extLst>
      <p:ext uri="{BB962C8B-B14F-4D97-AF65-F5344CB8AC3E}">
        <p14:creationId xmlns:p14="http://schemas.microsoft.com/office/powerpoint/2010/main" val="9354352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8"/>
          <p:cNvSpPr>
            <a:spLocks noChangeArrowheads="1"/>
          </p:cNvSpPr>
          <p:nvPr/>
        </p:nvSpPr>
        <p:spPr bwMode="auto">
          <a:xfrm>
            <a:off x="50007" y="1492250"/>
            <a:ext cx="9063036" cy="1784350"/>
          </a:xfrm>
          <a:prstGeom prst="rect">
            <a:avLst/>
          </a:prstGeom>
          <a:solidFill>
            <a:schemeClr val="bg1">
              <a:lumMod val="85000"/>
            </a:schemeClr>
          </a:solidFill>
          <a:ln w="9525">
            <a:noFill/>
            <a:miter lim="800000"/>
            <a:headEnd/>
            <a:tailEnd/>
          </a:ln>
        </p:spPr>
        <p:txBody>
          <a:bodyPr wrap="none" lIns="84615" tIns="42307" rIns="84615" bIns="42307" anchor="ctr"/>
          <a:lstStyle/>
          <a:p>
            <a:pPr algn="ctr" defTabSz="893350" fontAlgn="base">
              <a:spcBef>
                <a:spcPct val="0"/>
              </a:spcBef>
              <a:spcAft>
                <a:spcPct val="0"/>
              </a:spcAft>
              <a:defRPr/>
            </a:pPr>
            <a:endParaRPr lang="en-US" sz="1600" dirty="0">
              <a:solidFill>
                <a:srgbClr val="000000"/>
              </a:solidFill>
              <a:cs typeface="Arial" charset="0"/>
            </a:endParaRPr>
          </a:p>
        </p:txBody>
      </p:sp>
      <p:sp>
        <p:nvSpPr>
          <p:cNvPr id="13315" name="Left-Right Arrow 1"/>
          <p:cNvSpPr>
            <a:spLocks noChangeArrowheads="1"/>
          </p:cNvSpPr>
          <p:nvPr/>
        </p:nvSpPr>
        <p:spPr bwMode="auto">
          <a:xfrm>
            <a:off x="1063625" y="1806575"/>
            <a:ext cx="1298575" cy="708025"/>
          </a:xfrm>
          <a:prstGeom prst="leftRightArrow">
            <a:avLst>
              <a:gd name="adj1" fmla="val 50000"/>
              <a:gd name="adj2" fmla="val 50038"/>
            </a:avLst>
          </a:prstGeom>
          <a:solidFill>
            <a:srgbClr val="75FFE5"/>
          </a:solidFill>
          <a:ln>
            <a:noFill/>
          </a:ln>
          <a:extLst>
            <a:ext uri="{91240B29-F687-4F45-9708-019B960494DF}">
              <a14:hiddenLine xmlns:a14="http://schemas.microsoft.com/office/drawing/2010/main" w="9525" algn="ctr">
                <a:solidFill>
                  <a:srgbClr val="000000"/>
                </a:solidFill>
                <a:round/>
                <a:headEnd/>
                <a:tailEnd/>
              </a14:hiddenLine>
            </a:ext>
          </a:extLst>
        </p:spPr>
        <p:txBody>
          <a:bodyPr lIns="86486" tIns="43243" rIns="86486" bIns="43243"/>
          <a:lstStyle/>
          <a:p>
            <a:pPr marL="323850" indent="-323850" defTabSz="863600" fontAlgn="base">
              <a:spcBef>
                <a:spcPct val="20000"/>
              </a:spcBef>
              <a:spcAft>
                <a:spcPct val="0"/>
              </a:spcAft>
              <a:buSzPct val="75000"/>
            </a:pPr>
            <a:endParaRPr lang="en-US" altLang="en-US" sz="1700" b="1" dirty="0">
              <a:solidFill>
                <a:srgbClr val="000000"/>
              </a:solidFill>
              <a:cs typeface="Arial" charset="0"/>
            </a:endParaRPr>
          </a:p>
        </p:txBody>
      </p:sp>
      <p:sp>
        <p:nvSpPr>
          <p:cNvPr id="4" name="Rectangle 3"/>
          <p:cNvSpPr/>
          <p:nvPr/>
        </p:nvSpPr>
        <p:spPr bwMode="auto">
          <a:xfrm>
            <a:off x="39688" y="3352800"/>
            <a:ext cx="9063037" cy="1447800"/>
          </a:xfrm>
          <a:prstGeom prst="rect">
            <a:avLst/>
          </a:prstGeom>
          <a:solidFill>
            <a:schemeClr val="bg1">
              <a:lumMod val="75000"/>
            </a:schemeClr>
          </a:solid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13317" name="Rectangle 44"/>
          <p:cNvSpPr>
            <a:spLocks noChangeArrowheads="1"/>
          </p:cNvSpPr>
          <p:nvPr/>
        </p:nvSpPr>
        <p:spPr bwMode="auto">
          <a:xfrm>
            <a:off x="39688" y="1066800"/>
            <a:ext cx="2292350" cy="239712"/>
          </a:xfrm>
          <a:prstGeom prst="rect">
            <a:avLst/>
          </a:prstGeom>
          <a:solidFill>
            <a:srgbClr val="333399"/>
          </a:solidFill>
          <a:ln w="9525">
            <a:solidFill>
              <a:srgbClr val="333399"/>
            </a:solidFill>
            <a:miter lim="800000"/>
            <a:headEnd/>
            <a:tailEnd/>
          </a:ln>
        </p:spPr>
        <p:txBody>
          <a:bodyPr wrap="none" lIns="84615" tIns="42307" rIns="84615" bIns="42307" anchor="ctr"/>
          <a:lstStyle/>
          <a:p>
            <a:pPr defTabSz="912813" fontAlgn="base">
              <a:spcBef>
                <a:spcPct val="0"/>
              </a:spcBef>
              <a:spcAft>
                <a:spcPct val="0"/>
              </a:spcAft>
            </a:pPr>
            <a:endParaRPr lang="en-US" altLang="en-US" sz="1400" b="1" dirty="0">
              <a:solidFill>
                <a:prstClr val="white"/>
              </a:solidFill>
              <a:cs typeface="Arial" charset="0"/>
            </a:endParaRPr>
          </a:p>
        </p:txBody>
      </p:sp>
      <p:sp>
        <p:nvSpPr>
          <p:cNvPr id="13318" name="Rectangle 90"/>
          <p:cNvSpPr>
            <a:spLocks noChangeArrowheads="1"/>
          </p:cNvSpPr>
          <p:nvPr/>
        </p:nvSpPr>
        <p:spPr bwMode="auto">
          <a:xfrm>
            <a:off x="39688" y="4876800"/>
            <a:ext cx="9063037" cy="1905000"/>
          </a:xfrm>
          <a:prstGeom prst="rect">
            <a:avLst/>
          </a:prstGeom>
          <a:solidFill>
            <a:srgbClr val="A3A3A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4615" tIns="42307" rIns="84615" bIns="42307" anchor="ctr"/>
          <a:lstStyle/>
          <a:p>
            <a:pPr defTabSz="912813" fontAlgn="base">
              <a:spcBef>
                <a:spcPct val="0"/>
              </a:spcBef>
              <a:spcAft>
                <a:spcPct val="0"/>
              </a:spcAft>
            </a:pPr>
            <a:endParaRPr lang="en-US" altLang="en-US" sz="1600" dirty="0">
              <a:solidFill>
                <a:srgbClr val="000000"/>
              </a:solidFill>
              <a:cs typeface="Arial" charset="0"/>
            </a:endParaRPr>
          </a:p>
        </p:txBody>
      </p:sp>
      <p:sp>
        <p:nvSpPr>
          <p:cNvPr id="13319" name="Rectangle 43"/>
          <p:cNvSpPr>
            <a:spLocks noChangeArrowheads="1"/>
          </p:cNvSpPr>
          <p:nvPr/>
        </p:nvSpPr>
        <p:spPr bwMode="auto">
          <a:xfrm>
            <a:off x="6878638" y="1055688"/>
            <a:ext cx="2195512" cy="239712"/>
          </a:xfrm>
          <a:prstGeom prst="rect">
            <a:avLst/>
          </a:prstGeom>
          <a:solidFill>
            <a:srgbClr val="333399"/>
          </a:solidFill>
          <a:ln w="9525">
            <a:solidFill>
              <a:srgbClr val="333399"/>
            </a:solidFill>
            <a:miter lim="800000"/>
            <a:headEnd/>
            <a:tailEnd/>
          </a:ln>
        </p:spPr>
        <p:txBody>
          <a:bodyPr wrap="none" lIns="84615" tIns="42307" rIns="84615" bIns="42307" anchor="ctr"/>
          <a:lstStyle/>
          <a:p>
            <a:pPr defTabSz="912813" fontAlgn="base">
              <a:spcBef>
                <a:spcPct val="0"/>
              </a:spcBef>
              <a:spcAft>
                <a:spcPct val="0"/>
              </a:spcAft>
            </a:pPr>
            <a:endParaRPr lang="en-US" altLang="en-US" sz="1600" dirty="0">
              <a:solidFill>
                <a:srgbClr val="000000"/>
              </a:solidFill>
              <a:cs typeface="Arial" charset="0"/>
            </a:endParaRPr>
          </a:p>
        </p:txBody>
      </p:sp>
      <p:sp>
        <p:nvSpPr>
          <p:cNvPr id="13320" name="Rectangle 44"/>
          <p:cNvSpPr>
            <a:spLocks noChangeArrowheads="1"/>
          </p:cNvSpPr>
          <p:nvPr/>
        </p:nvSpPr>
        <p:spPr bwMode="auto">
          <a:xfrm>
            <a:off x="4711700" y="1066801"/>
            <a:ext cx="2097088" cy="239712"/>
          </a:xfrm>
          <a:prstGeom prst="rect">
            <a:avLst/>
          </a:prstGeom>
          <a:solidFill>
            <a:srgbClr val="333399"/>
          </a:solidFill>
          <a:ln w="9525">
            <a:solidFill>
              <a:srgbClr val="333399"/>
            </a:solidFill>
            <a:miter lim="800000"/>
            <a:headEnd/>
            <a:tailEnd/>
          </a:ln>
        </p:spPr>
        <p:txBody>
          <a:bodyPr wrap="none" lIns="84615" tIns="42307" rIns="84615" bIns="42307" anchor="ctr"/>
          <a:lstStyle/>
          <a:p>
            <a:pPr defTabSz="912813" fontAlgn="base">
              <a:spcBef>
                <a:spcPct val="0"/>
              </a:spcBef>
              <a:spcAft>
                <a:spcPct val="0"/>
              </a:spcAft>
            </a:pPr>
            <a:endParaRPr lang="en-US" altLang="en-US" sz="1600" dirty="0">
              <a:solidFill>
                <a:srgbClr val="000000"/>
              </a:solidFill>
              <a:cs typeface="Arial" charset="0"/>
            </a:endParaRPr>
          </a:p>
        </p:txBody>
      </p:sp>
      <p:sp>
        <p:nvSpPr>
          <p:cNvPr id="13321" name="Rectangle 45"/>
          <p:cNvSpPr>
            <a:spLocks noChangeArrowheads="1"/>
          </p:cNvSpPr>
          <p:nvPr/>
        </p:nvSpPr>
        <p:spPr bwMode="auto">
          <a:xfrm>
            <a:off x="2405063" y="1066800"/>
            <a:ext cx="2230437" cy="244475"/>
          </a:xfrm>
          <a:prstGeom prst="rect">
            <a:avLst/>
          </a:prstGeom>
          <a:solidFill>
            <a:srgbClr val="333399"/>
          </a:solidFill>
          <a:ln w="9525">
            <a:solidFill>
              <a:srgbClr val="333399"/>
            </a:solidFill>
            <a:miter lim="800000"/>
            <a:headEnd/>
            <a:tailEnd/>
          </a:ln>
        </p:spPr>
        <p:txBody>
          <a:bodyPr wrap="none" lIns="84615" tIns="42307" rIns="84615" bIns="42307" anchor="ctr"/>
          <a:lstStyle/>
          <a:p>
            <a:pPr defTabSz="912813" fontAlgn="base">
              <a:spcBef>
                <a:spcPct val="0"/>
              </a:spcBef>
              <a:spcAft>
                <a:spcPct val="0"/>
              </a:spcAft>
            </a:pPr>
            <a:endParaRPr lang="en-US" altLang="en-US" sz="1600" dirty="0">
              <a:solidFill>
                <a:srgbClr val="000000"/>
              </a:solidFill>
              <a:cs typeface="Arial" charset="0"/>
            </a:endParaRPr>
          </a:p>
        </p:txBody>
      </p:sp>
      <p:sp>
        <p:nvSpPr>
          <p:cNvPr id="13322" name="Text Box 38"/>
          <p:cNvSpPr txBox="1">
            <a:spLocks noChangeArrowheads="1"/>
          </p:cNvSpPr>
          <p:nvPr/>
        </p:nvSpPr>
        <p:spPr bwMode="auto">
          <a:xfrm rot="10800000" flipV="1">
            <a:off x="4648200" y="1056119"/>
            <a:ext cx="23177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fontAlgn="base">
              <a:spcBef>
                <a:spcPct val="50000"/>
              </a:spcBef>
              <a:spcAft>
                <a:spcPct val="0"/>
              </a:spcAft>
            </a:pPr>
            <a:r>
              <a:rPr lang="en-US" altLang="en-US" sz="1400" b="1" u="none" dirty="0">
                <a:solidFill>
                  <a:srgbClr val="FFFFFF"/>
                </a:solidFill>
                <a:latin typeface="Arial" charset="0"/>
                <a:cs typeface="Arial" charset="0"/>
              </a:rPr>
              <a:t>JULY       AUG       SEPT</a:t>
            </a:r>
          </a:p>
        </p:txBody>
      </p:sp>
      <p:sp>
        <p:nvSpPr>
          <p:cNvPr id="13323" name="Text Box 48"/>
          <p:cNvSpPr txBox="1">
            <a:spLocks noChangeArrowheads="1"/>
          </p:cNvSpPr>
          <p:nvPr/>
        </p:nvSpPr>
        <p:spPr bwMode="auto">
          <a:xfrm>
            <a:off x="2640012" y="1512527"/>
            <a:ext cx="1627188" cy="31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algn="ctr" fontAlgn="base">
              <a:spcBef>
                <a:spcPct val="50000"/>
              </a:spcBef>
              <a:spcAft>
                <a:spcPct val="0"/>
              </a:spcAft>
            </a:pPr>
            <a:r>
              <a:rPr lang="en-US" altLang="en-US" sz="1500" b="1" u="none" dirty="0">
                <a:solidFill>
                  <a:srgbClr val="000000"/>
                </a:solidFill>
                <a:latin typeface="Arial" charset="0"/>
                <a:cs typeface="Arial" charset="0"/>
              </a:rPr>
              <a:t>Earned Value</a:t>
            </a:r>
          </a:p>
        </p:txBody>
      </p:sp>
      <p:sp>
        <p:nvSpPr>
          <p:cNvPr id="13324" name="Text Box 50"/>
          <p:cNvSpPr txBox="1">
            <a:spLocks noChangeArrowheads="1"/>
          </p:cNvSpPr>
          <p:nvPr/>
        </p:nvSpPr>
        <p:spPr bwMode="auto">
          <a:xfrm>
            <a:off x="5402263" y="2198688"/>
            <a:ext cx="3284537"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algn="ctr" fontAlgn="base">
              <a:spcBef>
                <a:spcPct val="50000"/>
              </a:spcBef>
              <a:spcAft>
                <a:spcPct val="0"/>
              </a:spcAft>
            </a:pPr>
            <a:r>
              <a:rPr lang="en-US" altLang="ja-JP" sz="1500" b="1" u="none" dirty="0">
                <a:solidFill>
                  <a:srgbClr val="000000"/>
                </a:solidFill>
                <a:latin typeface="Arial" charset="0"/>
                <a:ea typeface="MS PGothic" pitchFamily="34" charset="-128"/>
                <a:cs typeface="Arial" charset="0"/>
              </a:rPr>
              <a:t>Personalized Color Transpromo</a:t>
            </a:r>
            <a:endParaRPr lang="en-US" altLang="en-US" sz="1500" b="1" u="none" dirty="0">
              <a:solidFill>
                <a:srgbClr val="000000"/>
              </a:solidFill>
              <a:latin typeface="Arial" charset="0"/>
              <a:cs typeface="Arial" charset="0"/>
            </a:endParaRPr>
          </a:p>
        </p:txBody>
      </p:sp>
      <p:sp>
        <p:nvSpPr>
          <p:cNvPr id="13325" name="Text Box 34"/>
          <p:cNvSpPr txBox="1">
            <a:spLocks noChangeArrowheads="1"/>
          </p:cNvSpPr>
          <p:nvPr/>
        </p:nvSpPr>
        <p:spPr bwMode="auto">
          <a:xfrm>
            <a:off x="63500" y="3325813"/>
            <a:ext cx="45085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fontAlgn="base">
              <a:spcBef>
                <a:spcPct val="50000"/>
              </a:spcBef>
              <a:spcAft>
                <a:spcPct val="0"/>
              </a:spcAft>
            </a:pPr>
            <a:r>
              <a:rPr lang="en-US" altLang="en-US" sz="1600" b="1" u="none" dirty="0">
                <a:solidFill>
                  <a:srgbClr val="2F2F8D"/>
                </a:solidFill>
                <a:latin typeface="Arial" charset="0"/>
                <a:cs typeface="Arial" charset="0"/>
              </a:rPr>
              <a:t>STANDARD MAIL</a:t>
            </a:r>
            <a:r>
              <a:rPr lang="en-US" altLang="en-US" sz="1600" b="1" u="none" baseline="30000" dirty="0">
                <a:solidFill>
                  <a:srgbClr val="2F2F8D"/>
                </a:solidFill>
                <a:latin typeface="Arial" charset="0"/>
                <a:cs typeface="Arial" charset="0"/>
              </a:rPr>
              <a:t>®</a:t>
            </a:r>
            <a:r>
              <a:rPr lang="en-US" altLang="en-US" sz="1600" b="1" u="none" dirty="0">
                <a:solidFill>
                  <a:srgbClr val="2F2F8D"/>
                </a:solidFill>
                <a:latin typeface="Arial" charset="0"/>
                <a:cs typeface="Arial" charset="0"/>
              </a:rPr>
              <a:t> AND FIRST-CLASS MAIL</a:t>
            </a:r>
            <a:endParaRPr lang="en-US" altLang="en-US" sz="1600" b="1" u="none" dirty="0">
              <a:solidFill>
                <a:srgbClr val="333399"/>
              </a:solidFill>
              <a:latin typeface="Arial" charset="0"/>
              <a:cs typeface="Arial" charset="0"/>
            </a:endParaRPr>
          </a:p>
        </p:txBody>
      </p:sp>
      <p:sp>
        <p:nvSpPr>
          <p:cNvPr id="13326" name="Text Box 81"/>
          <p:cNvSpPr txBox="1">
            <a:spLocks noChangeArrowheads="1"/>
          </p:cNvSpPr>
          <p:nvPr/>
        </p:nvSpPr>
        <p:spPr bwMode="auto">
          <a:xfrm>
            <a:off x="76200" y="1495425"/>
            <a:ext cx="32258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fontAlgn="base">
              <a:spcBef>
                <a:spcPct val="50000"/>
              </a:spcBef>
              <a:spcAft>
                <a:spcPct val="0"/>
              </a:spcAft>
            </a:pPr>
            <a:r>
              <a:rPr lang="en-US" altLang="en-US" sz="1600" b="1" u="none" dirty="0">
                <a:solidFill>
                  <a:srgbClr val="333399"/>
                </a:solidFill>
                <a:latin typeface="Arial" charset="0"/>
                <a:cs typeface="Arial" charset="0"/>
              </a:rPr>
              <a:t>FIRST-CLASS MAIL</a:t>
            </a:r>
            <a:r>
              <a:rPr lang="en-US" altLang="en-US" sz="1600" b="1" u="none" baseline="30000" dirty="0">
                <a:solidFill>
                  <a:srgbClr val="333399"/>
                </a:solidFill>
                <a:latin typeface="Arial" charset="0"/>
                <a:cs typeface="Arial" charset="0"/>
              </a:rPr>
              <a:t>®</a:t>
            </a:r>
          </a:p>
        </p:txBody>
      </p:sp>
      <p:sp>
        <p:nvSpPr>
          <p:cNvPr id="13327" name="Right Arrow 50"/>
          <p:cNvSpPr>
            <a:spLocks noChangeArrowheads="1"/>
          </p:cNvSpPr>
          <p:nvPr/>
        </p:nvSpPr>
        <p:spPr bwMode="auto">
          <a:xfrm>
            <a:off x="2971800" y="1752600"/>
            <a:ext cx="1670050" cy="762000"/>
          </a:xfrm>
          <a:prstGeom prst="rightArrow">
            <a:avLst>
              <a:gd name="adj1" fmla="val 50000"/>
              <a:gd name="adj2" fmla="val 50025"/>
            </a:avLst>
          </a:prstGeom>
          <a:solidFill>
            <a:srgbClr val="00B485"/>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altLang="en-US" dirty="0">
              <a:solidFill>
                <a:srgbClr val="000000"/>
              </a:solidFill>
              <a:cs typeface="Arial" charset="0"/>
            </a:endParaRPr>
          </a:p>
        </p:txBody>
      </p:sp>
      <p:sp>
        <p:nvSpPr>
          <p:cNvPr id="13328" name="Left Arrow 51"/>
          <p:cNvSpPr>
            <a:spLocks noChangeArrowheads="1"/>
          </p:cNvSpPr>
          <p:nvPr/>
        </p:nvSpPr>
        <p:spPr bwMode="auto">
          <a:xfrm>
            <a:off x="2362200" y="1752600"/>
            <a:ext cx="1676400" cy="762000"/>
          </a:xfrm>
          <a:prstGeom prst="leftArrow">
            <a:avLst>
              <a:gd name="adj1" fmla="val 50000"/>
              <a:gd name="adj2" fmla="val 49996"/>
            </a:avLst>
          </a:prstGeom>
          <a:solidFill>
            <a:srgbClr val="00B485"/>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altLang="en-US" dirty="0">
              <a:solidFill>
                <a:srgbClr val="000000"/>
              </a:solidFill>
              <a:cs typeface="Arial" charset="0"/>
            </a:endParaRPr>
          </a:p>
        </p:txBody>
      </p:sp>
      <p:sp>
        <p:nvSpPr>
          <p:cNvPr id="13329" name="Left Arrow 52"/>
          <p:cNvSpPr>
            <a:spLocks noChangeArrowheads="1"/>
          </p:cNvSpPr>
          <p:nvPr/>
        </p:nvSpPr>
        <p:spPr bwMode="auto">
          <a:xfrm>
            <a:off x="3657600" y="2438400"/>
            <a:ext cx="2697163" cy="758825"/>
          </a:xfrm>
          <a:prstGeom prst="leftArrow">
            <a:avLst>
              <a:gd name="adj1" fmla="val 50000"/>
              <a:gd name="adj2" fmla="val 50058"/>
            </a:avLst>
          </a:prstGeom>
          <a:solidFill>
            <a:srgbClr val="5DE0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altLang="en-US" sz="700" dirty="0">
              <a:solidFill>
                <a:srgbClr val="000000"/>
              </a:solidFill>
              <a:cs typeface="Arial" charset="0"/>
            </a:endParaRPr>
          </a:p>
        </p:txBody>
      </p:sp>
      <p:sp>
        <p:nvSpPr>
          <p:cNvPr id="13330" name="Right Arrow 53"/>
          <p:cNvSpPr>
            <a:spLocks noChangeArrowheads="1"/>
          </p:cNvSpPr>
          <p:nvPr/>
        </p:nvSpPr>
        <p:spPr bwMode="auto">
          <a:xfrm>
            <a:off x="7494588" y="2441575"/>
            <a:ext cx="1573212" cy="758825"/>
          </a:xfrm>
          <a:prstGeom prst="rightArrow">
            <a:avLst>
              <a:gd name="adj1" fmla="val 50000"/>
              <a:gd name="adj2" fmla="val 50064"/>
            </a:avLst>
          </a:prstGeom>
          <a:solidFill>
            <a:srgbClr val="0066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altLang="en-US" dirty="0">
              <a:solidFill>
                <a:srgbClr val="000000"/>
              </a:solidFill>
              <a:cs typeface="Arial" charset="0"/>
            </a:endParaRPr>
          </a:p>
        </p:txBody>
      </p:sp>
      <p:sp>
        <p:nvSpPr>
          <p:cNvPr id="13331" name="Left Arrow 54"/>
          <p:cNvSpPr>
            <a:spLocks noChangeArrowheads="1"/>
          </p:cNvSpPr>
          <p:nvPr/>
        </p:nvSpPr>
        <p:spPr bwMode="auto">
          <a:xfrm>
            <a:off x="5150643" y="2438400"/>
            <a:ext cx="2347913" cy="758825"/>
          </a:xfrm>
          <a:prstGeom prst="leftArrow">
            <a:avLst>
              <a:gd name="adj1" fmla="val 50000"/>
              <a:gd name="adj2" fmla="val 49993"/>
            </a:avLst>
          </a:prstGeom>
          <a:solidFill>
            <a:srgbClr val="0066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r>
              <a:rPr lang="en-US" altLang="en-US" sz="1000" b="1" dirty="0">
                <a:solidFill>
                  <a:srgbClr val="FFFFFF"/>
                </a:solidFill>
                <a:cs typeface="Arial" charset="0"/>
              </a:rPr>
              <a:t>           	</a:t>
            </a:r>
            <a:endParaRPr lang="en-US" altLang="en-US" dirty="0">
              <a:solidFill>
                <a:srgbClr val="000000"/>
              </a:solidFill>
              <a:cs typeface="Arial" charset="0"/>
            </a:endParaRPr>
          </a:p>
        </p:txBody>
      </p:sp>
      <p:sp>
        <p:nvSpPr>
          <p:cNvPr id="13332" name="Left Arrow 58"/>
          <p:cNvSpPr>
            <a:spLocks noChangeArrowheads="1"/>
          </p:cNvSpPr>
          <p:nvPr/>
        </p:nvSpPr>
        <p:spPr bwMode="auto">
          <a:xfrm>
            <a:off x="57150" y="3887788"/>
            <a:ext cx="2971800" cy="760412"/>
          </a:xfrm>
          <a:prstGeom prst="leftArrow">
            <a:avLst>
              <a:gd name="adj1" fmla="val 50000"/>
              <a:gd name="adj2" fmla="val 50100"/>
            </a:avLst>
          </a:prstGeom>
          <a:solidFill>
            <a:srgbClr val="D9B3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altLang="en-US" sz="700" dirty="0">
              <a:solidFill>
                <a:srgbClr val="000000"/>
              </a:solidFill>
              <a:cs typeface="Arial" charset="0"/>
            </a:endParaRPr>
          </a:p>
        </p:txBody>
      </p:sp>
      <p:sp>
        <p:nvSpPr>
          <p:cNvPr id="13333" name="Right Arrow 59"/>
          <p:cNvSpPr>
            <a:spLocks noChangeArrowheads="1"/>
          </p:cNvSpPr>
          <p:nvPr/>
        </p:nvSpPr>
        <p:spPr bwMode="auto">
          <a:xfrm>
            <a:off x="2878138" y="3886200"/>
            <a:ext cx="3446462" cy="762000"/>
          </a:xfrm>
          <a:prstGeom prst="rightArrow">
            <a:avLst>
              <a:gd name="adj1" fmla="val 50000"/>
              <a:gd name="adj2" fmla="val 50003"/>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altLang="en-US" dirty="0">
              <a:solidFill>
                <a:srgbClr val="000000"/>
              </a:solidFill>
              <a:cs typeface="Arial" charset="0"/>
            </a:endParaRPr>
          </a:p>
        </p:txBody>
      </p:sp>
      <p:sp>
        <p:nvSpPr>
          <p:cNvPr id="13334" name="Left Arrow 60"/>
          <p:cNvSpPr>
            <a:spLocks noChangeArrowheads="1"/>
          </p:cNvSpPr>
          <p:nvPr/>
        </p:nvSpPr>
        <p:spPr bwMode="auto">
          <a:xfrm>
            <a:off x="1546225" y="3887788"/>
            <a:ext cx="2187575" cy="760412"/>
          </a:xfrm>
          <a:prstGeom prst="leftArrow">
            <a:avLst>
              <a:gd name="adj1" fmla="val 50000"/>
              <a:gd name="adj2" fmla="val 50051"/>
            </a:avLst>
          </a:prstGeom>
          <a:solidFill>
            <a:srgbClr val="9966FF"/>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r>
              <a:rPr lang="en-US" altLang="en-US" sz="1000" b="1" dirty="0">
                <a:solidFill>
                  <a:srgbClr val="FFFFFF"/>
                </a:solidFill>
                <a:cs typeface="Arial" charset="0"/>
              </a:rPr>
              <a:t>          </a:t>
            </a:r>
            <a:endParaRPr lang="en-US" altLang="en-US" dirty="0">
              <a:solidFill>
                <a:srgbClr val="000000"/>
              </a:solidFill>
              <a:cs typeface="Arial" charset="0"/>
            </a:endParaRPr>
          </a:p>
        </p:txBody>
      </p:sp>
      <p:sp>
        <p:nvSpPr>
          <p:cNvPr id="13335" name="Rectangle 98"/>
          <p:cNvSpPr>
            <a:spLocks noChangeArrowheads="1"/>
          </p:cNvSpPr>
          <p:nvPr/>
        </p:nvSpPr>
        <p:spPr bwMode="auto">
          <a:xfrm>
            <a:off x="2819400" y="4095750"/>
            <a:ext cx="2209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900" b="1" dirty="0">
                <a:solidFill>
                  <a:srgbClr val="FAFFEB"/>
                </a:solidFill>
                <a:cs typeface="Arial" charset="0"/>
              </a:rPr>
              <a:t>Promotion Period (6 months)</a:t>
            </a:r>
          </a:p>
          <a:p>
            <a:pPr algn="ctr" defTabSz="892175" fontAlgn="base">
              <a:lnSpc>
                <a:spcPct val="80000"/>
              </a:lnSpc>
              <a:spcBef>
                <a:spcPct val="20000"/>
              </a:spcBef>
              <a:spcAft>
                <a:spcPct val="0"/>
              </a:spcAft>
            </a:pPr>
            <a:r>
              <a:rPr lang="en-US" altLang="en-US" sz="900" b="1" dirty="0">
                <a:solidFill>
                  <a:srgbClr val="FAFFEB"/>
                </a:solidFill>
                <a:cs typeface="Arial" charset="0"/>
              </a:rPr>
              <a:t>March 1 – August 31</a:t>
            </a:r>
          </a:p>
        </p:txBody>
      </p:sp>
      <p:sp>
        <p:nvSpPr>
          <p:cNvPr id="13336" name="Rectangle 98"/>
          <p:cNvSpPr>
            <a:spLocks noChangeArrowheads="1"/>
          </p:cNvSpPr>
          <p:nvPr/>
        </p:nvSpPr>
        <p:spPr bwMode="auto">
          <a:xfrm>
            <a:off x="2619375" y="2019300"/>
            <a:ext cx="18002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900" b="1" dirty="0">
                <a:solidFill>
                  <a:srgbClr val="FFFFFF"/>
                </a:solidFill>
                <a:cs typeface="Arial" charset="0"/>
              </a:rPr>
              <a:t>Promotion  Period (3 months)   </a:t>
            </a:r>
          </a:p>
          <a:p>
            <a:pPr algn="ctr" defTabSz="892175" fontAlgn="base">
              <a:lnSpc>
                <a:spcPct val="80000"/>
              </a:lnSpc>
              <a:spcBef>
                <a:spcPct val="20000"/>
              </a:spcBef>
              <a:spcAft>
                <a:spcPct val="0"/>
              </a:spcAft>
            </a:pPr>
            <a:r>
              <a:rPr lang="en-US" altLang="en-US" sz="900" b="1" dirty="0">
                <a:solidFill>
                  <a:srgbClr val="FFFFFF"/>
                </a:solidFill>
                <a:cs typeface="Arial" charset="0"/>
              </a:rPr>
              <a:t>April 1 – June 30</a:t>
            </a:r>
          </a:p>
        </p:txBody>
      </p:sp>
      <p:sp>
        <p:nvSpPr>
          <p:cNvPr id="13337" name="Rectangle 98"/>
          <p:cNvSpPr>
            <a:spLocks noChangeArrowheads="1"/>
          </p:cNvSpPr>
          <p:nvPr/>
        </p:nvSpPr>
        <p:spPr bwMode="auto">
          <a:xfrm>
            <a:off x="6226968" y="2667000"/>
            <a:ext cx="2103438"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900" b="1" dirty="0">
                <a:solidFill>
                  <a:srgbClr val="FAFFEB"/>
                </a:solidFill>
                <a:cs typeface="Arial" charset="0"/>
              </a:rPr>
              <a:t>Promotion Period (6 months) </a:t>
            </a:r>
          </a:p>
          <a:p>
            <a:pPr algn="ctr" defTabSz="892175" fontAlgn="base">
              <a:lnSpc>
                <a:spcPct val="80000"/>
              </a:lnSpc>
              <a:spcBef>
                <a:spcPct val="20000"/>
              </a:spcBef>
              <a:spcAft>
                <a:spcPct val="0"/>
              </a:spcAft>
            </a:pPr>
            <a:r>
              <a:rPr lang="en-US" altLang="en-US" sz="900" b="1" dirty="0">
                <a:solidFill>
                  <a:srgbClr val="FAFFEB"/>
                </a:solidFill>
                <a:cs typeface="Arial" charset="0"/>
              </a:rPr>
              <a:t>July 1 – December 31</a:t>
            </a:r>
          </a:p>
        </p:txBody>
      </p:sp>
      <p:sp>
        <p:nvSpPr>
          <p:cNvPr id="13338" name="Text Box 34"/>
          <p:cNvSpPr txBox="1">
            <a:spLocks noChangeArrowheads="1"/>
          </p:cNvSpPr>
          <p:nvPr/>
        </p:nvSpPr>
        <p:spPr bwMode="auto">
          <a:xfrm>
            <a:off x="57150" y="4876800"/>
            <a:ext cx="2030413"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fontAlgn="base">
              <a:spcBef>
                <a:spcPct val="50000"/>
              </a:spcBef>
              <a:spcAft>
                <a:spcPct val="0"/>
              </a:spcAft>
            </a:pPr>
            <a:r>
              <a:rPr lang="en-US" altLang="en-US" sz="1600" b="1" u="none" dirty="0">
                <a:solidFill>
                  <a:srgbClr val="2F2F8D"/>
                </a:solidFill>
                <a:latin typeface="Arial" charset="0"/>
                <a:cs typeface="Arial" charset="0"/>
              </a:rPr>
              <a:t>STANDARD MAIL</a:t>
            </a:r>
            <a:endParaRPr lang="en-US" altLang="en-US" sz="1600" b="1" u="none" baseline="30000" dirty="0">
              <a:solidFill>
                <a:srgbClr val="333399"/>
              </a:solidFill>
              <a:latin typeface="Arial" charset="0"/>
              <a:cs typeface="Arial" charset="0"/>
            </a:endParaRPr>
          </a:p>
        </p:txBody>
      </p:sp>
      <p:sp>
        <p:nvSpPr>
          <p:cNvPr id="13340" name="Text Box 53"/>
          <p:cNvSpPr txBox="1">
            <a:spLocks noChangeArrowheads="1"/>
          </p:cNvSpPr>
          <p:nvPr/>
        </p:nvSpPr>
        <p:spPr bwMode="auto">
          <a:xfrm>
            <a:off x="609600" y="3508375"/>
            <a:ext cx="52768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algn="ctr" fontAlgn="base">
              <a:spcBef>
                <a:spcPct val="50000"/>
              </a:spcBef>
              <a:spcAft>
                <a:spcPct val="0"/>
              </a:spcAft>
            </a:pPr>
            <a:r>
              <a:rPr lang="en-US" altLang="en-US" sz="2400" u="none" dirty="0">
                <a:solidFill>
                  <a:srgbClr val="FF0000"/>
                </a:solidFill>
                <a:latin typeface="Arial" charset="0"/>
                <a:cs typeface="Arial" charset="0"/>
              </a:rPr>
              <a:t> </a:t>
            </a:r>
            <a:r>
              <a:rPr lang="en-US" altLang="en-US" sz="1500" b="1" u="none" dirty="0">
                <a:solidFill>
                  <a:srgbClr val="000000"/>
                </a:solidFill>
                <a:latin typeface="Arial" charset="0"/>
                <a:cs typeface="Arial" charset="0"/>
              </a:rPr>
              <a:t>Emerging and Advanced Technology/Video In Print</a:t>
            </a:r>
          </a:p>
        </p:txBody>
      </p:sp>
      <p:sp>
        <p:nvSpPr>
          <p:cNvPr id="13341" name="Rectangle 98"/>
          <p:cNvSpPr>
            <a:spLocks noChangeArrowheads="1"/>
          </p:cNvSpPr>
          <p:nvPr/>
        </p:nvSpPr>
        <p:spPr bwMode="auto">
          <a:xfrm>
            <a:off x="1038225" y="1981200"/>
            <a:ext cx="1323975"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800" b="1" dirty="0">
                <a:solidFill>
                  <a:srgbClr val="000000"/>
                </a:solidFill>
                <a:cs typeface="Arial" charset="0"/>
              </a:rPr>
              <a:t>Registration</a:t>
            </a:r>
          </a:p>
          <a:p>
            <a:pPr algn="ctr" defTabSz="892175" fontAlgn="base">
              <a:lnSpc>
                <a:spcPct val="80000"/>
              </a:lnSpc>
              <a:spcBef>
                <a:spcPct val="20000"/>
              </a:spcBef>
              <a:spcAft>
                <a:spcPct val="0"/>
              </a:spcAft>
            </a:pPr>
            <a:r>
              <a:rPr lang="en-US" altLang="en-US" sz="800" b="1" dirty="0">
                <a:solidFill>
                  <a:srgbClr val="000000"/>
                </a:solidFill>
                <a:cs typeface="Arial" charset="0"/>
              </a:rPr>
              <a:t>February 15 –March  31</a:t>
            </a:r>
          </a:p>
        </p:txBody>
      </p:sp>
      <p:sp>
        <p:nvSpPr>
          <p:cNvPr id="13342" name="Rectangle 98"/>
          <p:cNvSpPr>
            <a:spLocks noChangeArrowheads="1"/>
          </p:cNvSpPr>
          <p:nvPr/>
        </p:nvSpPr>
        <p:spPr bwMode="auto">
          <a:xfrm>
            <a:off x="152400" y="4114800"/>
            <a:ext cx="1598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800" b="1" dirty="0">
                <a:solidFill>
                  <a:srgbClr val="000000"/>
                </a:solidFill>
                <a:cs typeface="Arial" charset="0"/>
              </a:rPr>
              <a:t>Registration</a:t>
            </a:r>
          </a:p>
          <a:p>
            <a:pPr algn="ctr" defTabSz="892175" fontAlgn="base">
              <a:lnSpc>
                <a:spcPct val="80000"/>
              </a:lnSpc>
              <a:spcBef>
                <a:spcPct val="20000"/>
              </a:spcBef>
              <a:spcAft>
                <a:spcPct val="0"/>
              </a:spcAft>
            </a:pPr>
            <a:r>
              <a:rPr lang="en-US" altLang="en-US" sz="800" b="1" dirty="0">
                <a:solidFill>
                  <a:srgbClr val="000000"/>
                </a:solidFill>
                <a:cs typeface="Arial" charset="0"/>
              </a:rPr>
              <a:t>January 15 – August 31</a:t>
            </a:r>
          </a:p>
        </p:txBody>
      </p:sp>
      <p:sp>
        <p:nvSpPr>
          <p:cNvPr id="13343" name="Rectangle 98"/>
          <p:cNvSpPr>
            <a:spLocks noChangeArrowheads="1"/>
          </p:cNvSpPr>
          <p:nvPr/>
        </p:nvSpPr>
        <p:spPr bwMode="auto">
          <a:xfrm>
            <a:off x="3887788" y="2686050"/>
            <a:ext cx="14001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800" b="1" dirty="0">
                <a:solidFill>
                  <a:srgbClr val="000000"/>
                </a:solidFill>
                <a:cs typeface="Arial" charset="0"/>
              </a:rPr>
              <a:t>Registration</a:t>
            </a:r>
          </a:p>
          <a:p>
            <a:pPr algn="ctr" defTabSz="892175" fontAlgn="base">
              <a:lnSpc>
                <a:spcPct val="80000"/>
              </a:lnSpc>
              <a:spcBef>
                <a:spcPct val="20000"/>
              </a:spcBef>
              <a:spcAft>
                <a:spcPct val="0"/>
              </a:spcAft>
            </a:pPr>
            <a:r>
              <a:rPr lang="en-US" altLang="en-US" sz="800" b="1" dirty="0">
                <a:solidFill>
                  <a:srgbClr val="000000"/>
                </a:solidFill>
                <a:cs typeface="Arial" charset="0"/>
              </a:rPr>
              <a:t>May 15 - December 31</a:t>
            </a:r>
          </a:p>
        </p:txBody>
      </p:sp>
      <p:sp>
        <p:nvSpPr>
          <p:cNvPr id="3" name="6-Point Star 2"/>
          <p:cNvSpPr/>
          <p:nvPr/>
        </p:nvSpPr>
        <p:spPr bwMode="auto">
          <a:xfrm>
            <a:off x="5486400" y="1490663"/>
            <a:ext cx="482600" cy="315912"/>
          </a:xfrm>
          <a:prstGeom prst="star6">
            <a:avLst/>
          </a:prstGeom>
          <a:no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13345" name="Left Arrow 67"/>
          <p:cNvSpPr>
            <a:spLocks noChangeArrowheads="1"/>
          </p:cNvSpPr>
          <p:nvPr/>
        </p:nvSpPr>
        <p:spPr bwMode="auto">
          <a:xfrm>
            <a:off x="3657600" y="5973763"/>
            <a:ext cx="2209800" cy="661987"/>
          </a:xfrm>
          <a:prstGeom prst="leftArrow">
            <a:avLst>
              <a:gd name="adj1" fmla="val 50000"/>
              <a:gd name="adj2" fmla="val 50057"/>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sz="700" dirty="0">
              <a:solidFill>
                <a:srgbClr val="000000"/>
              </a:solidFill>
              <a:cs typeface="Arial" charset="0"/>
            </a:endParaRPr>
          </a:p>
        </p:txBody>
      </p:sp>
      <p:sp>
        <p:nvSpPr>
          <p:cNvPr id="13346" name="Right Arrow 68"/>
          <p:cNvSpPr>
            <a:spLocks noChangeArrowheads="1"/>
          </p:cNvSpPr>
          <p:nvPr/>
        </p:nvSpPr>
        <p:spPr bwMode="auto">
          <a:xfrm>
            <a:off x="8348663" y="5949949"/>
            <a:ext cx="628650" cy="755651"/>
          </a:xfrm>
          <a:prstGeom prst="rightArrow">
            <a:avLst>
              <a:gd name="adj1" fmla="val 50000"/>
              <a:gd name="adj2" fmla="val 49995"/>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dirty="0">
              <a:solidFill>
                <a:srgbClr val="000000"/>
              </a:solidFill>
              <a:cs typeface="Arial" charset="0"/>
            </a:endParaRPr>
          </a:p>
        </p:txBody>
      </p:sp>
      <p:sp>
        <p:nvSpPr>
          <p:cNvPr id="13347" name="Rectangle 98"/>
          <p:cNvSpPr>
            <a:spLocks noChangeArrowheads="1"/>
          </p:cNvSpPr>
          <p:nvPr/>
        </p:nvSpPr>
        <p:spPr bwMode="auto">
          <a:xfrm>
            <a:off x="3570288" y="6164263"/>
            <a:ext cx="183991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800" b="1" dirty="0">
                <a:solidFill>
                  <a:srgbClr val="000000"/>
                </a:solidFill>
                <a:cs typeface="Arial" charset="0"/>
              </a:rPr>
              <a:t>Registration</a:t>
            </a:r>
          </a:p>
          <a:p>
            <a:pPr algn="ctr" defTabSz="892175" fontAlgn="base">
              <a:lnSpc>
                <a:spcPct val="80000"/>
              </a:lnSpc>
              <a:spcBef>
                <a:spcPct val="20000"/>
              </a:spcBef>
              <a:spcAft>
                <a:spcPct val="0"/>
              </a:spcAft>
            </a:pPr>
            <a:r>
              <a:rPr lang="en-US" altLang="en-US" sz="800" b="1" dirty="0">
                <a:solidFill>
                  <a:srgbClr val="000000"/>
                </a:solidFill>
                <a:cs typeface="Arial" charset="0"/>
              </a:rPr>
              <a:t>May 15 – Dec 31</a:t>
            </a:r>
          </a:p>
        </p:txBody>
      </p:sp>
      <p:sp>
        <p:nvSpPr>
          <p:cNvPr id="13348" name="Right Arrow 68"/>
          <p:cNvSpPr>
            <a:spLocks noChangeArrowheads="1"/>
          </p:cNvSpPr>
          <p:nvPr/>
        </p:nvSpPr>
        <p:spPr bwMode="auto">
          <a:xfrm rot="10800000">
            <a:off x="5046663" y="5943600"/>
            <a:ext cx="3314700" cy="762000"/>
          </a:xfrm>
          <a:prstGeom prst="rightArrow">
            <a:avLst>
              <a:gd name="adj1" fmla="val 50000"/>
              <a:gd name="adj2" fmla="val 49989"/>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dirty="0">
              <a:solidFill>
                <a:srgbClr val="000000"/>
              </a:solidFill>
              <a:cs typeface="Arial" charset="0"/>
            </a:endParaRPr>
          </a:p>
        </p:txBody>
      </p:sp>
      <p:sp>
        <p:nvSpPr>
          <p:cNvPr id="13349" name="Rectangle 98"/>
          <p:cNvSpPr>
            <a:spLocks noChangeArrowheads="1"/>
          </p:cNvSpPr>
          <p:nvPr/>
        </p:nvSpPr>
        <p:spPr bwMode="auto">
          <a:xfrm>
            <a:off x="6172200" y="6161088"/>
            <a:ext cx="210978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900" b="1" dirty="0">
                <a:solidFill>
                  <a:srgbClr val="FAFFEB"/>
                </a:solidFill>
                <a:cs typeface="Arial" charset="0"/>
              </a:rPr>
              <a:t>Promotion  Period  (6 months)</a:t>
            </a:r>
          </a:p>
          <a:p>
            <a:pPr algn="ctr" defTabSz="892175" fontAlgn="base">
              <a:lnSpc>
                <a:spcPct val="80000"/>
              </a:lnSpc>
              <a:spcBef>
                <a:spcPct val="20000"/>
              </a:spcBef>
              <a:spcAft>
                <a:spcPct val="0"/>
              </a:spcAft>
            </a:pPr>
            <a:r>
              <a:rPr lang="en-US" altLang="en-US" sz="900" b="1" dirty="0">
                <a:solidFill>
                  <a:srgbClr val="FAFFEB"/>
                </a:solidFill>
                <a:cs typeface="Arial" charset="0"/>
              </a:rPr>
              <a:t>July 1 – December 31</a:t>
            </a:r>
          </a:p>
        </p:txBody>
      </p:sp>
      <p:sp>
        <p:nvSpPr>
          <p:cNvPr id="13350" name="Text Box 53"/>
          <p:cNvSpPr txBox="1">
            <a:spLocks noChangeArrowheads="1"/>
          </p:cNvSpPr>
          <p:nvPr/>
        </p:nvSpPr>
        <p:spPr bwMode="auto">
          <a:xfrm>
            <a:off x="6103938" y="5721350"/>
            <a:ext cx="23542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algn="ctr" fontAlgn="base">
              <a:spcBef>
                <a:spcPct val="50000"/>
              </a:spcBef>
              <a:spcAft>
                <a:spcPct val="0"/>
              </a:spcAft>
            </a:pPr>
            <a:r>
              <a:rPr lang="en-US" altLang="en-US" sz="1500" b="1" u="none" dirty="0">
                <a:solidFill>
                  <a:srgbClr val="000000"/>
                </a:solidFill>
                <a:latin typeface="Arial" charset="0"/>
                <a:cs typeface="Arial" charset="0"/>
              </a:rPr>
              <a:t>Mobile Shopping </a:t>
            </a:r>
          </a:p>
        </p:txBody>
      </p:sp>
      <p:sp>
        <p:nvSpPr>
          <p:cNvPr id="13351" name="Text Box 53"/>
          <p:cNvSpPr txBox="1">
            <a:spLocks noChangeArrowheads="1"/>
          </p:cNvSpPr>
          <p:nvPr/>
        </p:nvSpPr>
        <p:spPr bwMode="auto">
          <a:xfrm>
            <a:off x="381000" y="5181600"/>
            <a:ext cx="5276850"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algn="ctr" fontAlgn="base">
              <a:spcBef>
                <a:spcPct val="50000"/>
              </a:spcBef>
              <a:spcAft>
                <a:spcPct val="0"/>
              </a:spcAft>
            </a:pPr>
            <a:r>
              <a:rPr lang="en-US" altLang="en-US" sz="1500" b="1" u="none" dirty="0">
                <a:solidFill>
                  <a:srgbClr val="000000"/>
                </a:solidFill>
                <a:latin typeface="Arial" charset="0"/>
                <a:cs typeface="Arial" charset="0"/>
              </a:rPr>
              <a:t>Tactile, Sensory &amp; Interactive Mailpiece Engagement</a:t>
            </a:r>
          </a:p>
        </p:txBody>
      </p:sp>
      <p:sp>
        <p:nvSpPr>
          <p:cNvPr id="67" name="Right Arrow 59"/>
          <p:cNvSpPr>
            <a:spLocks noChangeArrowheads="1"/>
          </p:cNvSpPr>
          <p:nvPr/>
        </p:nvSpPr>
        <p:spPr bwMode="auto">
          <a:xfrm>
            <a:off x="2493963" y="5367338"/>
            <a:ext cx="3830637" cy="658812"/>
          </a:xfrm>
          <a:prstGeom prst="rightArrow">
            <a:avLst>
              <a:gd name="adj1" fmla="val 50000"/>
              <a:gd name="adj2" fmla="val 50000"/>
            </a:avLst>
          </a:prstGeom>
          <a:solidFill>
            <a:schemeClr val="accent2">
              <a:lumMod val="75000"/>
            </a:schemeClr>
          </a:solidFill>
          <a:ln w="9525" algn="ctr">
            <a:noFill/>
            <a:round/>
            <a:headEnd/>
            <a:tailEnd/>
          </a:ln>
        </p:spPr>
        <p:txBody>
          <a:bodyPr lIns="91398" tIns="45699" rIns="91398" bIns="45699"/>
          <a:lstStyle/>
          <a:p>
            <a:pPr defTabSz="966342" fontAlgn="base">
              <a:spcBef>
                <a:spcPct val="0"/>
              </a:spcBef>
              <a:spcAft>
                <a:spcPct val="0"/>
              </a:spcAft>
              <a:defRPr/>
            </a:pPr>
            <a:endParaRPr lang="en-US" dirty="0">
              <a:solidFill>
                <a:srgbClr val="000000"/>
              </a:solidFill>
              <a:cs typeface="Arial" charset="0"/>
            </a:endParaRPr>
          </a:p>
        </p:txBody>
      </p:sp>
      <p:sp>
        <p:nvSpPr>
          <p:cNvPr id="13353" name="Left Arrow 58"/>
          <p:cNvSpPr>
            <a:spLocks noChangeArrowheads="1"/>
          </p:cNvSpPr>
          <p:nvPr/>
        </p:nvSpPr>
        <p:spPr bwMode="auto">
          <a:xfrm>
            <a:off x="76200" y="5334000"/>
            <a:ext cx="1647825" cy="700088"/>
          </a:xfrm>
          <a:prstGeom prst="leftArrow">
            <a:avLst>
              <a:gd name="adj1" fmla="val 50000"/>
              <a:gd name="adj2" fmla="val 50050"/>
            </a:avLst>
          </a:prstGeom>
          <a:solidFill>
            <a:srgbClr val="DBB3BC"/>
          </a:solidFill>
          <a:ln>
            <a:noFill/>
          </a:ln>
          <a:extLst>
            <a:ext uri="{91240B29-F687-4F45-9708-019B960494DF}">
              <a14:hiddenLine xmlns:a14="http://schemas.microsoft.com/office/drawing/2010/main" w="9525" algn="ctr">
                <a:solidFill>
                  <a:srgbClr val="000000"/>
                </a:solidFill>
                <a:round/>
                <a:headEnd/>
                <a:tailEnd/>
              </a14:hiddenLine>
            </a:ext>
          </a:extLst>
        </p:spPr>
        <p:txBody>
          <a:bodyPr lIns="91398" tIns="45699" rIns="91398" bIns="45699"/>
          <a:lstStyle/>
          <a:p>
            <a:pPr defTabSz="965200" fontAlgn="base">
              <a:spcBef>
                <a:spcPct val="0"/>
              </a:spcBef>
              <a:spcAft>
                <a:spcPct val="0"/>
              </a:spcAft>
            </a:pPr>
            <a:endParaRPr lang="en-US" altLang="en-US" sz="700" dirty="0">
              <a:solidFill>
                <a:srgbClr val="000000"/>
              </a:solidFill>
              <a:cs typeface="Arial" charset="0"/>
            </a:endParaRPr>
          </a:p>
        </p:txBody>
      </p:sp>
      <p:sp>
        <p:nvSpPr>
          <p:cNvPr id="68" name="Left Arrow 60"/>
          <p:cNvSpPr>
            <a:spLocks noChangeArrowheads="1"/>
          </p:cNvSpPr>
          <p:nvPr/>
        </p:nvSpPr>
        <p:spPr bwMode="auto">
          <a:xfrm>
            <a:off x="1546225" y="5367338"/>
            <a:ext cx="1014413" cy="658812"/>
          </a:xfrm>
          <a:prstGeom prst="leftArrow">
            <a:avLst>
              <a:gd name="adj1" fmla="val 50000"/>
              <a:gd name="adj2" fmla="val 50026"/>
            </a:avLst>
          </a:prstGeom>
          <a:solidFill>
            <a:schemeClr val="accent2">
              <a:lumMod val="75000"/>
            </a:schemeClr>
          </a:solidFill>
          <a:ln w="9525" algn="ctr">
            <a:noFill/>
            <a:round/>
            <a:headEnd/>
            <a:tailEnd/>
          </a:ln>
        </p:spPr>
        <p:txBody>
          <a:bodyPr lIns="91398" tIns="45699" rIns="91398" bIns="45699"/>
          <a:lstStyle/>
          <a:p>
            <a:pPr defTabSz="966342" fontAlgn="base">
              <a:spcBef>
                <a:spcPct val="0"/>
              </a:spcBef>
              <a:spcAft>
                <a:spcPct val="0"/>
              </a:spcAft>
              <a:defRPr/>
            </a:pPr>
            <a:r>
              <a:rPr lang="en-US" sz="1000" b="1" dirty="0">
                <a:solidFill>
                  <a:srgbClr val="FFFFFF"/>
                </a:solidFill>
                <a:cs typeface="Arial" charset="0"/>
              </a:rPr>
              <a:t>          </a:t>
            </a:r>
            <a:endParaRPr lang="en-US" dirty="0">
              <a:solidFill>
                <a:srgbClr val="000000"/>
              </a:solidFill>
              <a:cs typeface="Arial" charset="0"/>
            </a:endParaRPr>
          </a:p>
        </p:txBody>
      </p:sp>
      <p:sp>
        <p:nvSpPr>
          <p:cNvPr id="13355" name="Rectangle 98"/>
          <p:cNvSpPr>
            <a:spLocks noChangeArrowheads="1"/>
          </p:cNvSpPr>
          <p:nvPr/>
        </p:nvSpPr>
        <p:spPr bwMode="auto">
          <a:xfrm>
            <a:off x="3124200" y="5549900"/>
            <a:ext cx="1981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900" b="1" dirty="0">
                <a:solidFill>
                  <a:srgbClr val="FFFFFF"/>
                </a:solidFill>
                <a:cs typeface="Arial" charset="0"/>
              </a:rPr>
              <a:t>Promotion Period  (6 months)</a:t>
            </a:r>
          </a:p>
          <a:p>
            <a:pPr algn="ctr" defTabSz="892175" fontAlgn="base">
              <a:lnSpc>
                <a:spcPct val="80000"/>
              </a:lnSpc>
              <a:spcBef>
                <a:spcPct val="20000"/>
              </a:spcBef>
              <a:spcAft>
                <a:spcPct val="0"/>
              </a:spcAft>
            </a:pPr>
            <a:r>
              <a:rPr lang="en-US" altLang="en-US" sz="900" b="1" dirty="0">
                <a:solidFill>
                  <a:srgbClr val="FFFFFF"/>
                </a:solidFill>
                <a:cs typeface="Arial" charset="0"/>
              </a:rPr>
              <a:t>March 1 – August 31</a:t>
            </a:r>
          </a:p>
        </p:txBody>
      </p:sp>
      <p:sp>
        <p:nvSpPr>
          <p:cNvPr id="13356" name="Rectangle 98"/>
          <p:cNvSpPr>
            <a:spLocks noChangeArrowheads="1"/>
          </p:cNvSpPr>
          <p:nvPr/>
        </p:nvSpPr>
        <p:spPr bwMode="auto">
          <a:xfrm>
            <a:off x="228600" y="5495925"/>
            <a:ext cx="13604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46" tIns="44724" rIns="89446" bIns="44724"/>
          <a:lstStyle/>
          <a:p>
            <a:pPr algn="ctr" defTabSz="892175" fontAlgn="base">
              <a:lnSpc>
                <a:spcPct val="80000"/>
              </a:lnSpc>
              <a:spcBef>
                <a:spcPct val="20000"/>
              </a:spcBef>
              <a:spcAft>
                <a:spcPct val="0"/>
              </a:spcAft>
            </a:pPr>
            <a:r>
              <a:rPr lang="en-US" altLang="en-US" sz="800" b="1" dirty="0">
                <a:solidFill>
                  <a:srgbClr val="000000"/>
                </a:solidFill>
                <a:cs typeface="Arial" charset="0"/>
              </a:rPr>
              <a:t>Registration</a:t>
            </a:r>
          </a:p>
          <a:p>
            <a:pPr algn="ctr" defTabSz="892175" fontAlgn="base">
              <a:lnSpc>
                <a:spcPct val="80000"/>
              </a:lnSpc>
              <a:spcBef>
                <a:spcPct val="20000"/>
              </a:spcBef>
              <a:spcAft>
                <a:spcPct val="0"/>
              </a:spcAft>
            </a:pPr>
            <a:r>
              <a:rPr lang="en-US" altLang="en-US" sz="800" b="1" dirty="0">
                <a:solidFill>
                  <a:srgbClr val="000000"/>
                </a:solidFill>
                <a:cs typeface="Arial" charset="0"/>
              </a:rPr>
              <a:t>January 15 – August  31</a:t>
            </a:r>
          </a:p>
        </p:txBody>
      </p:sp>
      <p:sp>
        <p:nvSpPr>
          <p:cNvPr id="7" name="Minus 6"/>
          <p:cNvSpPr/>
          <p:nvPr/>
        </p:nvSpPr>
        <p:spPr bwMode="auto">
          <a:xfrm>
            <a:off x="533400" y="1128713"/>
            <a:ext cx="228600" cy="166687"/>
          </a:xfrm>
          <a:prstGeom prst="mathMinus">
            <a:avLst/>
          </a:prstGeom>
          <a:solidFill>
            <a:schemeClr val="bg1"/>
          </a:solid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73" name="Minus 72"/>
          <p:cNvSpPr/>
          <p:nvPr/>
        </p:nvSpPr>
        <p:spPr bwMode="auto">
          <a:xfrm>
            <a:off x="1295400" y="1128713"/>
            <a:ext cx="228600" cy="166687"/>
          </a:xfrm>
          <a:prstGeom prst="mathMinus">
            <a:avLst/>
          </a:prstGeom>
          <a:solidFill>
            <a:schemeClr val="bg1"/>
          </a:solid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13359" name="Text Box 38"/>
          <p:cNvSpPr txBox="1">
            <a:spLocks noChangeArrowheads="1"/>
          </p:cNvSpPr>
          <p:nvPr/>
        </p:nvSpPr>
        <p:spPr bwMode="auto">
          <a:xfrm rot="10800000" flipV="1">
            <a:off x="2362200" y="1056119"/>
            <a:ext cx="2443163"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fontAlgn="base">
              <a:spcBef>
                <a:spcPct val="50000"/>
              </a:spcBef>
              <a:spcAft>
                <a:spcPct val="0"/>
              </a:spcAft>
            </a:pPr>
            <a:r>
              <a:rPr lang="en-US" altLang="en-US" sz="1400" b="1" u="none" dirty="0">
                <a:solidFill>
                  <a:srgbClr val="FFFFFF"/>
                </a:solidFill>
                <a:latin typeface="Arial" charset="0"/>
                <a:cs typeface="Arial" charset="0"/>
              </a:rPr>
              <a:t>APRIL       MAY        JUNE</a:t>
            </a:r>
          </a:p>
        </p:txBody>
      </p:sp>
      <p:sp>
        <p:nvSpPr>
          <p:cNvPr id="13360" name="Text Box 38"/>
          <p:cNvSpPr txBox="1">
            <a:spLocks noChangeArrowheads="1"/>
          </p:cNvSpPr>
          <p:nvPr/>
        </p:nvSpPr>
        <p:spPr bwMode="auto">
          <a:xfrm rot="10800000" flipV="1">
            <a:off x="6826250" y="1066800"/>
            <a:ext cx="23177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615" tIns="42307" rIns="84615" bIns="42307">
            <a:spAutoFit/>
          </a:bodyPr>
          <a:lstStyle>
            <a:lvl1pPr defTabSz="965200">
              <a:defRPr sz="3200" u="sng">
                <a:solidFill>
                  <a:schemeClr val="tx1"/>
                </a:solidFill>
                <a:latin typeface="Arial Narrow" pitchFamily="34" charset="0"/>
              </a:defRPr>
            </a:lvl1pPr>
            <a:lvl2pPr marL="742950" indent="-285750" defTabSz="965200">
              <a:defRPr sz="3200" u="sng">
                <a:solidFill>
                  <a:schemeClr val="tx1"/>
                </a:solidFill>
                <a:latin typeface="Arial Narrow" pitchFamily="34" charset="0"/>
              </a:defRPr>
            </a:lvl2pPr>
            <a:lvl3pPr marL="1143000" indent="-228600" defTabSz="965200">
              <a:defRPr sz="3200" u="sng">
                <a:solidFill>
                  <a:schemeClr val="tx1"/>
                </a:solidFill>
                <a:latin typeface="Arial Narrow" pitchFamily="34" charset="0"/>
              </a:defRPr>
            </a:lvl3pPr>
            <a:lvl4pPr marL="1600200" indent="-228600" defTabSz="965200">
              <a:defRPr sz="3200" u="sng">
                <a:solidFill>
                  <a:schemeClr val="tx1"/>
                </a:solidFill>
                <a:latin typeface="Arial Narrow" pitchFamily="34" charset="0"/>
              </a:defRPr>
            </a:lvl4pPr>
            <a:lvl5pPr marL="2057400" indent="-228600" defTabSz="965200">
              <a:defRPr sz="3200" u="sng">
                <a:solidFill>
                  <a:schemeClr val="tx1"/>
                </a:solidFill>
                <a:latin typeface="Arial Narrow" pitchFamily="34" charset="0"/>
              </a:defRPr>
            </a:lvl5pPr>
            <a:lvl6pPr marL="2514600" indent="-228600" defTabSz="965200" eaLnBrk="0" fontAlgn="base" hangingPunct="0">
              <a:spcBef>
                <a:spcPct val="0"/>
              </a:spcBef>
              <a:spcAft>
                <a:spcPct val="0"/>
              </a:spcAft>
              <a:defRPr sz="3200" u="sng">
                <a:solidFill>
                  <a:schemeClr val="tx1"/>
                </a:solidFill>
                <a:latin typeface="Arial Narrow" pitchFamily="34" charset="0"/>
              </a:defRPr>
            </a:lvl6pPr>
            <a:lvl7pPr marL="2971800" indent="-228600" defTabSz="965200" eaLnBrk="0" fontAlgn="base" hangingPunct="0">
              <a:spcBef>
                <a:spcPct val="0"/>
              </a:spcBef>
              <a:spcAft>
                <a:spcPct val="0"/>
              </a:spcAft>
              <a:defRPr sz="3200" u="sng">
                <a:solidFill>
                  <a:schemeClr val="tx1"/>
                </a:solidFill>
                <a:latin typeface="Arial Narrow" pitchFamily="34" charset="0"/>
              </a:defRPr>
            </a:lvl7pPr>
            <a:lvl8pPr marL="3429000" indent="-228600" defTabSz="965200" eaLnBrk="0" fontAlgn="base" hangingPunct="0">
              <a:spcBef>
                <a:spcPct val="0"/>
              </a:spcBef>
              <a:spcAft>
                <a:spcPct val="0"/>
              </a:spcAft>
              <a:defRPr sz="3200" u="sng">
                <a:solidFill>
                  <a:schemeClr val="tx1"/>
                </a:solidFill>
                <a:latin typeface="Arial Narrow" pitchFamily="34" charset="0"/>
              </a:defRPr>
            </a:lvl8pPr>
            <a:lvl9pPr marL="3886200" indent="-228600" defTabSz="965200" eaLnBrk="0" fontAlgn="base" hangingPunct="0">
              <a:spcBef>
                <a:spcPct val="0"/>
              </a:spcBef>
              <a:spcAft>
                <a:spcPct val="0"/>
              </a:spcAft>
              <a:defRPr sz="3200" u="sng">
                <a:solidFill>
                  <a:schemeClr val="tx1"/>
                </a:solidFill>
                <a:latin typeface="Arial Narrow" pitchFamily="34" charset="0"/>
              </a:defRPr>
            </a:lvl9pPr>
          </a:lstStyle>
          <a:p>
            <a:pPr fontAlgn="base">
              <a:spcBef>
                <a:spcPct val="50000"/>
              </a:spcBef>
              <a:spcAft>
                <a:spcPct val="0"/>
              </a:spcAft>
            </a:pPr>
            <a:r>
              <a:rPr lang="en-US" altLang="en-US" sz="1400" b="1" u="none" dirty="0">
                <a:solidFill>
                  <a:srgbClr val="FFFFFF"/>
                </a:solidFill>
                <a:latin typeface="Arial" charset="0"/>
                <a:cs typeface="Arial" charset="0"/>
              </a:rPr>
              <a:t>OCT         NOV          DEC</a:t>
            </a:r>
          </a:p>
        </p:txBody>
      </p:sp>
      <p:sp>
        <p:nvSpPr>
          <p:cNvPr id="77" name="Minus 76"/>
          <p:cNvSpPr/>
          <p:nvPr/>
        </p:nvSpPr>
        <p:spPr bwMode="auto">
          <a:xfrm>
            <a:off x="3048000" y="1143000"/>
            <a:ext cx="228600" cy="166688"/>
          </a:xfrm>
          <a:prstGeom prst="mathMinus">
            <a:avLst/>
          </a:prstGeom>
          <a:solidFill>
            <a:schemeClr val="bg1"/>
          </a:solid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78" name="Minus 77"/>
          <p:cNvSpPr/>
          <p:nvPr/>
        </p:nvSpPr>
        <p:spPr bwMode="auto">
          <a:xfrm>
            <a:off x="3810000" y="1144588"/>
            <a:ext cx="228600" cy="165100"/>
          </a:xfrm>
          <a:prstGeom prst="mathMinus">
            <a:avLst/>
          </a:prstGeom>
          <a:solidFill>
            <a:schemeClr val="bg1"/>
          </a:solid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79" name="Minus 78"/>
          <p:cNvSpPr/>
          <p:nvPr/>
        </p:nvSpPr>
        <p:spPr bwMode="auto">
          <a:xfrm>
            <a:off x="5181600" y="1143000"/>
            <a:ext cx="228600" cy="166688"/>
          </a:xfrm>
          <a:prstGeom prst="mathMinus">
            <a:avLst/>
          </a:prstGeom>
          <a:solidFill>
            <a:schemeClr val="bg1"/>
          </a:solid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80" name="Minus 79"/>
          <p:cNvSpPr/>
          <p:nvPr/>
        </p:nvSpPr>
        <p:spPr bwMode="auto">
          <a:xfrm>
            <a:off x="5943600" y="1144588"/>
            <a:ext cx="228600" cy="165100"/>
          </a:xfrm>
          <a:prstGeom prst="mathMinus">
            <a:avLst/>
          </a:prstGeom>
          <a:solidFill>
            <a:schemeClr val="bg1"/>
          </a:solid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81" name="Minus 80"/>
          <p:cNvSpPr/>
          <p:nvPr/>
        </p:nvSpPr>
        <p:spPr bwMode="auto">
          <a:xfrm>
            <a:off x="7391400" y="1143000"/>
            <a:ext cx="228600" cy="166688"/>
          </a:xfrm>
          <a:prstGeom prst="mathMinus">
            <a:avLst/>
          </a:prstGeom>
          <a:solidFill>
            <a:schemeClr val="bg1"/>
          </a:solid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82" name="Minus 81"/>
          <p:cNvSpPr/>
          <p:nvPr/>
        </p:nvSpPr>
        <p:spPr bwMode="auto">
          <a:xfrm>
            <a:off x="8229600" y="1144588"/>
            <a:ext cx="228600" cy="165100"/>
          </a:xfrm>
          <a:prstGeom prst="mathMinus">
            <a:avLst/>
          </a:prstGeom>
          <a:solidFill>
            <a:schemeClr val="bg1"/>
          </a:solidFill>
          <a:ln w="9525" cap="flat" cmpd="sng" algn="ctr">
            <a:noFill/>
            <a:prstDash val="solid"/>
            <a:round/>
            <a:headEnd type="none" w="med" len="med"/>
            <a:tailEnd type="none" w="med" len="med"/>
          </a:ln>
          <a:effectLst/>
        </p:spPr>
        <p:txBody>
          <a:bodyPr lIns="91424" tIns="45712" rIns="91424" bIns="45712"/>
          <a:lstStyle/>
          <a:p>
            <a:pPr marL="342840" indent="-342840" defTabSz="914237" fontAlgn="base">
              <a:spcBef>
                <a:spcPct val="20000"/>
              </a:spcBef>
              <a:spcAft>
                <a:spcPct val="0"/>
              </a:spcAft>
              <a:buSzPct val="75000"/>
              <a:defRPr/>
            </a:pPr>
            <a:endParaRPr lang="en-US" b="1" dirty="0">
              <a:solidFill>
                <a:prstClr val="black"/>
              </a:solidFill>
              <a:cs typeface="Arial" charset="0"/>
            </a:endParaRPr>
          </a:p>
        </p:txBody>
      </p:sp>
      <p:sp>
        <p:nvSpPr>
          <p:cNvPr id="2" name="TextBox 1"/>
          <p:cNvSpPr txBox="1"/>
          <p:nvPr/>
        </p:nvSpPr>
        <p:spPr>
          <a:xfrm>
            <a:off x="8064577" y="801772"/>
            <a:ext cx="1099981" cy="253916"/>
          </a:xfrm>
          <a:prstGeom prst="rect">
            <a:avLst/>
          </a:prstGeom>
          <a:noFill/>
        </p:spPr>
        <p:txBody>
          <a:bodyPr wrap="none" rtlCol="0">
            <a:spAutoFit/>
          </a:bodyPr>
          <a:lstStyle/>
          <a:p>
            <a:r>
              <a:rPr lang="en-US" sz="1050" dirty="0" smtClean="0">
                <a:solidFill>
                  <a:prstClr val="black"/>
                </a:solidFill>
              </a:rPr>
              <a:t>Calendar 2016</a:t>
            </a:r>
            <a:endParaRPr lang="en-US" sz="1050" dirty="0">
              <a:solidFill>
                <a:prstClr val="black"/>
              </a:solidFill>
            </a:endParaRPr>
          </a:p>
        </p:txBody>
      </p:sp>
      <p:sp>
        <p:nvSpPr>
          <p:cNvPr id="61" name="TextBox 60"/>
          <p:cNvSpPr txBox="1"/>
          <p:nvPr/>
        </p:nvSpPr>
        <p:spPr>
          <a:xfrm>
            <a:off x="1447801" y="1063823"/>
            <a:ext cx="957262" cy="307777"/>
          </a:xfrm>
          <a:prstGeom prst="rect">
            <a:avLst/>
          </a:prstGeom>
          <a:noFill/>
        </p:spPr>
        <p:txBody>
          <a:bodyPr wrap="square" rtlCol="0">
            <a:spAutoFit/>
          </a:bodyPr>
          <a:lstStyle/>
          <a:p>
            <a:pPr defTabSz="912813" fontAlgn="base">
              <a:spcBef>
                <a:spcPct val="0"/>
              </a:spcBef>
              <a:spcAft>
                <a:spcPct val="0"/>
              </a:spcAft>
            </a:pPr>
            <a:r>
              <a:rPr lang="en-US" altLang="en-US" sz="1400" b="1" dirty="0" smtClean="0">
                <a:solidFill>
                  <a:prstClr val="white"/>
                </a:solidFill>
                <a:cs typeface="Arial" charset="0"/>
              </a:rPr>
              <a:t> MARCH</a:t>
            </a:r>
            <a:endParaRPr lang="en-US" altLang="en-US" sz="1400" b="1" dirty="0">
              <a:solidFill>
                <a:prstClr val="white"/>
              </a:solidFill>
              <a:cs typeface="Arial" charset="0"/>
            </a:endParaRPr>
          </a:p>
        </p:txBody>
      </p:sp>
      <p:sp>
        <p:nvSpPr>
          <p:cNvPr id="62" name="TextBox 61"/>
          <p:cNvSpPr txBox="1"/>
          <p:nvPr/>
        </p:nvSpPr>
        <p:spPr>
          <a:xfrm>
            <a:off x="647700" y="1063823"/>
            <a:ext cx="647700" cy="307777"/>
          </a:xfrm>
          <a:prstGeom prst="rect">
            <a:avLst/>
          </a:prstGeom>
          <a:noFill/>
        </p:spPr>
        <p:txBody>
          <a:bodyPr wrap="square" rtlCol="0">
            <a:spAutoFit/>
          </a:bodyPr>
          <a:lstStyle/>
          <a:p>
            <a:pPr defTabSz="912813" fontAlgn="base">
              <a:spcBef>
                <a:spcPct val="0"/>
              </a:spcBef>
              <a:spcAft>
                <a:spcPct val="0"/>
              </a:spcAft>
            </a:pPr>
            <a:r>
              <a:rPr lang="en-US" altLang="en-US" sz="1400" b="1" dirty="0" smtClean="0">
                <a:solidFill>
                  <a:prstClr val="white"/>
                </a:solidFill>
                <a:cs typeface="Arial" charset="0"/>
              </a:rPr>
              <a:t>  FEB</a:t>
            </a:r>
            <a:endParaRPr lang="en-US" altLang="en-US" sz="1400" b="1" dirty="0">
              <a:solidFill>
                <a:prstClr val="white"/>
              </a:solidFill>
              <a:cs typeface="Arial" charset="0"/>
            </a:endParaRPr>
          </a:p>
        </p:txBody>
      </p:sp>
      <p:sp>
        <p:nvSpPr>
          <p:cNvPr id="63" name="TextBox 62"/>
          <p:cNvSpPr txBox="1"/>
          <p:nvPr/>
        </p:nvSpPr>
        <p:spPr>
          <a:xfrm>
            <a:off x="-76200" y="1066800"/>
            <a:ext cx="647700" cy="307777"/>
          </a:xfrm>
          <a:prstGeom prst="rect">
            <a:avLst/>
          </a:prstGeom>
          <a:noFill/>
        </p:spPr>
        <p:txBody>
          <a:bodyPr wrap="square" rtlCol="0">
            <a:spAutoFit/>
          </a:bodyPr>
          <a:lstStyle/>
          <a:p>
            <a:pPr defTabSz="912813" fontAlgn="base">
              <a:spcBef>
                <a:spcPct val="0"/>
              </a:spcBef>
              <a:spcAft>
                <a:spcPct val="0"/>
              </a:spcAft>
            </a:pPr>
            <a:r>
              <a:rPr lang="en-US" altLang="en-US" sz="1400" b="1" dirty="0" smtClean="0">
                <a:solidFill>
                  <a:prstClr val="white"/>
                </a:solidFill>
                <a:cs typeface="Arial" charset="0"/>
              </a:rPr>
              <a:t>  JAN</a:t>
            </a:r>
            <a:endParaRPr lang="en-US" altLang="en-US" sz="1400" b="1" dirty="0">
              <a:solidFill>
                <a:prstClr val="white"/>
              </a:solidFill>
              <a:cs typeface="Arial" charset="0"/>
            </a:endParaRPr>
          </a:p>
        </p:txBody>
      </p:sp>
      <p:sp>
        <p:nvSpPr>
          <p:cNvPr id="5" name="TextBox 4"/>
          <p:cNvSpPr txBox="1"/>
          <p:nvPr/>
        </p:nvSpPr>
        <p:spPr>
          <a:xfrm rot="19923486">
            <a:off x="2522538" y="1948934"/>
            <a:ext cx="1719262" cy="369332"/>
          </a:xfrm>
          <a:prstGeom prst="rect">
            <a:avLst/>
          </a:prstGeom>
          <a:solidFill>
            <a:srgbClr val="FFFF00"/>
          </a:solidFill>
          <a:ln>
            <a:solidFill>
              <a:srgbClr val="FF0000"/>
            </a:solidFill>
          </a:ln>
        </p:spPr>
        <p:txBody>
          <a:bodyPr wrap="square" rtlCol="0">
            <a:spAutoFit/>
          </a:bodyPr>
          <a:lstStyle/>
          <a:p>
            <a:pPr algn="ctr"/>
            <a:r>
              <a:rPr lang="en-US" b="1" dirty="0" smtClean="0">
                <a:solidFill>
                  <a:srgbClr val="FF0000"/>
                </a:solidFill>
              </a:rPr>
              <a:t>ENDED</a:t>
            </a:r>
            <a:endParaRPr lang="en-US" b="1" dirty="0">
              <a:solidFill>
                <a:srgbClr val="FF0000"/>
              </a:solidFill>
            </a:endParaRPr>
          </a:p>
        </p:txBody>
      </p:sp>
      <p:sp>
        <p:nvSpPr>
          <p:cNvPr id="64" name="TextBox 63"/>
          <p:cNvSpPr txBox="1"/>
          <p:nvPr/>
        </p:nvSpPr>
        <p:spPr>
          <a:xfrm rot="19923486">
            <a:off x="2852927" y="4083328"/>
            <a:ext cx="1719262" cy="369332"/>
          </a:xfrm>
          <a:prstGeom prst="rect">
            <a:avLst/>
          </a:prstGeom>
          <a:solidFill>
            <a:srgbClr val="FFFF00"/>
          </a:solidFill>
          <a:ln>
            <a:solidFill>
              <a:srgbClr val="FF0000"/>
            </a:solidFill>
          </a:ln>
        </p:spPr>
        <p:txBody>
          <a:bodyPr wrap="square" rtlCol="0">
            <a:spAutoFit/>
          </a:bodyPr>
          <a:lstStyle/>
          <a:p>
            <a:pPr algn="ctr"/>
            <a:r>
              <a:rPr lang="en-US" b="1" dirty="0" smtClean="0">
                <a:solidFill>
                  <a:srgbClr val="FF0000"/>
                </a:solidFill>
              </a:rPr>
              <a:t>ENDED</a:t>
            </a:r>
            <a:endParaRPr lang="en-US" b="1" dirty="0">
              <a:solidFill>
                <a:srgbClr val="FF0000"/>
              </a:solidFill>
            </a:endParaRPr>
          </a:p>
        </p:txBody>
      </p:sp>
      <p:sp>
        <p:nvSpPr>
          <p:cNvPr id="65" name="TextBox 64"/>
          <p:cNvSpPr txBox="1"/>
          <p:nvPr/>
        </p:nvSpPr>
        <p:spPr>
          <a:xfrm rot="19923486">
            <a:off x="3123217" y="5448580"/>
            <a:ext cx="1719262" cy="369332"/>
          </a:xfrm>
          <a:prstGeom prst="rect">
            <a:avLst/>
          </a:prstGeom>
          <a:solidFill>
            <a:srgbClr val="FFFF00"/>
          </a:solidFill>
          <a:ln>
            <a:solidFill>
              <a:srgbClr val="FF0000"/>
            </a:solidFill>
          </a:ln>
        </p:spPr>
        <p:txBody>
          <a:bodyPr wrap="square" rtlCol="0">
            <a:spAutoFit/>
          </a:bodyPr>
          <a:lstStyle/>
          <a:p>
            <a:pPr algn="ctr"/>
            <a:r>
              <a:rPr lang="en-US" b="1" dirty="0" smtClean="0">
                <a:solidFill>
                  <a:srgbClr val="FF0000"/>
                </a:solidFill>
              </a:rPr>
              <a:t>ENDED</a:t>
            </a:r>
            <a:endParaRPr lang="en-US" b="1" dirty="0">
              <a:solidFill>
                <a:srgbClr val="FF0000"/>
              </a:solidFill>
            </a:endParaRPr>
          </a:p>
        </p:txBody>
      </p:sp>
    </p:spTree>
    <p:extLst>
      <p:ext uri="{BB962C8B-B14F-4D97-AF65-F5344CB8AC3E}">
        <p14:creationId xmlns:p14="http://schemas.microsoft.com/office/powerpoint/2010/main" val="347212464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90"/>
          <p:cNvSpPr>
            <a:spLocks noChangeArrowheads="1"/>
          </p:cNvSpPr>
          <p:nvPr/>
        </p:nvSpPr>
        <p:spPr bwMode="auto">
          <a:xfrm>
            <a:off x="0" y="3170475"/>
            <a:ext cx="9144000" cy="1270903"/>
          </a:xfrm>
          <a:prstGeom prst="rect">
            <a:avLst/>
          </a:prstGeom>
          <a:solidFill>
            <a:srgbClr val="92929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813" tIns="41413" rIns="82813" bIns="41413"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endParaRPr>
          </a:p>
        </p:txBody>
      </p:sp>
      <p:sp>
        <p:nvSpPr>
          <p:cNvPr id="166915" name="Rectangle 31"/>
          <p:cNvSpPr>
            <a:spLocks noChangeArrowheads="1"/>
          </p:cNvSpPr>
          <p:nvPr/>
        </p:nvSpPr>
        <p:spPr bwMode="auto">
          <a:xfrm>
            <a:off x="0" y="4256426"/>
            <a:ext cx="9144000" cy="2581492"/>
          </a:xfrm>
          <a:prstGeom prst="rect">
            <a:avLst/>
          </a:prstGeom>
          <a:solidFill>
            <a:srgbClr val="B4B4B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2813" tIns="41413" rIns="82813" bIns="41413"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endParaRPr>
          </a:p>
        </p:txBody>
      </p:sp>
      <p:sp>
        <p:nvSpPr>
          <p:cNvPr id="16388" name="Rectangle 28"/>
          <p:cNvSpPr>
            <a:spLocks noChangeArrowheads="1"/>
          </p:cNvSpPr>
          <p:nvPr/>
        </p:nvSpPr>
        <p:spPr bwMode="auto">
          <a:xfrm>
            <a:off x="0" y="1469578"/>
            <a:ext cx="9158565" cy="1620903"/>
          </a:xfrm>
          <a:prstGeom prst="rect">
            <a:avLst/>
          </a:prstGeom>
          <a:solidFill>
            <a:schemeClr val="bg1">
              <a:lumMod val="85000"/>
            </a:schemeClr>
          </a:solidFill>
          <a:ln>
            <a:noFill/>
          </a:ln>
          <a:effectLst/>
          <a:extLst/>
        </p:spPr>
        <p:txBody>
          <a:bodyPr wrap="none" lIns="82813" tIns="41413" rIns="82813" bIns="41413" anchor="ctr"/>
          <a:lstStyle/>
          <a:p>
            <a:pPr algn="ctr" defTabSz="875647" fontAlgn="base">
              <a:spcBef>
                <a:spcPct val="0"/>
              </a:spcBef>
              <a:spcAft>
                <a:spcPct val="0"/>
              </a:spcAft>
              <a:defRPr/>
            </a:pPr>
            <a:r>
              <a:rPr lang="en-US" altLang="en-US" sz="1700" dirty="0">
                <a:solidFill>
                  <a:srgbClr val="000000"/>
                </a:solidFill>
              </a:rPr>
              <a:t> </a:t>
            </a:r>
          </a:p>
        </p:txBody>
      </p:sp>
      <p:sp>
        <p:nvSpPr>
          <p:cNvPr id="166917" name="AutoShape 10"/>
          <p:cNvSpPr>
            <a:spLocks noChangeArrowheads="1"/>
          </p:cNvSpPr>
          <p:nvPr/>
        </p:nvSpPr>
        <p:spPr bwMode="auto">
          <a:xfrm>
            <a:off x="2687272" y="5615040"/>
            <a:ext cx="2234294" cy="606763"/>
          </a:xfrm>
          <a:prstGeom prst="leftArrow">
            <a:avLst>
              <a:gd name="adj1" fmla="val 59398"/>
              <a:gd name="adj2" fmla="val 64387"/>
            </a:avLst>
          </a:prstGeom>
          <a:solidFill>
            <a:srgbClr val="D5D5E3"/>
          </a:solidFill>
          <a:ln>
            <a:noFill/>
          </a:ln>
          <a:effectLst>
            <a:prstShdw prst="shdw17" dist="17961" dir="2700000">
              <a:srgbClr val="94967E"/>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82813" tIns="41413" rIns="82813" bIns="41413"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cs typeface="Arial" charset="0"/>
            </a:endParaRPr>
          </a:p>
        </p:txBody>
      </p:sp>
      <p:sp>
        <p:nvSpPr>
          <p:cNvPr id="166918" name="Rectangle 43"/>
          <p:cNvSpPr>
            <a:spLocks noChangeArrowheads="1"/>
          </p:cNvSpPr>
          <p:nvPr/>
        </p:nvSpPr>
        <p:spPr bwMode="auto">
          <a:xfrm>
            <a:off x="7314618" y="1088578"/>
            <a:ext cx="1801709" cy="357173"/>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13" tIns="41413" rIns="82813" bIns="41413"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endParaRPr>
          </a:p>
        </p:txBody>
      </p:sp>
      <p:sp>
        <p:nvSpPr>
          <p:cNvPr id="166919" name="Rectangle 44"/>
          <p:cNvSpPr>
            <a:spLocks noChangeArrowheads="1"/>
          </p:cNvSpPr>
          <p:nvPr/>
        </p:nvSpPr>
        <p:spPr bwMode="auto">
          <a:xfrm>
            <a:off x="5271129" y="1088578"/>
            <a:ext cx="1967751" cy="357173"/>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13" tIns="41413" rIns="82813" bIns="41413"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endParaRPr>
          </a:p>
        </p:txBody>
      </p:sp>
      <p:sp>
        <p:nvSpPr>
          <p:cNvPr id="166920" name="Rectangle 45"/>
          <p:cNvSpPr>
            <a:spLocks noChangeArrowheads="1"/>
          </p:cNvSpPr>
          <p:nvPr/>
        </p:nvSpPr>
        <p:spPr bwMode="auto">
          <a:xfrm>
            <a:off x="3253855" y="1088579"/>
            <a:ext cx="1954643" cy="357173"/>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13" tIns="41413" rIns="82813" bIns="41413"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endParaRPr>
          </a:p>
        </p:txBody>
      </p:sp>
      <p:sp>
        <p:nvSpPr>
          <p:cNvPr id="166921" name="Rectangle 42"/>
          <p:cNvSpPr>
            <a:spLocks noChangeArrowheads="1"/>
          </p:cNvSpPr>
          <p:nvPr/>
        </p:nvSpPr>
        <p:spPr bwMode="auto">
          <a:xfrm>
            <a:off x="1214735" y="1088578"/>
            <a:ext cx="1985230" cy="357173"/>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13" tIns="41413" rIns="82813" bIns="41413"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endParaRPr>
          </a:p>
        </p:txBody>
      </p:sp>
      <p:sp>
        <p:nvSpPr>
          <p:cNvPr id="166922" name="Text Box 38"/>
          <p:cNvSpPr txBox="1">
            <a:spLocks noChangeArrowheads="1"/>
          </p:cNvSpPr>
          <p:nvPr/>
        </p:nvSpPr>
        <p:spPr bwMode="auto">
          <a:xfrm rot="10800000" flipV="1">
            <a:off x="1214733" y="1108661"/>
            <a:ext cx="2062425" cy="31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500" b="1" dirty="0">
                <a:solidFill>
                  <a:srgbClr val="FFFFFF"/>
                </a:solidFill>
              </a:rPr>
              <a:t>JAN – FEB - MARCH</a:t>
            </a:r>
          </a:p>
        </p:txBody>
      </p:sp>
      <p:sp>
        <p:nvSpPr>
          <p:cNvPr id="166923" name="Text Box 39"/>
          <p:cNvSpPr txBox="1">
            <a:spLocks noChangeArrowheads="1"/>
          </p:cNvSpPr>
          <p:nvPr/>
        </p:nvSpPr>
        <p:spPr bwMode="auto">
          <a:xfrm>
            <a:off x="3249485" y="1088578"/>
            <a:ext cx="2084272" cy="31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500" b="1" dirty="0">
                <a:solidFill>
                  <a:srgbClr val="FFFFFF"/>
                </a:solidFill>
              </a:rPr>
              <a:t>APRIL – MAY - JUNE</a:t>
            </a:r>
          </a:p>
        </p:txBody>
      </p:sp>
      <p:sp>
        <p:nvSpPr>
          <p:cNvPr id="166924" name="Text Box 40"/>
          <p:cNvSpPr txBox="1">
            <a:spLocks noChangeArrowheads="1"/>
          </p:cNvSpPr>
          <p:nvPr/>
        </p:nvSpPr>
        <p:spPr bwMode="auto">
          <a:xfrm>
            <a:off x="5271128" y="1088579"/>
            <a:ext cx="1982316" cy="317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500" b="1" dirty="0">
                <a:solidFill>
                  <a:srgbClr val="FFFFFF"/>
                </a:solidFill>
              </a:rPr>
              <a:t>JULY – AUG - SEPT</a:t>
            </a:r>
          </a:p>
        </p:txBody>
      </p:sp>
      <p:sp>
        <p:nvSpPr>
          <p:cNvPr id="166925" name="Text Box 41"/>
          <p:cNvSpPr txBox="1">
            <a:spLocks noChangeArrowheads="1"/>
          </p:cNvSpPr>
          <p:nvPr/>
        </p:nvSpPr>
        <p:spPr bwMode="auto">
          <a:xfrm>
            <a:off x="7308791" y="1088578"/>
            <a:ext cx="1835209" cy="31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500" b="1" dirty="0">
                <a:solidFill>
                  <a:srgbClr val="FFFFFF"/>
                </a:solidFill>
              </a:rPr>
              <a:t>OCT – NOV - DEC</a:t>
            </a:r>
          </a:p>
        </p:txBody>
      </p:sp>
      <p:sp>
        <p:nvSpPr>
          <p:cNvPr id="166926" name="Text Box 48"/>
          <p:cNvSpPr txBox="1">
            <a:spLocks noChangeArrowheads="1"/>
          </p:cNvSpPr>
          <p:nvPr/>
        </p:nvSpPr>
        <p:spPr bwMode="auto">
          <a:xfrm>
            <a:off x="1927310" y="1764711"/>
            <a:ext cx="2644690" cy="314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500" b="1" dirty="0">
                <a:solidFill>
                  <a:srgbClr val="000000"/>
                </a:solidFill>
              </a:rPr>
              <a:t>Earned </a:t>
            </a:r>
            <a:r>
              <a:rPr lang="en-US" altLang="en-US" sz="1500" b="1" dirty="0" smtClean="0">
                <a:solidFill>
                  <a:srgbClr val="000000"/>
                </a:solidFill>
              </a:rPr>
              <a:t>Value </a:t>
            </a:r>
            <a:endParaRPr lang="en-US" altLang="en-US" sz="1500" b="1" dirty="0">
              <a:solidFill>
                <a:srgbClr val="000000"/>
              </a:solidFill>
            </a:endParaRPr>
          </a:p>
        </p:txBody>
      </p:sp>
      <p:sp>
        <p:nvSpPr>
          <p:cNvPr id="166927" name="Text Box 50"/>
          <p:cNvSpPr txBox="1">
            <a:spLocks noChangeArrowheads="1"/>
          </p:cNvSpPr>
          <p:nvPr/>
        </p:nvSpPr>
        <p:spPr bwMode="auto">
          <a:xfrm>
            <a:off x="5502713" y="2288812"/>
            <a:ext cx="3285897" cy="31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ja-JP" sz="1500" b="1" dirty="0" smtClean="0">
                <a:solidFill>
                  <a:srgbClr val="000000"/>
                </a:solidFill>
                <a:ea typeface="ＭＳ Ｐゴシック" pitchFamily="34" charset="-128"/>
              </a:rPr>
              <a:t>Color </a:t>
            </a:r>
            <a:r>
              <a:rPr lang="en-US" altLang="ja-JP" sz="1500" b="1" dirty="0">
                <a:solidFill>
                  <a:srgbClr val="000000"/>
                </a:solidFill>
                <a:ea typeface="ＭＳ Ｐゴシック" pitchFamily="34" charset="-128"/>
              </a:rPr>
              <a:t>Transpromo        </a:t>
            </a:r>
            <a:endParaRPr lang="en-US" altLang="en-US" sz="1500" b="1" dirty="0">
              <a:solidFill>
                <a:srgbClr val="000000"/>
              </a:solidFill>
            </a:endParaRPr>
          </a:p>
        </p:txBody>
      </p:sp>
      <p:sp>
        <p:nvSpPr>
          <p:cNvPr id="166928" name="Text Box 54"/>
          <p:cNvSpPr txBox="1">
            <a:spLocks noChangeArrowheads="1"/>
          </p:cNvSpPr>
          <p:nvPr/>
        </p:nvSpPr>
        <p:spPr bwMode="auto">
          <a:xfrm>
            <a:off x="2687270" y="5379715"/>
            <a:ext cx="3146072" cy="31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500" b="1" dirty="0">
                <a:solidFill>
                  <a:srgbClr val="000000"/>
                </a:solidFill>
              </a:rPr>
              <a:t>Direct Mail Starter</a:t>
            </a:r>
          </a:p>
        </p:txBody>
      </p:sp>
      <p:sp>
        <p:nvSpPr>
          <p:cNvPr id="166929" name="Text Box 55"/>
          <p:cNvSpPr txBox="1">
            <a:spLocks noChangeArrowheads="1"/>
          </p:cNvSpPr>
          <p:nvPr/>
        </p:nvSpPr>
        <p:spPr bwMode="auto">
          <a:xfrm>
            <a:off x="6241166" y="5901605"/>
            <a:ext cx="2237207" cy="3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500" b="1" dirty="0">
                <a:solidFill>
                  <a:srgbClr val="000000"/>
                </a:solidFill>
              </a:rPr>
              <a:t>Mobile Shopping</a:t>
            </a:r>
          </a:p>
        </p:txBody>
      </p:sp>
      <p:sp>
        <p:nvSpPr>
          <p:cNvPr id="166930" name="AutoShape 9"/>
          <p:cNvSpPr>
            <a:spLocks noChangeArrowheads="1"/>
          </p:cNvSpPr>
          <p:nvPr/>
        </p:nvSpPr>
        <p:spPr bwMode="auto">
          <a:xfrm>
            <a:off x="4038916" y="5615040"/>
            <a:ext cx="1905121" cy="606763"/>
          </a:xfrm>
          <a:prstGeom prst="leftRightArrow">
            <a:avLst>
              <a:gd name="adj1" fmla="val 59000"/>
              <a:gd name="adj2" fmla="val 44479"/>
            </a:avLst>
          </a:prstGeom>
          <a:solidFill>
            <a:srgbClr val="666699"/>
          </a:solidFill>
          <a:ln>
            <a:noFill/>
          </a:ln>
          <a:effectLst>
            <a:prstShdw prst="shdw17" dist="17961" dir="2700000">
              <a:srgbClr val="5B6408"/>
            </a:prstShdw>
          </a:effectLst>
          <a:extLst>
            <a:ext uri="{91240B29-F687-4F45-9708-019B960494DF}">
              <a14:hiddenLine xmlns:a14="http://schemas.microsoft.com/office/drawing/2010/main" w="9525">
                <a:solidFill>
                  <a:srgbClr val="000000"/>
                </a:solidFill>
                <a:miter lim="800000"/>
                <a:headEnd/>
                <a:tailEnd/>
              </a14:hiddenLine>
            </a:ext>
          </a:extLst>
        </p:spPr>
        <p:txBody>
          <a:bodyPr wrap="none" lIns="82813" tIns="41413" rIns="82813" bIns="41413"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cs typeface="Arial" charset="0"/>
            </a:endParaRPr>
          </a:p>
        </p:txBody>
      </p:sp>
      <p:sp>
        <p:nvSpPr>
          <p:cNvPr id="166932" name="Text Box 70"/>
          <p:cNvSpPr txBox="1">
            <a:spLocks noChangeArrowheads="1"/>
          </p:cNvSpPr>
          <p:nvPr/>
        </p:nvSpPr>
        <p:spPr bwMode="auto">
          <a:xfrm>
            <a:off x="27674" y="3043210"/>
            <a:ext cx="3565548" cy="347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r" fontAlgn="base">
              <a:spcBef>
                <a:spcPct val="50000"/>
              </a:spcBef>
              <a:spcAft>
                <a:spcPct val="0"/>
              </a:spcAft>
              <a:buFontTx/>
              <a:buNone/>
            </a:pPr>
            <a:endParaRPr lang="en-US" altLang="en-US" sz="1700" dirty="0">
              <a:solidFill>
                <a:srgbClr val="000000"/>
              </a:solidFill>
            </a:endParaRPr>
          </a:p>
        </p:txBody>
      </p:sp>
      <p:sp>
        <p:nvSpPr>
          <p:cNvPr id="166933" name="Rectangle 71"/>
          <p:cNvSpPr>
            <a:spLocks noChangeArrowheads="1"/>
          </p:cNvSpPr>
          <p:nvPr/>
        </p:nvSpPr>
        <p:spPr bwMode="auto">
          <a:xfrm>
            <a:off x="4038917" y="5752746"/>
            <a:ext cx="1925513" cy="41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51" tIns="43776" rIns="87551" bIns="43776"/>
          <a:lstStyle>
            <a:lvl1pPr defTabSz="960438">
              <a:spcBef>
                <a:spcPct val="20000"/>
              </a:spcBef>
              <a:buChar char="•"/>
              <a:defRPr sz="3300">
                <a:solidFill>
                  <a:schemeClr val="tx1"/>
                </a:solidFill>
                <a:latin typeface="Arial" charset="0"/>
              </a:defRPr>
            </a:lvl1pPr>
            <a:lvl2pPr marL="742950" indent="-285750" defTabSz="960438">
              <a:spcBef>
                <a:spcPct val="20000"/>
              </a:spcBef>
              <a:buChar char="–"/>
              <a:defRPr sz="3000">
                <a:solidFill>
                  <a:schemeClr val="tx1"/>
                </a:solidFill>
                <a:latin typeface="Arial" charset="0"/>
              </a:defRPr>
            </a:lvl2pPr>
            <a:lvl3pPr marL="1143000" indent="-228600" defTabSz="960438">
              <a:spcBef>
                <a:spcPct val="20000"/>
              </a:spcBef>
              <a:buChar char="•"/>
              <a:defRPr sz="2500">
                <a:solidFill>
                  <a:schemeClr val="tx1"/>
                </a:solidFill>
                <a:latin typeface="Arial" charset="0"/>
              </a:defRPr>
            </a:lvl3pPr>
            <a:lvl4pPr marL="1600200" indent="-228600" defTabSz="960438">
              <a:spcBef>
                <a:spcPct val="20000"/>
              </a:spcBef>
              <a:buChar char="–"/>
              <a:defRPr sz="2100">
                <a:solidFill>
                  <a:schemeClr val="tx1"/>
                </a:solidFill>
                <a:latin typeface="Arial" charset="0"/>
              </a:defRPr>
            </a:lvl4pPr>
            <a:lvl5pPr marL="2057400" indent="-228600" defTabSz="960438">
              <a:spcBef>
                <a:spcPct val="20000"/>
              </a:spcBef>
              <a:buChar char="»"/>
              <a:defRPr sz="2100">
                <a:solidFill>
                  <a:schemeClr val="tx1"/>
                </a:solidFill>
                <a:latin typeface="Arial" charset="0"/>
              </a:defRPr>
            </a:lvl5pPr>
            <a:lvl6pPr marL="2514600" indent="-228600" defTabSz="960438" eaLnBrk="0" fontAlgn="base" hangingPunct="0">
              <a:spcBef>
                <a:spcPct val="20000"/>
              </a:spcBef>
              <a:spcAft>
                <a:spcPct val="0"/>
              </a:spcAft>
              <a:buChar char="»"/>
              <a:defRPr sz="2100">
                <a:solidFill>
                  <a:schemeClr val="tx1"/>
                </a:solidFill>
                <a:latin typeface="Arial" charset="0"/>
              </a:defRPr>
            </a:lvl6pPr>
            <a:lvl7pPr marL="2971800" indent="-228600" defTabSz="960438" eaLnBrk="0" fontAlgn="base" hangingPunct="0">
              <a:spcBef>
                <a:spcPct val="20000"/>
              </a:spcBef>
              <a:spcAft>
                <a:spcPct val="0"/>
              </a:spcAft>
              <a:buChar char="»"/>
              <a:defRPr sz="2100">
                <a:solidFill>
                  <a:schemeClr val="tx1"/>
                </a:solidFill>
                <a:latin typeface="Arial" charset="0"/>
              </a:defRPr>
            </a:lvl7pPr>
            <a:lvl8pPr marL="3429000" indent="-228600" defTabSz="960438" eaLnBrk="0" fontAlgn="base" hangingPunct="0">
              <a:spcBef>
                <a:spcPct val="20000"/>
              </a:spcBef>
              <a:spcAft>
                <a:spcPct val="0"/>
              </a:spcAft>
              <a:buChar char="»"/>
              <a:defRPr sz="2100">
                <a:solidFill>
                  <a:schemeClr val="tx1"/>
                </a:solidFill>
                <a:latin typeface="Arial" charset="0"/>
              </a:defRPr>
            </a:lvl8pPr>
            <a:lvl9pPr marL="3886200" indent="-228600" defTabSz="960438"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900" b="1" dirty="0">
                <a:solidFill>
                  <a:srgbClr val="FFFFFF"/>
                </a:solidFill>
              </a:rPr>
              <a:t>Promotion Period (3 months)</a:t>
            </a:r>
          </a:p>
          <a:p>
            <a:pPr algn="ctr" fontAlgn="base">
              <a:lnSpc>
                <a:spcPct val="80000"/>
              </a:lnSpc>
              <a:spcAft>
                <a:spcPct val="0"/>
              </a:spcAft>
              <a:buFontTx/>
              <a:buNone/>
            </a:pPr>
            <a:r>
              <a:rPr lang="en-US" altLang="en-US" sz="900" b="1" dirty="0">
                <a:solidFill>
                  <a:srgbClr val="FFFFFF"/>
                </a:solidFill>
              </a:rPr>
              <a:t>May 1 – July 31</a:t>
            </a:r>
          </a:p>
        </p:txBody>
      </p:sp>
      <p:sp>
        <p:nvSpPr>
          <p:cNvPr id="166934" name="Text Box 34"/>
          <p:cNvSpPr txBox="1">
            <a:spLocks noChangeArrowheads="1"/>
          </p:cNvSpPr>
          <p:nvPr/>
        </p:nvSpPr>
        <p:spPr bwMode="auto">
          <a:xfrm>
            <a:off x="2" y="4506804"/>
            <a:ext cx="3663135" cy="31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500" b="1" dirty="0" smtClean="0">
                <a:solidFill>
                  <a:srgbClr val="2F2F8D"/>
                </a:solidFill>
              </a:rPr>
              <a:t>MARKETING </a:t>
            </a:r>
            <a:r>
              <a:rPr lang="en-US" altLang="en-US" sz="1500" b="1" dirty="0">
                <a:solidFill>
                  <a:srgbClr val="2F2F8D"/>
                </a:solidFill>
              </a:rPr>
              <a:t>MAIL</a:t>
            </a:r>
            <a:endParaRPr lang="en-US" altLang="en-US" sz="1500" b="1" dirty="0">
              <a:solidFill>
                <a:srgbClr val="2F2F8D"/>
              </a:solidFill>
              <a:cs typeface="Arial" charset="0"/>
            </a:endParaRPr>
          </a:p>
        </p:txBody>
      </p:sp>
      <p:sp>
        <p:nvSpPr>
          <p:cNvPr id="166935" name="Text Box 80"/>
          <p:cNvSpPr txBox="1">
            <a:spLocks noChangeArrowheads="1"/>
          </p:cNvSpPr>
          <p:nvPr/>
        </p:nvSpPr>
        <p:spPr bwMode="auto">
          <a:xfrm>
            <a:off x="-42238" y="3222178"/>
            <a:ext cx="3663135" cy="315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500" b="1" dirty="0" smtClean="0">
                <a:solidFill>
                  <a:srgbClr val="333399"/>
                </a:solidFill>
              </a:rPr>
              <a:t>MARKETING </a:t>
            </a:r>
            <a:r>
              <a:rPr lang="en-US" altLang="en-US" sz="1500" b="1" dirty="0">
                <a:solidFill>
                  <a:srgbClr val="333399"/>
                </a:solidFill>
              </a:rPr>
              <a:t>AND FIRST-CLASS MAIL</a:t>
            </a:r>
            <a:endParaRPr lang="en-US" altLang="en-US" sz="1500" b="1" dirty="0">
              <a:solidFill>
                <a:srgbClr val="333399"/>
              </a:solidFill>
              <a:cs typeface="Arial" charset="0"/>
            </a:endParaRPr>
          </a:p>
        </p:txBody>
      </p:sp>
      <p:sp>
        <p:nvSpPr>
          <p:cNvPr id="166936" name="Text Box 81"/>
          <p:cNvSpPr txBox="1">
            <a:spLocks noChangeArrowheads="1"/>
          </p:cNvSpPr>
          <p:nvPr/>
        </p:nvSpPr>
        <p:spPr bwMode="auto">
          <a:xfrm>
            <a:off x="-42238" y="1545778"/>
            <a:ext cx="3663135" cy="314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fontAlgn="base">
              <a:spcBef>
                <a:spcPct val="50000"/>
              </a:spcBef>
              <a:spcAft>
                <a:spcPct val="0"/>
              </a:spcAft>
              <a:buFontTx/>
              <a:buNone/>
            </a:pPr>
            <a:r>
              <a:rPr lang="en-US" altLang="en-US" sz="1500" b="1" dirty="0">
                <a:solidFill>
                  <a:srgbClr val="333399"/>
                </a:solidFill>
              </a:rPr>
              <a:t>FIRST-CLASS MAIL</a:t>
            </a:r>
          </a:p>
        </p:txBody>
      </p:sp>
      <p:sp>
        <p:nvSpPr>
          <p:cNvPr id="166937" name="Text Box 91"/>
          <p:cNvSpPr txBox="1">
            <a:spLocks noChangeArrowheads="1"/>
          </p:cNvSpPr>
          <p:nvPr/>
        </p:nvSpPr>
        <p:spPr bwMode="auto">
          <a:xfrm>
            <a:off x="5410200" y="822882"/>
            <a:ext cx="3705374" cy="222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r" fontAlgn="base">
              <a:spcBef>
                <a:spcPct val="50000"/>
              </a:spcBef>
              <a:spcAft>
                <a:spcPct val="0"/>
              </a:spcAft>
              <a:buFontTx/>
              <a:buNone/>
            </a:pPr>
            <a:r>
              <a:rPr lang="en-US" altLang="en-US" sz="900" dirty="0" smtClean="0">
                <a:solidFill>
                  <a:srgbClr val="FF0000"/>
                </a:solidFill>
              </a:rPr>
              <a:t>PRC approved as of June 16, 2016</a:t>
            </a:r>
            <a:endParaRPr lang="en-US" altLang="en-US" sz="900" dirty="0">
              <a:solidFill>
                <a:srgbClr val="FF0000"/>
              </a:solidFill>
            </a:endParaRPr>
          </a:p>
        </p:txBody>
      </p:sp>
      <p:sp>
        <p:nvSpPr>
          <p:cNvPr id="166938" name="Left Arrow 52"/>
          <p:cNvSpPr>
            <a:spLocks noChangeArrowheads="1"/>
          </p:cNvSpPr>
          <p:nvPr/>
        </p:nvSpPr>
        <p:spPr bwMode="auto">
          <a:xfrm>
            <a:off x="4231176" y="2452337"/>
            <a:ext cx="2474618" cy="646927"/>
          </a:xfrm>
          <a:prstGeom prst="leftArrow">
            <a:avLst>
              <a:gd name="adj1" fmla="val 50000"/>
              <a:gd name="adj2" fmla="val 50055"/>
            </a:avLst>
          </a:prstGeom>
          <a:solidFill>
            <a:srgbClr val="5DE0FF"/>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500" dirty="0">
              <a:solidFill>
                <a:srgbClr val="000000"/>
              </a:solidFill>
              <a:cs typeface="Arial" charset="0"/>
            </a:endParaRPr>
          </a:p>
        </p:txBody>
      </p:sp>
      <p:sp>
        <p:nvSpPr>
          <p:cNvPr id="166939" name="Left Arrow 54"/>
          <p:cNvSpPr>
            <a:spLocks noChangeArrowheads="1"/>
          </p:cNvSpPr>
          <p:nvPr/>
        </p:nvSpPr>
        <p:spPr bwMode="auto">
          <a:xfrm>
            <a:off x="5271128" y="2460178"/>
            <a:ext cx="3089267" cy="661272"/>
          </a:xfrm>
          <a:prstGeom prst="leftArrow">
            <a:avLst>
              <a:gd name="adj1" fmla="val 50000"/>
              <a:gd name="adj2" fmla="val 49949"/>
            </a:avLst>
          </a:prstGeom>
          <a:solidFill>
            <a:srgbClr val="0066FF"/>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r>
              <a:rPr lang="en-US" altLang="en-US" sz="900" b="1" dirty="0">
                <a:solidFill>
                  <a:srgbClr val="FFFFFF"/>
                </a:solidFill>
                <a:cs typeface="Arial" charset="0"/>
              </a:rPr>
              <a:t>           	</a:t>
            </a:r>
            <a:endParaRPr lang="en-US" altLang="en-US" sz="1700" dirty="0">
              <a:solidFill>
                <a:srgbClr val="000000"/>
              </a:solidFill>
              <a:cs typeface="Arial" charset="0"/>
            </a:endParaRPr>
          </a:p>
        </p:txBody>
      </p:sp>
      <p:sp>
        <p:nvSpPr>
          <p:cNvPr id="166940" name="Rectangle 98"/>
          <p:cNvSpPr>
            <a:spLocks noChangeArrowheads="1"/>
          </p:cNvSpPr>
          <p:nvPr/>
        </p:nvSpPr>
        <p:spPr bwMode="auto">
          <a:xfrm>
            <a:off x="4190394" y="2655053"/>
            <a:ext cx="1284646" cy="3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800" b="1" dirty="0">
                <a:solidFill>
                  <a:srgbClr val="000000"/>
                </a:solidFill>
                <a:cs typeface="Arial" charset="0"/>
              </a:rPr>
              <a:t>Registration</a:t>
            </a:r>
          </a:p>
          <a:p>
            <a:pPr algn="ctr" fontAlgn="base">
              <a:lnSpc>
                <a:spcPct val="80000"/>
              </a:lnSpc>
              <a:spcAft>
                <a:spcPct val="0"/>
              </a:spcAft>
              <a:buFontTx/>
              <a:buNone/>
            </a:pPr>
            <a:r>
              <a:rPr lang="en-US" altLang="en-US" sz="800" b="1" dirty="0">
                <a:solidFill>
                  <a:srgbClr val="000000"/>
                </a:solidFill>
                <a:cs typeface="Arial" charset="0"/>
              </a:rPr>
              <a:t>May 15 - Dec 31</a:t>
            </a:r>
          </a:p>
        </p:txBody>
      </p:sp>
      <p:sp>
        <p:nvSpPr>
          <p:cNvPr id="166941" name="Rectangle 98"/>
          <p:cNvSpPr>
            <a:spLocks noChangeArrowheads="1"/>
          </p:cNvSpPr>
          <p:nvPr/>
        </p:nvSpPr>
        <p:spPr bwMode="auto">
          <a:xfrm>
            <a:off x="6344578" y="2605821"/>
            <a:ext cx="1929883" cy="33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900" b="1" dirty="0">
                <a:solidFill>
                  <a:srgbClr val="FFFFFF"/>
                </a:solidFill>
                <a:cs typeface="Arial" charset="0"/>
              </a:rPr>
              <a:t>Promotion Period (6 months) </a:t>
            </a:r>
          </a:p>
          <a:p>
            <a:pPr algn="ctr" fontAlgn="base">
              <a:lnSpc>
                <a:spcPct val="80000"/>
              </a:lnSpc>
              <a:spcAft>
                <a:spcPct val="0"/>
              </a:spcAft>
              <a:buFontTx/>
              <a:buNone/>
            </a:pPr>
            <a:r>
              <a:rPr lang="en-US" altLang="en-US" sz="900" b="1" dirty="0">
                <a:solidFill>
                  <a:srgbClr val="FFFFFF"/>
                </a:solidFill>
                <a:cs typeface="Arial" charset="0"/>
              </a:rPr>
              <a:t>July 1 – December 31</a:t>
            </a:r>
          </a:p>
        </p:txBody>
      </p:sp>
      <p:sp>
        <p:nvSpPr>
          <p:cNvPr id="166942" name="Left-Right Arrow 1"/>
          <p:cNvSpPr>
            <a:spLocks noChangeArrowheads="1"/>
          </p:cNvSpPr>
          <p:nvPr/>
        </p:nvSpPr>
        <p:spPr bwMode="auto">
          <a:xfrm>
            <a:off x="56805" y="1885737"/>
            <a:ext cx="1086560" cy="664141"/>
          </a:xfrm>
          <a:prstGeom prst="leftRightArrow">
            <a:avLst>
              <a:gd name="adj1" fmla="val 50000"/>
              <a:gd name="adj2" fmla="val 49993"/>
            </a:avLst>
          </a:prstGeom>
          <a:solidFill>
            <a:srgbClr val="75FFE5"/>
          </a:solidFill>
          <a:ln>
            <a:noFill/>
          </a:ln>
          <a:extLst>
            <a:ext uri="{91240B29-F687-4F45-9708-019B960494DF}">
              <a14:hiddenLine xmlns:a14="http://schemas.microsoft.com/office/drawing/2010/main" w="9525" algn="ctr">
                <a:solidFill>
                  <a:srgbClr val="000000"/>
                </a:solidFill>
                <a:round/>
                <a:headEnd/>
                <a:tailEnd/>
              </a14:hiddenLine>
            </a:ext>
          </a:extLst>
        </p:spPr>
        <p:txBody>
          <a:bodyPr lIns="78335" tIns="39169" rIns="78335" bIns="39169"/>
          <a:lstStyle>
            <a:lvl1pPr marL="320675" indent="-320675" defTabSz="857250">
              <a:spcBef>
                <a:spcPct val="20000"/>
              </a:spcBef>
              <a:buChar char="•"/>
              <a:defRPr sz="3300">
                <a:solidFill>
                  <a:schemeClr val="tx1"/>
                </a:solidFill>
                <a:latin typeface="Arial" charset="0"/>
              </a:defRPr>
            </a:lvl1pPr>
            <a:lvl2pPr marL="742950" indent="-285750" defTabSz="857250">
              <a:spcBef>
                <a:spcPct val="20000"/>
              </a:spcBef>
              <a:buChar char="–"/>
              <a:defRPr sz="3000">
                <a:solidFill>
                  <a:schemeClr val="tx1"/>
                </a:solidFill>
                <a:latin typeface="Arial" charset="0"/>
              </a:defRPr>
            </a:lvl2pPr>
            <a:lvl3pPr marL="1143000" indent="-228600" defTabSz="857250">
              <a:spcBef>
                <a:spcPct val="20000"/>
              </a:spcBef>
              <a:buChar char="•"/>
              <a:defRPr sz="2500">
                <a:solidFill>
                  <a:schemeClr val="tx1"/>
                </a:solidFill>
                <a:latin typeface="Arial" charset="0"/>
              </a:defRPr>
            </a:lvl3pPr>
            <a:lvl4pPr marL="1600200" indent="-228600" defTabSz="857250">
              <a:spcBef>
                <a:spcPct val="20000"/>
              </a:spcBef>
              <a:buChar char="–"/>
              <a:defRPr sz="2100">
                <a:solidFill>
                  <a:schemeClr val="tx1"/>
                </a:solidFill>
                <a:latin typeface="Arial" charset="0"/>
              </a:defRPr>
            </a:lvl4pPr>
            <a:lvl5pPr marL="2057400" indent="-228600" defTabSz="857250">
              <a:spcBef>
                <a:spcPct val="20000"/>
              </a:spcBef>
              <a:buChar char="»"/>
              <a:defRPr sz="2100">
                <a:solidFill>
                  <a:schemeClr val="tx1"/>
                </a:solidFill>
                <a:latin typeface="Arial" charset="0"/>
              </a:defRPr>
            </a:lvl5pPr>
            <a:lvl6pPr marL="2514600" indent="-228600" defTabSz="857250" eaLnBrk="0" fontAlgn="base" hangingPunct="0">
              <a:spcBef>
                <a:spcPct val="20000"/>
              </a:spcBef>
              <a:spcAft>
                <a:spcPct val="0"/>
              </a:spcAft>
              <a:buChar char="»"/>
              <a:defRPr sz="2100">
                <a:solidFill>
                  <a:schemeClr val="tx1"/>
                </a:solidFill>
                <a:latin typeface="Arial" charset="0"/>
              </a:defRPr>
            </a:lvl6pPr>
            <a:lvl7pPr marL="2971800" indent="-228600" defTabSz="857250" eaLnBrk="0" fontAlgn="base" hangingPunct="0">
              <a:spcBef>
                <a:spcPct val="20000"/>
              </a:spcBef>
              <a:spcAft>
                <a:spcPct val="0"/>
              </a:spcAft>
              <a:buChar char="»"/>
              <a:defRPr sz="2100">
                <a:solidFill>
                  <a:schemeClr val="tx1"/>
                </a:solidFill>
                <a:latin typeface="Arial" charset="0"/>
              </a:defRPr>
            </a:lvl7pPr>
            <a:lvl8pPr marL="3429000" indent="-228600" defTabSz="857250" eaLnBrk="0" fontAlgn="base" hangingPunct="0">
              <a:spcBef>
                <a:spcPct val="20000"/>
              </a:spcBef>
              <a:spcAft>
                <a:spcPct val="0"/>
              </a:spcAft>
              <a:buChar char="»"/>
              <a:defRPr sz="2100">
                <a:solidFill>
                  <a:schemeClr val="tx1"/>
                </a:solidFill>
                <a:latin typeface="Arial" charset="0"/>
              </a:defRPr>
            </a:lvl8pPr>
            <a:lvl9pPr marL="3886200" indent="-228600" defTabSz="857250" eaLnBrk="0" fontAlgn="base" hangingPunct="0">
              <a:spcBef>
                <a:spcPct val="20000"/>
              </a:spcBef>
              <a:spcAft>
                <a:spcPct val="0"/>
              </a:spcAft>
              <a:buChar char="»"/>
              <a:defRPr sz="2100">
                <a:solidFill>
                  <a:schemeClr val="tx1"/>
                </a:solidFill>
                <a:latin typeface="Arial" charset="0"/>
              </a:defRPr>
            </a:lvl9pPr>
          </a:lstStyle>
          <a:p>
            <a:pPr fontAlgn="base">
              <a:spcAft>
                <a:spcPct val="0"/>
              </a:spcAft>
              <a:buSzPct val="75000"/>
              <a:buFontTx/>
              <a:buNone/>
            </a:pPr>
            <a:endParaRPr lang="en-US" altLang="en-US" sz="1500" b="1" dirty="0">
              <a:solidFill>
                <a:srgbClr val="000000"/>
              </a:solidFill>
              <a:cs typeface="Arial" charset="0"/>
            </a:endParaRPr>
          </a:p>
        </p:txBody>
      </p:sp>
      <p:sp>
        <p:nvSpPr>
          <p:cNvPr id="166943" name="Left Arrow 51"/>
          <p:cNvSpPr>
            <a:spLocks noChangeArrowheads="1"/>
          </p:cNvSpPr>
          <p:nvPr/>
        </p:nvSpPr>
        <p:spPr bwMode="auto">
          <a:xfrm>
            <a:off x="1227842" y="1890041"/>
            <a:ext cx="1538080" cy="642624"/>
          </a:xfrm>
          <a:prstGeom prst="leftArrow">
            <a:avLst>
              <a:gd name="adj1" fmla="val 50000"/>
              <a:gd name="adj2" fmla="val 50067"/>
            </a:avLst>
          </a:prstGeom>
          <a:solidFill>
            <a:srgbClr val="00B485"/>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cs typeface="Arial" charset="0"/>
            </a:endParaRPr>
          </a:p>
        </p:txBody>
      </p:sp>
      <p:sp>
        <p:nvSpPr>
          <p:cNvPr id="166944" name="Right Arrow 50"/>
          <p:cNvSpPr>
            <a:spLocks noChangeArrowheads="1"/>
          </p:cNvSpPr>
          <p:nvPr/>
        </p:nvSpPr>
        <p:spPr bwMode="auto">
          <a:xfrm>
            <a:off x="2286730" y="1890043"/>
            <a:ext cx="2921769" cy="649795"/>
          </a:xfrm>
          <a:prstGeom prst="rightArrow">
            <a:avLst>
              <a:gd name="adj1" fmla="val 50000"/>
              <a:gd name="adj2" fmla="val 50023"/>
            </a:avLst>
          </a:prstGeom>
          <a:solidFill>
            <a:srgbClr val="00B485"/>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cs typeface="Arial" charset="0"/>
            </a:endParaRPr>
          </a:p>
        </p:txBody>
      </p:sp>
      <p:sp>
        <p:nvSpPr>
          <p:cNvPr id="166945" name="Rectangle 98"/>
          <p:cNvSpPr>
            <a:spLocks noChangeArrowheads="1"/>
          </p:cNvSpPr>
          <p:nvPr/>
        </p:nvSpPr>
        <p:spPr bwMode="auto">
          <a:xfrm>
            <a:off x="-251976" y="2027747"/>
            <a:ext cx="1741993" cy="364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700" b="1" dirty="0">
                <a:solidFill>
                  <a:srgbClr val="000000"/>
                </a:solidFill>
                <a:cs typeface="Arial" charset="0"/>
              </a:rPr>
              <a:t>Registration</a:t>
            </a:r>
          </a:p>
          <a:p>
            <a:pPr algn="ctr" fontAlgn="base">
              <a:lnSpc>
                <a:spcPct val="80000"/>
              </a:lnSpc>
              <a:spcAft>
                <a:spcPct val="0"/>
              </a:spcAft>
              <a:buFontTx/>
              <a:buNone/>
            </a:pPr>
            <a:r>
              <a:rPr lang="en-US" altLang="en-US" sz="700" b="1" dirty="0">
                <a:solidFill>
                  <a:srgbClr val="000000"/>
                </a:solidFill>
                <a:cs typeface="Arial" charset="0"/>
              </a:rPr>
              <a:t>Nov 15 -</a:t>
            </a:r>
          </a:p>
          <a:p>
            <a:pPr algn="ctr" fontAlgn="base">
              <a:lnSpc>
                <a:spcPct val="80000"/>
              </a:lnSpc>
              <a:spcAft>
                <a:spcPct val="0"/>
              </a:spcAft>
              <a:buFontTx/>
              <a:buNone/>
            </a:pPr>
            <a:r>
              <a:rPr lang="en-US" altLang="en-US" sz="700" b="1" dirty="0">
                <a:solidFill>
                  <a:srgbClr val="000000"/>
                </a:solidFill>
                <a:cs typeface="Arial" charset="0"/>
              </a:rPr>
              <a:t>Dec 31, </a:t>
            </a:r>
            <a:r>
              <a:rPr lang="en-US" altLang="en-US" sz="700" b="1" dirty="0">
                <a:solidFill>
                  <a:srgbClr val="FF0000"/>
                </a:solidFill>
                <a:cs typeface="Arial" charset="0"/>
              </a:rPr>
              <a:t>2016</a:t>
            </a:r>
          </a:p>
        </p:txBody>
      </p:sp>
      <p:sp>
        <p:nvSpPr>
          <p:cNvPr id="166946" name="Rectangle 98"/>
          <p:cNvSpPr>
            <a:spLocks noChangeArrowheads="1"/>
          </p:cNvSpPr>
          <p:nvPr/>
        </p:nvSpPr>
        <p:spPr bwMode="auto">
          <a:xfrm>
            <a:off x="2125056" y="2052132"/>
            <a:ext cx="2394510" cy="25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900" b="1" dirty="0">
                <a:solidFill>
                  <a:srgbClr val="FFFFFF"/>
                </a:solidFill>
                <a:cs typeface="Arial" charset="0"/>
              </a:rPr>
              <a:t>Promotion  Period (6 months)   </a:t>
            </a:r>
          </a:p>
          <a:p>
            <a:pPr algn="ctr" fontAlgn="base">
              <a:lnSpc>
                <a:spcPct val="80000"/>
              </a:lnSpc>
              <a:spcAft>
                <a:spcPct val="0"/>
              </a:spcAft>
              <a:buFontTx/>
              <a:buNone/>
            </a:pPr>
            <a:r>
              <a:rPr lang="en-US" altLang="en-US" sz="900" b="1" dirty="0">
                <a:solidFill>
                  <a:srgbClr val="FFFFFF"/>
                </a:solidFill>
                <a:cs typeface="Arial" charset="0"/>
              </a:rPr>
              <a:t>January 1 – June 30</a:t>
            </a:r>
          </a:p>
        </p:txBody>
      </p:sp>
      <p:sp>
        <p:nvSpPr>
          <p:cNvPr id="166947" name="Left Arrow 58"/>
          <p:cNvSpPr>
            <a:spLocks noChangeArrowheads="1"/>
          </p:cNvSpPr>
          <p:nvPr/>
        </p:nvSpPr>
        <p:spPr bwMode="auto">
          <a:xfrm>
            <a:off x="1227843" y="3755578"/>
            <a:ext cx="1794426" cy="550820"/>
          </a:xfrm>
          <a:prstGeom prst="leftArrow">
            <a:avLst>
              <a:gd name="adj1" fmla="val 50000"/>
              <a:gd name="adj2" fmla="val 50130"/>
            </a:avLst>
          </a:prstGeom>
          <a:solidFill>
            <a:srgbClr val="D9B3FF"/>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500" dirty="0">
              <a:solidFill>
                <a:srgbClr val="000000"/>
              </a:solidFill>
              <a:cs typeface="Arial" charset="0"/>
            </a:endParaRPr>
          </a:p>
        </p:txBody>
      </p:sp>
      <p:sp>
        <p:nvSpPr>
          <p:cNvPr id="166948" name="Rectangle 98"/>
          <p:cNvSpPr>
            <a:spLocks noChangeArrowheads="1"/>
          </p:cNvSpPr>
          <p:nvPr/>
        </p:nvSpPr>
        <p:spPr bwMode="auto">
          <a:xfrm>
            <a:off x="1217648" y="3861932"/>
            <a:ext cx="1466711" cy="28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800" b="1" dirty="0">
                <a:solidFill>
                  <a:srgbClr val="000000"/>
                </a:solidFill>
                <a:cs typeface="Arial" charset="0"/>
              </a:rPr>
              <a:t>Registration</a:t>
            </a:r>
          </a:p>
          <a:p>
            <a:pPr algn="ctr" fontAlgn="base">
              <a:lnSpc>
                <a:spcPct val="80000"/>
              </a:lnSpc>
              <a:spcAft>
                <a:spcPct val="0"/>
              </a:spcAft>
              <a:buFontTx/>
              <a:buNone/>
            </a:pPr>
            <a:r>
              <a:rPr lang="en-US" altLang="en-US" sz="800" b="1" dirty="0">
                <a:solidFill>
                  <a:srgbClr val="000000"/>
                </a:solidFill>
                <a:cs typeface="Arial" charset="0"/>
              </a:rPr>
              <a:t>Jan 15 – Aug 31</a:t>
            </a:r>
          </a:p>
        </p:txBody>
      </p:sp>
      <p:sp>
        <p:nvSpPr>
          <p:cNvPr id="166949" name="Left Arrow 60"/>
          <p:cNvSpPr>
            <a:spLocks noChangeArrowheads="1"/>
          </p:cNvSpPr>
          <p:nvPr/>
        </p:nvSpPr>
        <p:spPr bwMode="auto">
          <a:xfrm>
            <a:off x="2513946" y="3708450"/>
            <a:ext cx="2084273" cy="646927"/>
          </a:xfrm>
          <a:prstGeom prst="leftArrow">
            <a:avLst>
              <a:gd name="adj1" fmla="val 50000"/>
              <a:gd name="adj2" fmla="val 49959"/>
            </a:avLst>
          </a:prstGeom>
          <a:solidFill>
            <a:srgbClr val="925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r>
              <a:rPr lang="en-US" altLang="en-US" sz="900" b="1" dirty="0">
                <a:solidFill>
                  <a:srgbClr val="FFFFFF"/>
                </a:solidFill>
                <a:cs typeface="Arial" charset="0"/>
              </a:rPr>
              <a:t>          </a:t>
            </a:r>
            <a:endParaRPr lang="en-US" altLang="en-US" sz="1700" dirty="0">
              <a:solidFill>
                <a:srgbClr val="000000"/>
              </a:solidFill>
              <a:cs typeface="Arial" charset="0"/>
            </a:endParaRPr>
          </a:p>
        </p:txBody>
      </p:sp>
      <p:sp>
        <p:nvSpPr>
          <p:cNvPr id="166950" name="Right Arrow 59"/>
          <p:cNvSpPr>
            <a:spLocks noChangeArrowheads="1"/>
          </p:cNvSpPr>
          <p:nvPr/>
        </p:nvSpPr>
        <p:spPr bwMode="auto">
          <a:xfrm>
            <a:off x="3380571" y="3708450"/>
            <a:ext cx="3162093" cy="646927"/>
          </a:xfrm>
          <a:prstGeom prst="rightArrow">
            <a:avLst>
              <a:gd name="adj1" fmla="val 50000"/>
              <a:gd name="adj2" fmla="val 49898"/>
            </a:avLst>
          </a:prstGeom>
          <a:solidFill>
            <a:srgbClr val="925B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cs typeface="Arial" charset="0"/>
            </a:endParaRPr>
          </a:p>
        </p:txBody>
      </p:sp>
      <p:sp>
        <p:nvSpPr>
          <p:cNvPr id="166951" name="Rectangle 98"/>
          <p:cNvSpPr>
            <a:spLocks noChangeArrowheads="1"/>
          </p:cNvSpPr>
          <p:nvPr/>
        </p:nvSpPr>
        <p:spPr bwMode="auto">
          <a:xfrm>
            <a:off x="3505831" y="3873409"/>
            <a:ext cx="2027469"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900" b="1" dirty="0">
                <a:solidFill>
                  <a:srgbClr val="FFFFFF"/>
                </a:solidFill>
                <a:cs typeface="Arial" charset="0"/>
              </a:rPr>
              <a:t>Promotion Period (6 months)</a:t>
            </a:r>
          </a:p>
          <a:p>
            <a:pPr algn="ctr" fontAlgn="base">
              <a:lnSpc>
                <a:spcPct val="80000"/>
              </a:lnSpc>
              <a:spcAft>
                <a:spcPct val="0"/>
              </a:spcAft>
              <a:buFontTx/>
              <a:buNone/>
            </a:pPr>
            <a:r>
              <a:rPr lang="en-US" altLang="en-US" sz="900" b="1" dirty="0">
                <a:solidFill>
                  <a:srgbClr val="FFFFFF"/>
                </a:solidFill>
                <a:cs typeface="Arial" charset="0"/>
              </a:rPr>
              <a:t>March 1 – August 31</a:t>
            </a:r>
          </a:p>
        </p:txBody>
      </p:sp>
      <p:sp>
        <p:nvSpPr>
          <p:cNvPr id="166952" name="Left Arrow 58"/>
          <p:cNvSpPr>
            <a:spLocks noChangeArrowheads="1"/>
          </p:cNvSpPr>
          <p:nvPr/>
        </p:nvSpPr>
        <p:spPr bwMode="auto">
          <a:xfrm>
            <a:off x="734084" y="4882146"/>
            <a:ext cx="1511862" cy="656968"/>
          </a:xfrm>
          <a:prstGeom prst="leftArrow">
            <a:avLst>
              <a:gd name="adj1" fmla="val 50000"/>
              <a:gd name="adj2" fmla="val 49997"/>
            </a:avLst>
          </a:prstGeom>
          <a:solidFill>
            <a:srgbClr val="DBB3BC"/>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500" dirty="0">
              <a:solidFill>
                <a:srgbClr val="000000"/>
              </a:solidFill>
              <a:cs typeface="Arial" charset="0"/>
            </a:endParaRPr>
          </a:p>
        </p:txBody>
      </p:sp>
      <p:sp>
        <p:nvSpPr>
          <p:cNvPr id="166953" name="Left Arrow 60"/>
          <p:cNvSpPr>
            <a:spLocks noChangeArrowheads="1"/>
          </p:cNvSpPr>
          <p:nvPr/>
        </p:nvSpPr>
        <p:spPr bwMode="auto">
          <a:xfrm>
            <a:off x="2091557" y="4879278"/>
            <a:ext cx="930713" cy="659837"/>
          </a:xfrm>
          <a:prstGeom prst="leftArrow">
            <a:avLst>
              <a:gd name="adj1" fmla="val 50000"/>
              <a:gd name="adj2" fmla="val 49996"/>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r>
              <a:rPr lang="en-US" altLang="en-US" sz="900" b="1" dirty="0">
                <a:solidFill>
                  <a:srgbClr val="FFFFFF"/>
                </a:solidFill>
                <a:cs typeface="Arial" charset="0"/>
              </a:rPr>
              <a:t>          </a:t>
            </a:r>
            <a:endParaRPr lang="en-US" altLang="en-US" sz="1700" dirty="0">
              <a:solidFill>
                <a:srgbClr val="000000"/>
              </a:solidFill>
              <a:cs typeface="Arial" charset="0"/>
            </a:endParaRPr>
          </a:p>
        </p:txBody>
      </p:sp>
      <p:sp>
        <p:nvSpPr>
          <p:cNvPr id="166954" name="Right Arrow 59"/>
          <p:cNvSpPr>
            <a:spLocks noChangeArrowheads="1"/>
          </p:cNvSpPr>
          <p:nvPr/>
        </p:nvSpPr>
        <p:spPr bwMode="auto">
          <a:xfrm>
            <a:off x="2591142" y="4879278"/>
            <a:ext cx="3514570" cy="659837"/>
          </a:xfrm>
          <a:prstGeom prst="rightArrow">
            <a:avLst>
              <a:gd name="adj1" fmla="val 50000"/>
              <a:gd name="adj2" fmla="val 49955"/>
            </a:avLst>
          </a:prstGeom>
          <a:solidFill>
            <a:srgbClr val="C0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cs typeface="Arial" charset="0"/>
            </a:endParaRPr>
          </a:p>
        </p:txBody>
      </p:sp>
      <p:sp>
        <p:nvSpPr>
          <p:cNvPr id="166955" name="Rectangle 98"/>
          <p:cNvSpPr>
            <a:spLocks noChangeArrowheads="1"/>
          </p:cNvSpPr>
          <p:nvPr/>
        </p:nvSpPr>
        <p:spPr bwMode="auto">
          <a:xfrm>
            <a:off x="959845" y="5045671"/>
            <a:ext cx="1248233" cy="286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800" b="1" dirty="0">
                <a:solidFill>
                  <a:srgbClr val="000000"/>
                </a:solidFill>
                <a:cs typeface="Arial" charset="0"/>
              </a:rPr>
              <a:t>Registration</a:t>
            </a:r>
          </a:p>
          <a:p>
            <a:pPr algn="ctr" fontAlgn="base">
              <a:lnSpc>
                <a:spcPct val="80000"/>
              </a:lnSpc>
              <a:spcAft>
                <a:spcPct val="0"/>
              </a:spcAft>
              <a:buFontTx/>
              <a:buNone/>
            </a:pPr>
            <a:r>
              <a:rPr lang="en-US" altLang="en-US" sz="800" b="1" dirty="0">
                <a:solidFill>
                  <a:srgbClr val="000000"/>
                </a:solidFill>
                <a:cs typeface="Arial" charset="0"/>
              </a:rPr>
              <a:t>Dec 15 – July 31</a:t>
            </a:r>
          </a:p>
        </p:txBody>
      </p:sp>
      <p:sp>
        <p:nvSpPr>
          <p:cNvPr id="166956" name="Left Arrow 54"/>
          <p:cNvSpPr>
            <a:spLocks noChangeArrowheads="1"/>
          </p:cNvSpPr>
          <p:nvPr/>
        </p:nvSpPr>
        <p:spPr bwMode="auto">
          <a:xfrm rot="10800000">
            <a:off x="8315244" y="2452338"/>
            <a:ext cx="798170" cy="661271"/>
          </a:xfrm>
          <a:prstGeom prst="leftArrow">
            <a:avLst>
              <a:gd name="adj1" fmla="val 50000"/>
              <a:gd name="adj2" fmla="val 51357"/>
            </a:avLst>
          </a:prstGeom>
          <a:solidFill>
            <a:srgbClr val="0066FF"/>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r>
              <a:rPr lang="en-US" altLang="en-US" sz="900" b="1" dirty="0">
                <a:solidFill>
                  <a:srgbClr val="FFFFFF"/>
                </a:solidFill>
                <a:cs typeface="Arial" charset="0"/>
              </a:rPr>
              <a:t>           	</a:t>
            </a:r>
            <a:endParaRPr lang="en-US" altLang="en-US" sz="1700" dirty="0">
              <a:solidFill>
                <a:srgbClr val="000000"/>
              </a:solidFill>
              <a:cs typeface="Arial" charset="0"/>
            </a:endParaRPr>
          </a:p>
        </p:txBody>
      </p:sp>
      <p:sp>
        <p:nvSpPr>
          <p:cNvPr id="166957" name="Rectangle 98"/>
          <p:cNvSpPr>
            <a:spLocks noChangeArrowheads="1"/>
          </p:cNvSpPr>
          <p:nvPr/>
        </p:nvSpPr>
        <p:spPr bwMode="auto">
          <a:xfrm>
            <a:off x="3269876" y="5057148"/>
            <a:ext cx="1817730" cy="374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900" b="1" dirty="0">
                <a:solidFill>
                  <a:srgbClr val="FFFFFF"/>
                </a:solidFill>
                <a:cs typeface="Arial" charset="0"/>
              </a:rPr>
              <a:t>Promotion Period  (6 months)</a:t>
            </a:r>
          </a:p>
          <a:p>
            <a:pPr algn="ctr" fontAlgn="base">
              <a:lnSpc>
                <a:spcPct val="80000"/>
              </a:lnSpc>
              <a:spcAft>
                <a:spcPct val="0"/>
              </a:spcAft>
              <a:buFontTx/>
              <a:buNone/>
            </a:pPr>
            <a:r>
              <a:rPr lang="en-US" altLang="en-US" sz="900" b="1" dirty="0">
                <a:solidFill>
                  <a:srgbClr val="FFFFFF"/>
                </a:solidFill>
                <a:cs typeface="Arial" charset="0"/>
              </a:rPr>
              <a:t>February 1 – July 31</a:t>
            </a:r>
          </a:p>
        </p:txBody>
      </p:sp>
      <p:sp>
        <p:nvSpPr>
          <p:cNvPr id="166958" name="Text Box 53"/>
          <p:cNvSpPr txBox="1">
            <a:spLocks noChangeArrowheads="1"/>
          </p:cNvSpPr>
          <p:nvPr/>
        </p:nvSpPr>
        <p:spPr bwMode="auto">
          <a:xfrm>
            <a:off x="1371720" y="3378531"/>
            <a:ext cx="6248280" cy="477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635" tIns="38316" rIns="76635" bIns="38316">
            <a:spAutoFit/>
          </a:bodyPr>
          <a:lstStyle>
            <a:lvl1pPr defTabSz="965200">
              <a:spcBef>
                <a:spcPct val="20000"/>
              </a:spcBef>
              <a:buChar char="•"/>
              <a:defRPr sz="3300">
                <a:solidFill>
                  <a:schemeClr val="tx1"/>
                </a:solidFill>
                <a:latin typeface="Arial" charset="0"/>
              </a:defRPr>
            </a:lvl1pPr>
            <a:lvl2pPr marL="742950" indent="-285750" defTabSz="965200">
              <a:spcBef>
                <a:spcPct val="20000"/>
              </a:spcBef>
              <a:buChar char="–"/>
              <a:defRPr sz="3000">
                <a:solidFill>
                  <a:schemeClr val="tx1"/>
                </a:solidFill>
                <a:latin typeface="Arial" charset="0"/>
              </a:defRPr>
            </a:lvl2pPr>
            <a:lvl3pPr marL="1143000" indent="-228600" defTabSz="965200">
              <a:spcBef>
                <a:spcPct val="20000"/>
              </a:spcBef>
              <a:buChar char="•"/>
              <a:defRPr sz="2500">
                <a:solidFill>
                  <a:schemeClr val="tx1"/>
                </a:solidFill>
                <a:latin typeface="Arial" charset="0"/>
              </a:defRPr>
            </a:lvl3pPr>
            <a:lvl4pPr marL="1600200" indent="-228600" defTabSz="965200">
              <a:spcBef>
                <a:spcPct val="20000"/>
              </a:spcBef>
              <a:buChar char="–"/>
              <a:defRPr sz="2100">
                <a:solidFill>
                  <a:schemeClr val="tx1"/>
                </a:solidFill>
                <a:latin typeface="Arial" charset="0"/>
              </a:defRPr>
            </a:lvl4pPr>
            <a:lvl5pPr marL="2057400" indent="-228600" defTabSz="965200">
              <a:spcBef>
                <a:spcPct val="20000"/>
              </a:spcBef>
              <a:buChar char="»"/>
              <a:defRPr sz="2100">
                <a:solidFill>
                  <a:schemeClr val="tx1"/>
                </a:solidFill>
                <a:latin typeface="Arial" charset="0"/>
              </a:defRPr>
            </a:lvl5pPr>
            <a:lvl6pPr marL="2514600" indent="-228600" defTabSz="965200" eaLnBrk="0" fontAlgn="base" hangingPunct="0">
              <a:spcBef>
                <a:spcPct val="20000"/>
              </a:spcBef>
              <a:spcAft>
                <a:spcPct val="0"/>
              </a:spcAft>
              <a:buChar char="»"/>
              <a:defRPr sz="2100">
                <a:solidFill>
                  <a:schemeClr val="tx1"/>
                </a:solidFill>
                <a:latin typeface="Arial" charset="0"/>
              </a:defRPr>
            </a:lvl6pPr>
            <a:lvl7pPr marL="2971800" indent="-228600" defTabSz="965200" eaLnBrk="0" fontAlgn="base" hangingPunct="0">
              <a:spcBef>
                <a:spcPct val="20000"/>
              </a:spcBef>
              <a:spcAft>
                <a:spcPct val="0"/>
              </a:spcAft>
              <a:buChar char="»"/>
              <a:defRPr sz="2100">
                <a:solidFill>
                  <a:schemeClr val="tx1"/>
                </a:solidFill>
                <a:latin typeface="Arial" charset="0"/>
              </a:defRPr>
            </a:lvl7pPr>
            <a:lvl8pPr marL="3429000" indent="-228600" defTabSz="965200" eaLnBrk="0" fontAlgn="base" hangingPunct="0">
              <a:spcBef>
                <a:spcPct val="20000"/>
              </a:spcBef>
              <a:spcAft>
                <a:spcPct val="0"/>
              </a:spcAft>
              <a:buChar char="»"/>
              <a:defRPr sz="2100">
                <a:solidFill>
                  <a:schemeClr val="tx1"/>
                </a:solidFill>
                <a:latin typeface="Arial" charset="0"/>
              </a:defRPr>
            </a:lvl8pPr>
            <a:lvl9pPr marL="3886200" indent="-228600" defTabSz="965200"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2600" dirty="0">
                <a:solidFill>
                  <a:srgbClr val="FF0000"/>
                </a:solidFill>
                <a:cs typeface="Arial" charset="0"/>
              </a:rPr>
              <a:t> </a:t>
            </a:r>
            <a:r>
              <a:rPr lang="en-US" altLang="en-US" sz="1500" b="1" dirty="0">
                <a:solidFill>
                  <a:srgbClr val="000000"/>
                </a:solidFill>
                <a:cs typeface="Arial" charset="0"/>
              </a:rPr>
              <a:t>Emerging </a:t>
            </a:r>
            <a:r>
              <a:rPr lang="en-US" altLang="en-US" sz="1500" b="1" dirty="0" smtClean="0">
                <a:solidFill>
                  <a:srgbClr val="000000"/>
                </a:solidFill>
                <a:cs typeface="Arial" charset="0"/>
              </a:rPr>
              <a:t>&amp; Advanced Technology</a:t>
            </a:r>
            <a:endParaRPr lang="en-US" altLang="en-US" sz="1500" b="1" dirty="0">
              <a:solidFill>
                <a:srgbClr val="000000"/>
              </a:solidFill>
              <a:cs typeface="Arial" charset="0"/>
            </a:endParaRPr>
          </a:p>
        </p:txBody>
      </p:sp>
      <p:sp>
        <p:nvSpPr>
          <p:cNvPr id="166959" name="Text Box 53"/>
          <p:cNvSpPr txBox="1">
            <a:spLocks noChangeArrowheads="1"/>
          </p:cNvSpPr>
          <p:nvPr/>
        </p:nvSpPr>
        <p:spPr bwMode="auto">
          <a:xfrm>
            <a:off x="863859" y="4669978"/>
            <a:ext cx="5536941" cy="30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635" tIns="38316" rIns="76635" bIns="38316">
            <a:spAutoFit/>
          </a:bodyPr>
          <a:lstStyle>
            <a:lvl1pPr defTabSz="965200">
              <a:spcBef>
                <a:spcPct val="20000"/>
              </a:spcBef>
              <a:buChar char="•"/>
              <a:defRPr sz="3300">
                <a:solidFill>
                  <a:schemeClr val="tx1"/>
                </a:solidFill>
                <a:latin typeface="Arial" charset="0"/>
              </a:defRPr>
            </a:lvl1pPr>
            <a:lvl2pPr marL="742950" indent="-285750" defTabSz="965200">
              <a:spcBef>
                <a:spcPct val="20000"/>
              </a:spcBef>
              <a:buChar char="–"/>
              <a:defRPr sz="3000">
                <a:solidFill>
                  <a:schemeClr val="tx1"/>
                </a:solidFill>
                <a:latin typeface="Arial" charset="0"/>
              </a:defRPr>
            </a:lvl2pPr>
            <a:lvl3pPr marL="1143000" indent="-228600" defTabSz="965200">
              <a:spcBef>
                <a:spcPct val="20000"/>
              </a:spcBef>
              <a:buChar char="•"/>
              <a:defRPr sz="2500">
                <a:solidFill>
                  <a:schemeClr val="tx1"/>
                </a:solidFill>
                <a:latin typeface="Arial" charset="0"/>
              </a:defRPr>
            </a:lvl3pPr>
            <a:lvl4pPr marL="1600200" indent="-228600" defTabSz="965200">
              <a:spcBef>
                <a:spcPct val="20000"/>
              </a:spcBef>
              <a:buChar char="–"/>
              <a:defRPr sz="2100">
                <a:solidFill>
                  <a:schemeClr val="tx1"/>
                </a:solidFill>
                <a:latin typeface="Arial" charset="0"/>
              </a:defRPr>
            </a:lvl4pPr>
            <a:lvl5pPr marL="2057400" indent="-228600" defTabSz="965200">
              <a:spcBef>
                <a:spcPct val="20000"/>
              </a:spcBef>
              <a:buChar char="»"/>
              <a:defRPr sz="2100">
                <a:solidFill>
                  <a:schemeClr val="tx1"/>
                </a:solidFill>
                <a:latin typeface="Arial" charset="0"/>
              </a:defRPr>
            </a:lvl5pPr>
            <a:lvl6pPr marL="2514600" indent="-228600" defTabSz="965200" eaLnBrk="0" fontAlgn="base" hangingPunct="0">
              <a:spcBef>
                <a:spcPct val="20000"/>
              </a:spcBef>
              <a:spcAft>
                <a:spcPct val="0"/>
              </a:spcAft>
              <a:buChar char="»"/>
              <a:defRPr sz="2100">
                <a:solidFill>
                  <a:schemeClr val="tx1"/>
                </a:solidFill>
                <a:latin typeface="Arial" charset="0"/>
              </a:defRPr>
            </a:lvl6pPr>
            <a:lvl7pPr marL="2971800" indent="-228600" defTabSz="965200" eaLnBrk="0" fontAlgn="base" hangingPunct="0">
              <a:spcBef>
                <a:spcPct val="20000"/>
              </a:spcBef>
              <a:spcAft>
                <a:spcPct val="0"/>
              </a:spcAft>
              <a:buChar char="»"/>
              <a:defRPr sz="2100">
                <a:solidFill>
                  <a:schemeClr val="tx1"/>
                </a:solidFill>
                <a:latin typeface="Arial" charset="0"/>
              </a:defRPr>
            </a:lvl7pPr>
            <a:lvl8pPr marL="3429000" indent="-228600" defTabSz="965200" eaLnBrk="0" fontAlgn="base" hangingPunct="0">
              <a:spcBef>
                <a:spcPct val="20000"/>
              </a:spcBef>
              <a:spcAft>
                <a:spcPct val="0"/>
              </a:spcAft>
              <a:buChar char="»"/>
              <a:defRPr sz="2100">
                <a:solidFill>
                  <a:schemeClr val="tx1"/>
                </a:solidFill>
                <a:latin typeface="Arial" charset="0"/>
              </a:defRPr>
            </a:lvl8pPr>
            <a:lvl9pPr marL="3886200" indent="-228600" defTabSz="965200"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500" b="1" dirty="0">
                <a:solidFill>
                  <a:srgbClr val="000000"/>
                </a:solidFill>
                <a:cs typeface="Arial" charset="0"/>
              </a:rPr>
              <a:t>Tactile, Sensory &amp; Interactive </a:t>
            </a:r>
            <a:r>
              <a:rPr lang="en-US" altLang="en-US" sz="1500" b="1" dirty="0" smtClean="0">
                <a:solidFill>
                  <a:srgbClr val="000000"/>
                </a:solidFill>
                <a:cs typeface="Arial" charset="0"/>
              </a:rPr>
              <a:t>Engagement</a:t>
            </a:r>
            <a:endParaRPr lang="en-US" altLang="en-US" sz="1500" b="1" dirty="0">
              <a:solidFill>
                <a:srgbClr val="000000"/>
              </a:solidFill>
              <a:cs typeface="Arial" charset="0"/>
            </a:endParaRPr>
          </a:p>
        </p:txBody>
      </p:sp>
      <p:sp>
        <p:nvSpPr>
          <p:cNvPr id="166960" name="Left Arrow 67"/>
          <p:cNvSpPr>
            <a:spLocks noChangeArrowheads="1"/>
          </p:cNvSpPr>
          <p:nvPr/>
        </p:nvSpPr>
        <p:spPr bwMode="auto">
          <a:xfrm>
            <a:off x="5550780" y="6158512"/>
            <a:ext cx="2069707" cy="656968"/>
          </a:xfrm>
          <a:prstGeom prst="leftArrow">
            <a:avLst>
              <a:gd name="adj1" fmla="val 50000"/>
              <a:gd name="adj2" fmla="val 50130"/>
            </a:avLst>
          </a:prstGeom>
          <a:solidFill>
            <a:srgbClr val="FF0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500" dirty="0">
              <a:solidFill>
                <a:srgbClr val="000000"/>
              </a:solidFill>
              <a:cs typeface="Arial" charset="0"/>
            </a:endParaRPr>
          </a:p>
        </p:txBody>
      </p:sp>
      <p:sp>
        <p:nvSpPr>
          <p:cNvPr id="166961" name="Right Arrow 68"/>
          <p:cNvSpPr>
            <a:spLocks noChangeArrowheads="1"/>
          </p:cNvSpPr>
          <p:nvPr/>
        </p:nvSpPr>
        <p:spPr bwMode="auto">
          <a:xfrm rot="10800000">
            <a:off x="6630056" y="6139019"/>
            <a:ext cx="2200794" cy="685657"/>
          </a:xfrm>
          <a:prstGeom prst="rightArrow">
            <a:avLst>
              <a:gd name="adj1" fmla="val 50000"/>
              <a:gd name="adj2" fmla="val 50007"/>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cs typeface="Arial" charset="0"/>
            </a:endParaRPr>
          </a:p>
        </p:txBody>
      </p:sp>
      <p:sp>
        <p:nvSpPr>
          <p:cNvPr id="166962" name="Rectangle 98"/>
          <p:cNvSpPr>
            <a:spLocks noChangeArrowheads="1"/>
          </p:cNvSpPr>
          <p:nvPr/>
        </p:nvSpPr>
        <p:spPr bwMode="auto">
          <a:xfrm>
            <a:off x="5341040" y="6357702"/>
            <a:ext cx="1688100" cy="337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800" b="1" dirty="0">
                <a:solidFill>
                  <a:srgbClr val="FFFFFF"/>
                </a:solidFill>
                <a:cs typeface="Arial" charset="0"/>
              </a:rPr>
              <a:t>Registration</a:t>
            </a:r>
          </a:p>
          <a:p>
            <a:pPr algn="ctr" fontAlgn="base">
              <a:lnSpc>
                <a:spcPct val="80000"/>
              </a:lnSpc>
              <a:spcAft>
                <a:spcPct val="0"/>
              </a:spcAft>
              <a:buFontTx/>
              <a:buNone/>
            </a:pPr>
            <a:r>
              <a:rPr lang="en-US" altLang="en-US" sz="800" b="1" dirty="0" smtClean="0">
                <a:solidFill>
                  <a:srgbClr val="FFFFFF"/>
                </a:solidFill>
                <a:cs typeface="Arial" charset="0"/>
              </a:rPr>
              <a:t>June 15 </a:t>
            </a:r>
            <a:r>
              <a:rPr lang="en-US" altLang="en-US" sz="800" b="1" dirty="0">
                <a:solidFill>
                  <a:srgbClr val="FFFFFF"/>
                </a:solidFill>
                <a:cs typeface="Arial" charset="0"/>
              </a:rPr>
              <a:t>– Dec 31</a:t>
            </a:r>
          </a:p>
        </p:txBody>
      </p:sp>
      <p:sp>
        <p:nvSpPr>
          <p:cNvPr id="166963" name="Right Arrow 68"/>
          <p:cNvSpPr>
            <a:spLocks noChangeArrowheads="1"/>
          </p:cNvSpPr>
          <p:nvPr/>
        </p:nvSpPr>
        <p:spPr bwMode="auto">
          <a:xfrm>
            <a:off x="8409918" y="6172856"/>
            <a:ext cx="734083" cy="648361"/>
          </a:xfrm>
          <a:prstGeom prst="rightArrow">
            <a:avLst>
              <a:gd name="adj1" fmla="val 50000"/>
              <a:gd name="adj2" fmla="val 50032"/>
            </a:avLst>
          </a:prstGeom>
          <a:solidFill>
            <a:srgbClr val="FFC000"/>
          </a:solidFill>
          <a:ln>
            <a:noFill/>
          </a:ln>
          <a:extLst>
            <a:ext uri="{91240B29-F687-4F45-9708-019B960494DF}">
              <a14:hiddenLine xmlns:a14="http://schemas.microsoft.com/office/drawing/2010/main" w="9525" algn="ctr">
                <a:solidFill>
                  <a:srgbClr val="000000"/>
                </a:solidFill>
                <a:round/>
                <a:headEnd/>
                <a:tailEnd/>
              </a14:hiddenLine>
            </a:ext>
          </a:extLst>
        </p:spPr>
        <p:txBody>
          <a:bodyPr lIns="82776" tIns="41392" rIns="82776" bIns="41392"/>
          <a:lstStyle>
            <a:lvl1pPr defTabSz="958850">
              <a:spcBef>
                <a:spcPct val="20000"/>
              </a:spcBef>
              <a:buChar char="•"/>
              <a:defRPr sz="3300">
                <a:solidFill>
                  <a:schemeClr val="tx1"/>
                </a:solidFill>
                <a:latin typeface="Arial" charset="0"/>
              </a:defRPr>
            </a:lvl1pPr>
            <a:lvl2pPr marL="742950" indent="-285750" defTabSz="958850">
              <a:spcBef>
                <a:spcPct val="20000"/>
              </a:spcBef>
              <a:buChar char="–"/>
              <a:defRPr sz="3000">
                <a:solidFill>
                  <a:schemeClr val="tx1"/>
                </a:solidFill>
                <a:latin typeface="Arial" charset="0"/>
              </a:defRPr>
            </a:lvl2pPr>
            <a:lvl3pPr marL="1143000" indent="-228600" defTabSz="958850">
              <a:spcBef>
                <a:spcPct val="20000"/>
              </a:spcBef>
              <a:buChar char="•"/>
              <a:defRPr sz="2500">
                <a:solidFill>
                  <a:schemeClr val="tx1"/>
                </a:solidFill>
                <a:latin typeface="Arial" charset="0"/>
              </a:defRPr>
            </a:lvl3pPr>
            <a:lvl4pPr marL="1600200" indent="-228600" defTabSz="958850">
              <a:spcBef>
                <a:spcPct val="20000"/>
              </a:spcBef>
              <a:buChar char="–"/>
              <a:defRPr sz="2100">
                <a:solidFill>
                  <a:schemeClr val="tx1"/>
                </a:solidFill>
                <a:latin typeface="Arial" charset="0"/>
              </a:defRPr>
            </a:lvl4pPr>
            <a:lvl5pPr marL="2057400" indent="-228600" defTabSz="958850">
              <a:spcBef>
                <a:spcPct val="20000"/>
              </a:spcBef>
              <a:buChar char="»"/>
              <a:defRPr sz="2100">
                <a:solidFill>
                  <a:schemeClr val="tx1"/>
                </a:solidFill>
                <a:latin typeface="Arial" charset="0"/>
              </a:defRPr>
            </a:lvl5pPr>
            <a:lvl6pPr marL="2514600" indent="-228600" defTabSz="958850" eaLnBrk="0" fontAlgn="base" hangingPunct="0">
              <a:spcBef>
                <a:spcPct val="20000"/>
              </a:spcBef>
              <a:spcAft>
                <a:spcPct val="0"/>
              </a:spcAft>
              <a:buChar char="»"/>
              <a:defRPr sz="2100">
                <a:solidFill>
                  <a:schemeClr val="tx1"/>
                </a:solidFill>
                <a:latin typeface="Arial" charset="0"/>
              </a:defRPr>
            </a:lvl6pPr>
            <a:lvl7pPr marL="2971800" indent="-228600" defTabSz="958850" eaLnBrk="0" fontAlgn="base" hangingPunct="0">
              <a:spcBef>
                <a:spcPct val="20000"/>
              </a:spcBef>
              <a:spcAft>
                <a:spcPct val="0"/>
              </a:spcAft>
              <a:buChar char="»"/>
              <a:defRPr sz="2100">
                <a:solidFill>
                  <a:schemeClr val="tx1"/>
                </a:solidFill>
                <a:latin typeface="Arial" charset="0"/>
              </a:defRPr>
            </a:lvl7pPr>
            <a:lvl8pPr marL="3429000" indent="-228600" defTabSz="958850" eaLnBrk="0" fontAlgn="base" hangingPunct="0">
              <a:spcBef>
                <a:spcPct val="20000"/>
              </a:spcBef>
              <a:spcAft>
                <a:spcPct val="0"/>
              </a:spcAft>
              <a:buChar char="»"/>
              <a:defRPr sz="2100">
                <a:solidFill>
                  <a:schemeClr val="tx1"/>
                </a:solidFill>
                <a:latin typeface="Arial" charset="0"/>
              </a:defRPr>
            </a:lvl8pPr>
            <a:lvl9pPr marL="3886200" indent="-228600" defTabSz="958850"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cs typeface="Arial" charset="0"/>
            </a:endParaRPr>
          </a:p>
        </p:txBody>
      </p:sp>
      <p:sp>
        <p:nvSpPr>
          <p:cNvPr id="166964" name="Rectangle 98"/>
          <p:cNvSpPr>
            <a:spLocks noChangeArrowheads="1"/>
          </p:cNvSpPr>
          <p:nvPr/>
        </p:nvSpPr>
        <p:spPr bwMode="auto">
          <a:xfrm>
            <a:off x="2765922" y="5752745"/>
            <a:ext cx="1596340" cy="37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800" b="1" dirty="0">
                <a:solidFill>
                  <a:srgbClr val="000000"/>
                </a:solidFill>
                <a:cs typeface="Arial" charset="0"/>
              </a:rPr>
              <a:t>Registration</a:t>
            </a:r>
          </a:p>
          <a:p>
            <a:pPr algn="ctr" fontAlgn="base">
              <a:lnSpc>
                <a:spcPct val="80000"/>
              </a:lnSpc>
              <a:spcAft>
                <a:spcPct val="0"/>
              </a:spcAft>
              <a:buFontTx/>
              <a:buNone/>
            </a:pPr>
            <a:r>
              <a:rPr lang="en-US" altLang="en-US" sz="800" b="1" dirty="0">
                <a:solidFill>
                  <a:srgbClr val="000000"/>
                </a:solidFill>
                <a:cs typeface="Arial" charset="0"/>
              </a:rPr>
              <a:t>March 15 – July 31</a:t>
            </a:r>
          </a:p>
        </p:txBody>
      </p:sp>
      <p:sp>
        <p:nvSpPr>
          <p:cNvPr id="166965" name="TextBox 56"/>
          <p:cNvSpPr txBox="1">
            <a:spLocks noChangeArrowheads="1"/>
          </p:cNvSpPr>
          <p:nvPr/>
        </p:nvSpPr>
        <p:spPr bwMode="auto">
          <a:xfrm>
            <a:off x="7952572" y="706949"/>
            <a:ext cx="962910" cy="228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449" tIns="44721" rIns="89449" bIns="44721">
            <a:spAutoFit/>
          </a:bodyP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r>
              <a:rPr lang="en-US" altLang="en-US" sz="900" dirty="0" smtClean="0">
                <a:solidFill>
                  <a:srgbClr val="000000"/>
                </a:solidFill>
              </a:rPr>
              <a:t>Calendar 2017</a:t>
            </a:r>
            <a:endParaRPr lang="en-US" altLang="en-US" sz="900" dirty="0">
              <a:solidFill>
                <a:srgbClr val="000000"/>
              </a:solidFill>
            </a:endParaRPr>
          </a:p>
        </p:txBody>
      </p:sp>
      <p:sp>
        <p:nvSpPr>
          <p:cNvPr id="166966" name="Rectangle 43"/>
          <p:cNvSpPr>
            <a:spLocks noChangeArrowheads="1"/>
          </p:cNvSpPr>
          <p:nvPr/>
        </p:nvSpPr>
        <p:spPr bwMode="auto">
          <a:xfrm>
            <a:off x="21850" y="1088579"/>
            <a:ext cx="1121516" cy="357173"/>
          </a:xfrm>
          <a:prstGeom prst="rect">
            <a:avLst/>
          </a:prstGeom>
          <a:solidFill>
            <a:srgbClr val="333399"/>
          </a:solidFill>
          <a:ln w="9525">
            <a:solidFill>
              <a:srgbClr val="3333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813" tIns="41413" rIns="82813" bIns="41413" anchor="ctr"/>
          <a:lstStyle>
            <a:lvl1pPr defTabSz="981075">
              <a:spcBef>
                <a:spcPct val="20000"/>
              </a:spcBef>
              <a:buChar char="•"/>
              <a:defRPr sz="3300">
                <a:solidFill>
                  <a:schemeClr val="tx1"/>
                </a:solidFill>
                <a:latin typeface="Arial" charset="0"/>
              </a:defRPr>
            </a:lvl1pPr>
            <a:lvl2pPr marL="742950" indent="-285750" defTabSz="981075">
              <a:spcBef>
                <a:spcPct val="20000"/>
              </a:spcBef>
              <a:buChar char="–"/>
              <a:defRPr sz="3000">
                <a:solidFill>
                  <a:schemeClr val="tx1"/>
                </a:solidFill>
                <a:latin typeface="Arial" charset="0"/>
              </a:defRPr>
            </a:lvl2pPr>
            <a:lvl3pPr marL="1143000" indent="-228600" defTabSz="981075">
              <a:spcBef>
                <a:spcPct val="20000"/>
              </a:spcBef>
              <a:buChar char="•"/>
              <a:defRPr sz="2500">
                <a:solidFill>
                  <a:schemeClr val="tx1"/>
                </a:solidFill>
                <a:latin typeface="Arial" charset="0"/>
              </a:defRPr>
            </a:lvl3pPr>
            <a:lvl4pPr marL="1600200" indent="-228600" defTabSz="981075">
              <a:spcBef>
                <a:spcPct val="20000"/>
              </a:spcBef>
              <a:buChar char="–"/>
              <a:defRPr sz="2100">
                <a:solidFill>
                  <a:schemeClr val="tx1"/>
                </a:solidFill>
                <a:latin typeface="Arial" charset="0"/>
              </a:defRPr>
            </a:lvl4pPr>
            <a:lvl5pPr marL="2057400" indent="-228600" defTabSz="981075">
              <a:spcBef>
                <a:spcPct val="20000"/>
              </a:spcBef>
              <a:buChar char="»"/>
              <a:defRPr sz="2100">
                <a:solidFill>
                  <a:schemeClr val="tx1"/>
                </a:solidFill>
                <a:latin typeface="Arial" charset="0"/>
              </a:defRPr>
            </a:lvl5pPr>
            <a:lvl6pPr marL="2514600" indent="-228600" defTabSz="981075" eaLnBrk="0" fontAlgn="base" hangingPunct="0">
              <a:spcBef>
                <a:spcPct val="20000"/>
              </a:spcBef>
              <a:spcAft>
                <a:spcPct val="0"/>
              </a:spcAft>
              <a:buChar char="»"/>
              <a:defRPr sz="2100">
                <a:solidFill>
                  <a:schemeClr val="tx1"/>
                </a:solidFill>
                <a:latin typeface="Arial" charset="0"/>
              </a:defRPr>
            </a:lvl6pPr>
            <a:lvl7pPr marL="2971800" indent="-228600" defTabSz="981075" eaLnBrk="0" fontAlgn="base" hangingPunct="0">
              <a:spcBef>
                <a:spcPct val="20000"/>
              </a:spcBef>
              <a:spcAft>
                <a:spcPct val="0"/>
              </a:spcAft>
              <a:buChar char="»"/>
              <a:defRPr sz="2100">
                <a:solidFill>
                  <a:schemeClr val="tx1"/>
                </a:solidFill>
                <a:latin typeface="Arial" charset="0"/>
              </a:defRPr>
            </a:lvl7pPr>
            <a:lvl8pPr marL="3429000" indent="-228600" defTabSz="981075" eaLnBrk="0" fontAlgn="base" hangingPunct="0">
              <a:spcBef>
                <a:spcPct val="20000"/>
              </a:spcBef>
              <a:spcAft>
                <a:spcPct val="0"/>
              </a:spcAft>
              <a:buChar char="»"/>
              <a:defRPr sz="2100">
                <a:solidFill>
                  <a:schemeClr val="tx1"/>
                </a:solidFill>
                <a:latin typeface="Arial" charset="0"/>
              </a:defRPr>
            </a:lvl8pPr>
            <a:lvl9pPr marL="3886200" indent="-228600" defTabSz="981075" eaLnBrk="0" fontAlgn="base" hangingPunct="0">
              <a:spcBef>
                <a:spcPct val="20000"/>
              </a:spcBef>
              <a:spcAft>
                <a:spcPct val="0"/>
              </a:spcAft>
              <a:buChar char="»"/>
              <a:defRPr sz="2100">
                <a:solidFill>
                  <a:schemeClr val="tx1"/>
                </a:solidFill>
                <a:latin typeface="Arial" charset="0"/>
              </a:defRPr>
            </a:lvl9pPr>
          </a:lstStyle>
          <a:p>
            <a:pPr fontAlgn="base">
              <a:spcBef>
                <a:spcPct val="0"/>
              </a:spcBef>
              <a:spcAft>
                <a:spcPct val="0"/>
              </a:spcAft>
              <a:buFontTx/>
              <a:buNone/>
            </a:pPr>
            <a:endParaRPr lang="en-US" altLang="en-US" sz="1700" dirty="0">
              <a:solidFill>
                <a:srgbClr val="000000"/>
              </a:solidFill>
            </a:endParaRPr>
          </a:p>
        </p:txBody>
      </p:sp>
      <p:sp>
        <p:nvSpPr>
          <p:cNvPr id="166967" name="Text Box 41"/>
          <p:cNvSpPr txBox="1">
            <a:spLocks noChangeArrowheads="1"/>
          </p:cNvSpPr>
          <p:nvPr/>
        </p:nvSpPr>
        <p:spPr bwMode="auto">
          <a:xfrm>
            <a:off x="0" y="1155855"/>
            <a:ext cx="1200168" cy="237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spAutoFit/>
          </a:bodyPr>
          <a:lstStyle>
            <a:lvl1pPr defTabSz="966788">
              <a:spcBef>
                <a:spcPct val="20000"/>
              </a:spcBef>
              <a:buChar char="•"/>
              <a:defRPr sz="3300">
                <a:solidFill>
                  <a:schemeClr val="tx1"/>
                </a:solidFill>
                <a:latin typeface="Arial" charset="0"/>
              </a:defRPr>
            </a:lvl1pPr>
            <a:lvl2pPr marL="742950" indent="-285750" defTabSz="966788">
              <a:spcBef>
                <a:spcPct val="20000"/>
              </a:spcBef>
              <a:buChar char="–"/>
              <a:defRPr sz="3000">
                <a:solidFill>
                  <a:schemeClr val="tx1"/>
                </a:solidFill>
                <a:latin typeface="Arial" charset="0"/>
              </a:defRPr>
            </a:lvl2pPr>
            <a:lvl3pPr marL="1143000" indent="-228600" defTabSz="966788">
              <a:spcBef>
                <a:spcPct val="20000"/>
              </a:spcBef>
              <a:buChar char="•"/>
              <a:defRPr sz="2500">
                <a:solidFill>
                  <a:schemeClr val="tx1"/>
                </a:solidFill>
                <a:latin typeface="Arial" charset="0"/>
              </a:defRPr>
            </a:lvl3pPr>
            <a:lvl4pPr marL="1600200" indent="-228600" defTabSz="966788">
              <a:spcBef>
                <a:spcPct val="20000"/>
              </a:spcBef>
              <a:buChar char="–"/>
              <a:defRPr sz="2100">
                <a:solidFill>
                  <a:schemeClr val="tx1"/>
                </a:solidFill>
                <a:latin typeface="Arial" charset="0"/>
              </a:defRPr>
            </a:lvl4pPr>
            <a:lvl5pPr marL="2057400" indent="-228600" defTabSz="966788">
              <a:spcBef>
                <a:spcPct val="20000"/>
              </a:spcBef>
              <a:buChar char="»"/>
              <a:defRPr sz="2100">
                <a:solidFill>
                  <a:schemeClr val="tx1"/>
                </a:solidFill>
                <a:latin typeface="Arial" charset="0"/>
              </a:defRPr>
            </a:lvl5pPr>
            <a:lvl6pPr marL="2514600" indent="-228600" defTabSz="966788" eaLnBrk="0" fontAlgn="base" hangingPunct="0">
              <a:spcBef>
                <a:spcPct val="20000"/>
              </a:spcBef>
              <a:spcAft>
                <a:spcPct val="0"/>
              </a:spcAft>
              <a:buChar char="»"/>
              <a:defRPr sz="2100">
                <a:solidFill>
                  <a:schemeClr val="tx1"/>
                </a:solidFill>
                <a:latin typeface="Arial" charset="0"/>
              </a:defRPr>
            </a:lvl6pPr>
            <a:lvl7pPr marL="2971800" indent="-228600" defTabSz="966788" eaLnBrk="0" fontAlgn="base" hangingPunct="0">
              <a:spcBef>
                <a:spcPct val="20000"/>
              </a:spcBef>
              <a:spcAft>
                <a:spcPct val="0"/>
              </a:spcAft>
              <a:buChar char="»"/>
              <a:defRPr sz="2100">
                <a:solidFill>
                  <a:schemeClr val="tx1"/>
                </a:solidFill>
                <a:latin typeface="Arial" charset="0"/>
              </a:defRPr>
            </a:lvl7pPr>
            <a:lvl8pPr marL="3429000" indent="-228600" defTabSz="966788" eaLnBrk="0" fontAlgn="base" hangingPunct="0">
              <a:spcBef>
                <a:spcPct val="20000"/>
              </a:spcBef>
              <a:spcAft>
                <a:spcPct val="0"/>
              </a:spcAft>
              <a:buChar char="»"/>
              <a:defRPr sz="2100">
                <a:solidFill>
                  <a:schemeClr val="tx1"/>
                </a:solidFill>
                <a:latin typeface="Arial" charset="0"/>
              </a:defRPr>
            </a:lvl8pPr>
            <a:lvl9pPr marL="3886200" indent="-228600" defTabSz="966788" eaLnBrk="0" fontAlgn="base" hangingPunct="0">
              <a:spcBef>
                <a:spcPct val="20000"/>
              </a:spcBef>
              <a:spcAft>
                <a:spcPct val="0"/>
              </a:spcAft>
              <a:buChar char="»"/>
              <a:defRPr sz="2100">
                <a:solidFill>
                  <a:schemeClr val="tx1"/>
                </a:solidFill>
                <a:latin typeface="Arial" charset="0"/>
              </a:defRPr>
            </a:lvl9pPr>
          </a:lstStyle>
          <a:p>
            <a:pPr algn="ctr" fontAlgn="base">
              <a:spcBef>
                <a:spcPct val="50000"/>
              </a:spcBef>
              <a:spcAft>
                <a:spcPct val="0"/>
              </a:spcAft>
              <a:buFontTx/>
              <a:buNone/>
            </a:pPr>
            <a:r>
              <a:rPr lang="en-US" altLang="en-US" sz="1000" b="1" dirty="0">
                <a:solidFill>
                  <a:srgbClr val="FFFFFF"/>
                </a:solidFill>
              </a:rPr>
              <a:t>NOV – DEC </a:t>
            </a:r>
            <a:r>
              <a:rPr lang="en-US" altLang="en-US" sz="1000" b="1" dirty="0" smtClean="0">
                <a:solidFill>
                  <a:srgbClr val="FFFFFF"/>
                </a:solidFill>
              </a:rPr>
              <a:t>2016</a:t>
            </a:r>
            <a:endParaRPr lang="en-US" altLang="en-US" sz="1000" b="1" dirty="0">
              <a:solidFill>
                <a:srgbClr val="FFFFFF"/>
              </a:solidFill>
            </a:endParaRPr>
          </a:p>
        </p:txBody>
      </p:sp>
      <p:sp>
        <p:nvSpPr>
          <p:cNvPr id="166968" name="Rectangle 98"/>
          <p:cNvSpPr>
            <a:spLocks noChangeArrowheads="1"/>
          </p:cNvSpPr>
          <p:nvPr/>
        </p:nvSpPr>
        <p:spPr bwMode="auto">
          <a:xfrm>
            <a:off x="6705795" y="6339380"/>
            <a:ext cx="2224099" cy="374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010" tIns="40507" rIns="81010" bIns="40507"/>
          <a:lstStyle>
            <a:lvl1pPr defTabSz="885825">
              <a:spcBef>
                <a:spcPct val="20000"/>
              </a:spcBef>
              <a:buChar char="•"/>
              <a:defRPr sz="3300">
                <a:solidFill>
                  <a:schemeClr val="tx1"/>
                </a:solidFill>
                <a:latin typeface="Arial" charset="0"/>
              </a:defRPr>
            </a:lvl1pPr>
            <a:lvl2pPr marL="742950" indent="-285750" defTabSz="885825">
              <a:spcBef>
                <a:spcPct val="20000"/>
              </a:spcBef>
              <a:buChar char="–"/>
              <a:defRPr sz="3000">
                <a:solidFill>
                  <a:schemeClr val="tx1"/>
                </a:solidFill>
                <a:latin typeface="Arial" charset="0"/>
              </a:defRPr>
            </a:lvl2pPr>
            <a:lvl3pPr marL="1143000" indent="-228600" defTabSz="885825">
              <a:spcBef>
                <a:spcPct val="20000"/>
              </a:spcBef>
              <a:buChar char="•"/>
              <a:defRPr sz="2500">
                <a:solidFill>
                  <a:schemeClr val="tx1"/>
                </a:solidFill>
                <a:latin typeface="Arial" charset="0"/>
              </a:defRPr>
            </a:lvl3pPr>
            <a:lvl4pPr marL="1600200" indent="-228600" defTabSz="885825">
              <a:spcBef>
                <a:spcPct val="20000"/>
              </a:spcBef>
              <a:buChar char="–"/>
              <a:defRPr sz="2100">
                <a:solidFill>
                  <a:schemeClr val="tx1"/>
                </a:solidFill>
                <a:latin typeface="Arial" charset="0"/>
              </a:defRPr>
            </a:lvl4pPr>
            <a:lvl5pPr marL="2057400" indent="-228600" defTabSz="885825">
              <a:spcBef>
                <a:spcPct val="20000"/>
              </a:spcBef>
              <a:buChar char="»"/>
              <a:defRPr sz="2100">
                <a:solidFill>
                  <a:schemeClr val="tx1"/>
                </a:solidFill>
                <a:latin typeface="Arial" charset="0"/>
              </a:defRPr>
            </a:lvl5pPr>
            <a:lvl6pPr marL="2514600" indent="-228600" defTabSz="885825" eaLnBrk="0" fontAlgn="base" hangingPunct="0">
              <a:spcBef>
                <a:spcPct val="20000"/>
              </a:spcBef>
              <a:spcAft>
                <a:spcPct val="0"/>
              </a:spcAft>
              <a:buChar char="»"/>
              <a:defRPr sz="2100">
                <a:solidFill>
                  <a:schemeClr val="tx1"/>
                </a:solidFill>
                <a:latin typeface="Arial" charset="0"/>
              </a:defRPr>
            </a:lvl6pPr>
            <a:lvl7pPr marL="2971800" indent="-228600" defTabSz="885825" eaLnBrk="0" fontAlgn="base" hangingPunct="0">
              <a:spcBef>
                <a:spcPct val="20000"/>
              </a:spcBef>
              <a:spcAft>
                <a:spcPct val="0"/>
              </a:spcAft>
              <a:buChar char="»"/>
              <a:defRPr sz="2100">
                <a:solidFill>
                  <a:schemeClr val="tx1"/>
                </a:solidFill>
                <a:latin typeface="Arial" charset="0"/>
              </a:defRPr>
            </a:lvl7pPr>
            <a:lvl8pPr marL="3429000" indent="-228600" defTabSz="885825" eaLnBrk="0" fontAlgn="base" hangingPunct="0">
              <a:spcBef>
                <a:spcPct val="20000"/>
              </a:spcBef>
              <a:spcAft>
                <a:spcPct val="0"/>
              </a:spcAft>
              <a:buChar char="»"/>
              <a:defRPr sz="2100">
                <a:solidFill>
                  <a:schemeClr val="tx1"/>
                </a:solidFill>
                <a:latin typeface="Arial" charset="0"/>
              </a:defRPr>
            </a:lvl8pPr>
            <a:lvl9pPr marL="3886200" indent="-228600" defTabSz="885825" eaLnBrk="0" fontAlgn="base" hangingPunct="0">
              <a:spcBef>
                <a:spcPct val="20000"/>
              </a:spcBef>
              <a:spcAft>
                <a:spcPct val="0"/>
              </a:spcAft>
              <a:buChar char="»"/>
              <a:defRPr sz="2100">
                <a:solidFill>
                  <a:schemeClr val="tx1"/>
                </a:solidFill>
                <a:latin typeface="Arial" charset="0"/>
              </a:defRPr>
            </a:lvl9pPr>
          </a:lstStyle>
          <a:p>
            <a:pPr algn="ctr" fontAlgn="base">
              <a:lnSpc>
                <a:spcPct val="80000"/>
              </a:lnSpc>
              <a:spcAft>
                <a:spcPct val="0"/>
              </a:spcAft>
              <a:buFontTx/>
              <a:buNone/>
            </a:pPr>
            <a:r>
              <a:rPr lang="en-US" altLang="en-US" sz="900" b="1" dirty="0">
                <a:solidFill>
                  <a:srgbClr val="000000"/>
                </a:solidFill>
                <a:cs typeface="Arial" charset="0"/>
              </a:rPr>
              <a:t>Promotion  Period  (5 months)</a:t>
            </a:r>
          </a:p>
          <a:p>
            <a:pPr algn="ctr" fontAlgn="base">
              <a:lnSpc>
                <a:spcPct val="80000"/>
              </a:lnSpc>
              <a:spcAft>
                <a:spcPct val="0"/>
              </a:spcAft>
              <a:buFontTx/>
              <a:buNone/>
            </a:pPr>
            <a:r>
              <a:rPr lang="en-US" altLang="en-US" sz="900" b="1" dirty="0">
                <a:solidFill>
                  <a:srgbClr val="000000"/>
                </a:solidFill>
                <a:cs typeface="Arial" charset="0"/>
              </a:rPr>
              <a:t>August 1 – December 31)</a:t>
            </a:r>
          </a:p>
        </p:txBody>
      </p:sp>
      <p:sp>
        <p:nvSpPr>
          <p:cNvPr id="166969" name="Line 78"/>
          <p:cNvSpPr>
            <a:spLocks noChangeShapeType="1"/>
          </p:cNvSpPr>
          <p:nvPr/>
        </p:nvSpPr>
        <p:spPr bwMode="auto">
          <a:xfrm>
            <a:off x="0" y="4493081"/>
            <a:ext cx="9158565" cy="0"/>
          </a:xfrm>
          <a:prstGeom prst="line">
            <a:avLst/>
          </a:prstGeom>
          <a:noFill/>
          <a:ln w="412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813" tIns="41413" rIns="82813" bIns="41413"/>
          <a:lstStyle/>
          <a:p>
            <a:pPr eaLnBrk="0" fontAlgn="base" hangingPunct="0">
              <a:spcBef>
                <a:spcPct val="0"/>
              </a:spcBef>
              <a:spcAft>
                <a:spcPct val="0"/>
              </a:spcAft>
            </a:pPr>
            <a:endParaRPr lang="en-US" sz="1700" dirty="0">
              <a:solidFill>
                <a:srgbClr val="000000"/>
              </a:solidFill>
            </a:endParaRPr>
          </a:p>
        </p:txBody>
      </p:sp>
      <p:cxnSp>
        <p:nvCxnSpPr>
          <p:cNvPr id="3" name="Straight Connector 2"/>
          <p:cNvCxnSpPr/>
          <p:nvPr/>
        </p:nvCxnSpPr>
        <p:spPr bwMode="auto">
          <a:xfrm>
            <a:off x="1143000" y="693549"/>
            <a:ext cx="0" cy="6164451"/>
          </a:xfrm>
          <a:prstGeom prst="line">
            <a:avLst/>
          </a:prstGeom>
          <a:solidFill>
            <a:schemeClr val="accent1"/>
          </a:solidFill>
          <a:ln w="28575" cap="flat" cmpd="sng" algn="ctr">
            <a:solidFill>
              <a:srgbClr val="FF0000"/>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2085937" y="2344426"/>
            <a:ext cx="2246128" cy="246221"/>
          </a:xfrm>
          <a:prstGeom prst="rect">
            <a:avLst/>
          </a:prstGeom>
          <a:noFill/>
        </p:spPr>
        <p:txBody>
          <a:bodyPr wrap="none" rtlCol="0">
            <a:spAutoFit/>
          </a:bodyPr>
          <a:lstStyle/>
          <a:p>
            <a:r>
              <a:rPr lang="en-US" sz="1000" b="1" dirty="0" smtClean="0">
                <a:solidFill>
                  <a:srgbClr val="FF0000"/>
                </a:solidFill>
              </a:rPr>
              <a:t>*</a:t>
            </a:r>
            <a:r>
              <a:rPr lang="en-US" sz="1000" dirty="0">
                <a:solidFill>
                  <a:prstClr val="black"/>
                </a:solidFill>
              </a:rPr>
              <a:t>R</a:t>
            </a:r>
            <a:r>
              <a:rPr lang="en-US" sz="1000" b="1" dirty="0" smtClean="0">
                <a:solidFill>
                  <a:prstClr val="black"/>
                </a:solidFill>
              </a:rPr>
              <a:t>egistration closes Dec. 31, </a:t>
            </a:r>
            <a:r>
              <a:rPr lang="en-US" sz="1000" b="1" dirty="0" smtClean="0">
                <a:solidFill>
                  <a:srgbClr val="FF0000"/>
                </a:solidFill>
              </a:rPr>
              <a:t>2016</a:t>
            </a:r>
            <a:endParaRPr lang="en-US" sz="1000" b="1" dirty="0">
              <a:solidFill>
                <a:srgbClr val="FF0000"/>
              </a:solidFill>
            </a:endParaRPr>
          </a:p>
        </p:txBody>
      </p:sp>
    </p:spTree>
    <p:extLst>
      <p:ext uri="{BB962C8B-B14F-4D97-AF65-F5344CB8AC3E}">
        <p14:creationId xmlns:p14="http://schemas.microsoft.com/office/powerpoint/2010/main" val="944006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5"/>
          <p:cNvSpPr txBox="1">
            <a:spLocks noGrp="1" noChangeArrowheads="1"/>
          </p:cNvSpPr>
          <p:nvPr>
            <p:ph idx="1"/>
          </p:nvPr>
        </p:nvSpPr>
        <p:spPr bwMode="auto">
          <a:xfrm>
            <a:off x="301697" y="1018599"/>
            <a:ext cx="8613704" cy="546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buNone/>
            </a:pPr>
            <a:r>
              <a:rPr lang="en-US" dirty="0" smtClean="0">
                <a:solidFill>
                  <a:schemeClr val="accent2"/>
                </a:solidFill>
              </a:rPr>
              <a:t>2017 Promotions</a:t>
            </a:r>
            <a:endParaRPr lang="en-US" dirty="0">
              <a:solidFill>
                <a:schemeClr val="accent2"/>
              </a:solidFill>
            </a:endParaRPr>
          </a:p>
          <a:p>
            <a:pPr>
              <a:lnSpc>
                <a:spcPct val="100000"/>
              </a:lnSpc>
              <a:buNone/>
            </a:pPr>
            <a:endParaRPr lang="en-US" altLang="en-US" sz="200" dirty="0" smtClean="0">
              <a:solidFill>
                <a:srgbClr val="FF0000"/>
              </a:solidFill>
              <a:latin typeface="Arial" charset="0"/>
            </a:endParaRPr>
          </a:p>
          <a:p>
            <a:pPr>
              <a:lnSpc>
                <a:spcPct val="100000"/>
              </a:lnSpc>
              <a:buNone/>
            </a:pPr>
            <a:r>
              <a:rPr lang="en-US" altLang="en-US" sz="2400" dirty="0">
                <a:latin typeface="Arial" charset="0"/>
              </a:rPr>
              <a:t>Earned Value (First Class Mail)</a:t>
            </a:r>
          </a:p>
          <a:p>
            <a:pPr marL="0" indent="0">
              <a:lnSpc>
                <a:spcPct val="100000"/>
              </a:lnSpc>
              <a:spcBef>
                <a:spcPts val="0"/>
              </a:spcBef>
              <a:buNone/>
              <a:defRPr/>
            </a:pPr>
            <a:r>
              <a:rPr lang="en-US" altLang="en-US" sz="2400" dirty="0">
                <a:latin typeface="Arial" charset="0"/>
              </a:rPr>
              <a:t>   </a:t>
            </a:r>
            <a:r>
              <a:rPr lang="en-US" altLang="en-US" sz="2400" dirty="0" smtClean="0">
                <a:latin typeface="Arial" charset="0"/>
              </a:rPr>
              <a:t> </a:t>
            </a:r>
            <a:r>
              <a:rPr lang="en-US" altLang="en-US" sz="1800" b="0" dirty="0">
                <a:latin typeface="Arial" charset="0"/>
              </a:rPr>
              <a:t>5 cents per piece credit for all Business Reply Mail or Courtesy Reply</a:t>
            </a:r>
          </a:p>
          <a:p>
            <a:pPr marL="0" indent="0">
              <a:lnSpc>
                <a:spcPct val="100000"/>
              </a:lnSpc>
              <a:spcBef>
                <a:spcPts val="0"/>
              </a:spcBef>
              <a:buNone/>
              <a:defRPr/>
            </a:pPr>
            <a:r>
              <a:rPr lang="en-US" altLang="en-US" sz="1800" b="0" dirty="0">
                <a:latin typeface="Arial" charset="0"/>
              </a:rPr>
              <a:t>     Mail pieces  received. Alternate Postage aka Share Mail also </a:t>
            </a:r>
          </a:p>
          <a:p>
            <a:pPr marL="0" indent="0">
              <a:lnSpc>
                <a:spcPct val="100000"/>
              </a:lnSpc>
              <a:spcBef>
                <a:spcPts val="0"/>
              </a:spcBef>
              <a:buNone/>
              <a:defRPr/>
            </a:pPr>
            <a:r>
              <a:rPr lang="en-US" altLang="en-US" sz="1800" b="0" dirty="0">
                <a:latin typeface="Arial" charset="0"/>
              </a:rPr>
              <a:t>     included in this year’s </a:t>
            </a:r>
            <a:r>
              <a:rPr lang="en-US" altLang="en-US" sz="1800" b="0" dirty="0" smtClean="0">
                <a:latin typeface="Arial" charset="0"/>
              </a:rPr>
              <a:t>promotion</a:t>
            </a:r>
            <a:endParaRPr lang="en-US" altLang="en-US" sz="1800" b="0" dirty="0">
              <a:latin typeface="Arial" charset="0"/>
            </a:endParaRPr>
          </a:p>
          <a:p>
            <a:pPr>
              <a:lnSpc>
                <a:spcPct val="100000"/>
              </a:lnSpc>
              <a:buNone/>
            </a:pPr>
            <a:r>
              <a:rPr lang="en-US" altLang="en-US" sz="2400" dirty="0">
                <a:latin typeface="Arial" charset="0"/>
              </a:rPr>
              <a:t>Color Transpromo (First Class Mail)</a:t>
            </a:r>
          </a:p>
          <a:p>
            <a:pPr>
              <a:buNone/>
            </a:pPr>
            <a:r>
              <a:rPr lang="en-US" altLang="en-US" sz="2400" dirty="0">
                <a:latin typeface="Arial" charset="0"/>
              </a:rPr>
              <a:t>	</a:t>
            </a:r>
            <a:r>
              <a:rPr lang="en-US" altLang="en-US" sz="1800" b="0" dirty="0">
                <a:latin typeface="Arial" charset="0"/>
              </a:rPr>
              <a:t>A 2% discount provided for mail that uses variable color printing and personalized color messaging on bills and statements (New participants only need to meet the color criteria</a:t>
            </a:r>
            <a:r>
              <a:rPr lang="en-US" altLang="en-US" sz="1800" b="0" dirty="0" smtClean="0">
                <a:latin typeface="Arial" charset="0"/>
              </a:rPr>
              <a:t>)</a:t>
            </a:r>
            <a:endParaRPr lang="en-US" altLang="en-US" sz="1800" dirty="0">
              <a:latin typeface="Arial" charset="0"/>
            </a:endParaRPr>
          </a:p>
          <a:p>
            <a:pPr>
              <a:buNone/>
            </a:pPr>
            <a:r>
              <a:rPr lang="en-US" altLang="en-US" sz="2400" dirty="0">
                <a:latin typeface="Arial" charset="0"/>
              </a:rPr>
              <a:t>Tactile, Sensory &amp; Interactive Mailpiece Engagement </a:t>
            </a:r>
            <a:r>
              <a:rPr lang="en-US" altLang="en-US" sz="2400" dirty="0" smtClean="0">
                <a:latin typeface="Arial" charset="0"/>
              </a:rPr>
              <a:t>(Marketing </a:t>
            </a:r>
            <a:r>
              <a:rPr lang="en-US" altLang="en-US" sz="2400" dirty="0">
                <a:latin typeface="Arial" charset="0"/>
              </a:rPr>
              <a:t>Mail)</a:t>
            </a:r>
          </a:p>
          <a:p>
            <a:pPr>
              <a:buNone/>
            </a:pPr>
            <a:r>
              <a:rPr lang="en-US" altLang="en-US" sz="2400" dirty="0">
                <a:latin typeface="Arial" charset="0"/>
              </a:rPr>
              <a:t>	</a:t>
            </a:r>
            <a:r>
              <a:rPr lang="en-US" altLang="en-US" sz="1800" b="0" dirty="0">
                <a:latin typeface="Arial" charset="0"/>
              </a:rPr>
              <a:t>Receive a 2% discount when using specialty inks, sensory elements, textural papers, and or other dimensional interactive elements on the </a:t>
            </a:r>
            <a:r>
              <a:rPr lang="en-US" altLang="en-US" sz="1800" b="0" dirty="0" smtClean="0">
                <a:latin typeface="Arial" charset="0"/>
              </a:rPr>
              <a:t>mailpiece</a:t>
            </a:r>
            <a:endParaRPr lang="en-US" altLang="en-US" sz="1800" b="0" dirty="0">
              <a:latin typeface="Arial" charset="0"/>
            </a:endParaRPr>
          </a:p>
          <a:p>
            <a:pPr>
              <a:buFont typeface="Arial" charset="0"/>
              <a:buNone/>
            </a:pPr>
            <a:endParaRPr lang="en-US" altLang="en-US" sz="2000" dirty="0">
              <a:solidFill>
                <a:srgbClr val="FF0000"/>
              </a:solidFill>
              <a:latin typeface="Arial" charset="0"/>
            </a:endParaRPr>
          </a:p>
        </p:txBody>
      </p:sp>
      <p:sp>
        <p:nvSpPr>
          <p:cNvPr id="4" name="TextBox 3"/>
          <p:cNvSpPr txBox="1"/>
          <p:nvPr/>
        </p:nvSpPr>
        <p:spPr>
          <a:xfrm>
            <a:off x="437567" y="6300176"/>
            <a:ext cx="8096827" cy="338554"/>
          </a:xfrm>
          <a:prstGeom prst="rect">
            <a:avLst/>
          </a:prstGeom>
          <a:solidFill>
            <a:srgbClr val="FFFF00"/>
          </a:solidFill>
          <a:ln w="38100">
            <a:solidFill>
              <a:schemeClr val="tx1"/>
            </a:solidFill>
          </a:ln>
        </p:spPr>
        <p:txBody>
          <a:bodyPr wrap="square" rtlCol="0">
            <a:spAutoFit/>
          </a:bodyPr>
          <a:lstStyle/>
          <a:p>
            <a:r>
              <a:rPr lang="en-US" sz="1600" b="1" dirty="0" smtClean="0"/>
              <a:t>Review Program Requirements documents for complete participation instruction</a:t>
            </a:r>
            <a:r>
              <a:rPr lang="en-US" sz="1400" dirty="0" smtClean="0"/>
              <a:t>.</a:t>
            </a:r>
            <a:endParaRPr lang="en-US" sz="1400" dirty="0"/>
          </a:p>
        </p:txBody>
      </p:sp>
      <p:sp>
        <p:nvSpPr>
          <p:cNvPr id="5" name="Slide Number Placeholder 1"/>
          <p:cNvSpPr>
            <a:spLocks noGrp="1"/>
          </p:cNvSpPr>
          <p:nvPr>
            <p:ph type="sldNum" sz="quarter" idx="10"/>
          </p:nvPr>
        </p:nvSpPr>
        <p:spPr>
          <a:xfrm>
            <a:off x="8267700" y="6477000"/>
            <a:ext cx="7239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D0F5D77-1A22-4411-AE7A-4A02348D2326}" type="slidenum">
              <a:rPr lang="en-US" sz="1000" smtClean="0">
                <a:solidFill>
                  <a:srgbClr val="989A99"/>
                </a:solidFill>
              </a:rPr>
              <a:pPr/>
              <a:t>29</a:t>
            </a:fld>
            <a:endParaRPr lang="en-US" sz="1000" dirty="0" smtClean="0">
              <a:solidFill>
                <a:srgbClr val="989A99"/>
              </a:solidFill>
            </a:endParaRPr>
          </a:p>
        </p:txBody>
      </p:sp>
    </p:spTree>
    <p:extLst>
      <p:ext uri="{BB962C8B-B14F-4D97-AF65-F5344CB8AC3E}">
        <p14:creationId xmlns:p14="http://schemas.microsoft.com/office/powerpoint/2010/main" val="8696522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90331E7A-F392-45A4-BBE5-B63D71C94EC5}" type="slidenum">
              <a:rPr lang="en-US" sz="1000" smtClean="0">
                <a:solidFill>
                  <a:srgbClr val="989A99"/>
                </a:solidFill>
              </a:rPr>
              <a:pPr/>
              <a:t>3</a:t>
            </a:fld>
            <a:endParaRPr lang="en-US" sz="1000" dirty="0" smtClean="0">
              <a:solidFill>
                <a:srgbClr val="989A99"/>
              </a:solidFill>
            </a:endParaRPr>
          </a:p>
        </p:txBody>
      </p:sp>
      <p:sp>
        <p:nvSpPr>
          <p:cNvPr id="5124" name="Rectangle 3"/>
          <p:cNvSpPr>
            <a:spLocks noGrp="1" noChangeArrowheads="1"/>
          </p:cNvSpPr>
          <p:nvPr>
            <p:ph type="body" idx="1"/>
          </p:nvPr>
        </p:nvSpPr>
        <p:spPr>
          <a:xfrm>
            <a:off x="317047" y="1200150"/>
            <a:ext cx="8489910" cy="1103212"/>
          </a:xfrm>
          <a:solidFill>
            <a:schemeClr val="accent1">
              <a:alpha val="22000"/>
            </a:schemeClr>
          </a:solidFill>
          <a:ln w="31750">
            <a:solidFill>
              <a:srgbClr val="00B0F0"/>
            </a:solidFill>
          </a:ln>
        </p:spPr>
        <p:txBody>
          <a:bodyPr/>
          <a:lstStyle/>
          <a:p>
            <a:pPr marL="0" indent="0" algn="ctr" eaLnBrk="1" hangingPunct="1">
              <a:buSzPct val="90000"/>
              <a:buFont typeface="Wingdings" pitchFamily="2" charset="2"/>
              <a:buNone/>
              <a:defRPr/>
            </a:pPr>
            <a:r>
              <a:rPr lang="en-US" sz="3200" dirty="0" smtClean="0"/>
              <a:t>Total average increase of ~0.871%* on Market Dominant products</a:t>
            </a:r>
            <a:endParaRPr lang="en-US" sz="3200" dirty="0"/>
          </a:p>
          <a:p>
            <a:pPr marL="0" indent="0" algn="ctr" eaLnBrk="1" hangingPunct="1">
              <a:buSzPct val="90000"/>
              <a:buFont typeface="Wingdings" pitchFamily="2" charset="2"/>
              <a:buNone/>
              <a:defRPr/>
            </a:pPr>
            <a:endParaRPr lang="en-US" sz="1200" u="sng" dirty="0" smtClean="0"/>
          </a:p>
          <a:p>
            <a:pPr marL="0" indent="0" eaLnBrk="1" hangingPunct="1">
              <a:buSzPct val="90000"/>
              <a:buNone/>
              <a:defRPr/>
            </a:pPr>
            <a:r>
              <a:rPr lang="en-US" sz="3000" dirty="0" smtClean="0"/>
              <a:t>The Price Cap</a:t>
            </a:r>
          </a:p>
          <a:p>
            <a:pPr marL="0" indent="0" eaLnBrk="1" hangingPunct="1">
              <a:buSzPct val="90000"/>
              <a:buNone/>
              <a:defRPr/>
            </a:pPr>
            <a:endParaRPr lang="en-US" sz="900" dirty="0" smtClean="0"/>
          </a:p>
          <a:p>
            <a:pPr marL="346075" lvl="1" indent="-346075" eaLnBrk="1" hangingPunct="1">
              <a:buSzPct val="90000"/>
              <a:buFont typeface="Arial" panose="020B0604020202020204" pitchFamily="34" charset="0"/>
              <a:buChar char="•"/>
              <a:defRPr/>
            </a:pPr>
            <a:r>
              <a:rPr lang="en-US" sz="2800" b="0" dirty="0" smtClean="0"/>
              <a:t>CPI:  0.871%</a:t>
            </a:r>
            <a:endParaRPr lang="en-US" sz="2800" b="0" dirty="0"/>
          </a:p>
          <a:p>
            <a:pPr marL="346075" lvl="1" indent="-346075" eaLnBrk="1" hangingPunct="1">
              <a:buSzPct val="90000"/>
              <a:buFont typeface="Arial" panose="020B0604020202020204" pitchFamily="34" charset="0"/>
              <a:buChar char="•"/>
              <a:defRPr/>
            </a:pPr>
            <a:r>
              <a:rPr lang="en-US" sz="2800" b="0" dirty="0" smtClean="0"/>
              <a:t>Based on Consumer Price Index </a:t>
            </a:r>
          </a:p>
          <a:p>
            <a:pPr marL="346075" lvl="1" indent="-346075" eaLnBrk="1" hangingPunct="1">
              <a:buSzPct val="90000"/>
              <a:buFont typeface="Arial" panose="020B0604020202020204" pitchFamily="34" charset="0"/>
              <a:buChar char="•"/>
              <a:defRPr/>
            </a:pPr>
            <a:r>
              <a:rPr lang="en-US" sz="2800" b="0" dirty="0" smtClean="0"/>
              <a:t>PRC formula uses a moving average of CPI data*</a:t>
            </a:r>
          </a:p>
          <a:p>
            <a:pPr marL="346075" lvl="1" indent="-346075" eaLnBrk="1" hangingPunct="1">
              <a:buSzPct val="90000"/>
              <a:buFont typeface="Arial" panose="020B0604020202020204" pitchFamily="34" charset="0"/>
              <a:buChar char="•"/>
              <a:defRPr/>
            </a:pPr>
            <a:r>
              <a:rPr lang="en-US" sz="2800" b="0" dirty="0" smtClean="0"/>
              <a:t>All classes had varying degrees of banked authority**</a:t>
            </a:r>
          </a:p>
          <a:p>
            <a:pPr marL="0" lvl="1" indent="0" eaLnBrk="1" hangingPunct="1">
              <a:buSzPct val="90000"/>
              <a:buNone/>
              <a:defRPr/>
            </a:pPr>
            <a:endParaRPr lang="en-US" sz="2000" b="0" dirty="0"/>
          </a:p>
          <a:p>
            <a:pPr marL="0" lvl="1" indent="0" eaLnBrk="1" hangingPunct="1">
              <a:buSzPct val="90000"/>
              <a:buNone/>
              <a:defRPr/>
            </a:pPr>
            <a:r>
              <a:rPr lang="en-US" sz="1600" dirty="0" smtClean="0"/>
              <a:t>*Note: Cap authority is cumulative for the entire period when it has been more than 12 months since the last price change</a:t>
            </a:r>
          </a:p>
          <a:p>
            <a:pPr marL="0" lvl="1" indent="0" eaLnBrk="1" hangingPunct="1">
              <a:buSzPct val="90000"/>
              <a:buNone/>
              <a:defRPr/>
            </a:pPr>
            <a:r>
              <a:rPr lang="en-US" sz="1600" dirty="0" smtClean="0"/>
              <a:t>**Note: First-Class and USPS Marketing Mail have less CPI Cap due to promotions filings, Retail Parcels 0–3 ounce price increase in August, and First Class Mail International Inbound UPU rates.</a:t>
            </a:r>
          </a:p>
          <a:p>
            <a:pPr marL="346075" indent="-346075" algn="ctr" eaLnBrk="1" hangingPunct="1">
              <a:buSzPct val="90000"/>
              <a:defRPr/>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5"/>
          <p:cNvSpPr txBox="1">
            <a:spLocks noGrp="1" noChangeArrowheads="1"/>
          </p:cNvSpPr>
          <p:nvPr>
            <p:ph idx="1"/>
          </p:nvPr>
        </p:nvSpPr>
        <p:spPr bwMode="auto">
          <a:xfrm>
            <a:off x="312583" y="1029485"/>
            <a:ext cx="8679018" cy="575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buNone/>
            </a:pPr>
            <a:r>
              <a:rPr lang="en-US" dirty="0" smtClean="0">
                <a:solidFill>
                  <a:schemeClr val="accent2"/>
                </a:solidFill>
              </a:rPr>
              <a:t>2017 Promotions</a:t>
            </a:r>
            <a:endParaRPr lang="en-US" dirty="0">
              <a:solidFill>
                <a:schemeClr val="accent2"/>
              </a:solidFill>
            </a:endParaRPr>
          </a:p>
          <a:p>
            <a:pPr>
              <a:lnSpc>
                <a:spcPct val="100000"/>
              </a:lnSpc>
              <a:buNone/>
            </a:pPr>
            <a:endParaRPr lang="en-US" altLang="en-US" sz="200" dirty="0" smtClean="0">
              <a:solidFill>
                <a:srgbClr val="FF0000"/>
              </a:solidFill>
              <a:latin typeface="Arial" charset="0"/>
            </a:endParaRPr>
          </a:p>
          <a:p>
            <a:pPr>
              <a:lnSpc>
                <a:spcPct val="100000"/>
              </a:lnSpc>
              <a:buNone/>
            </a:pPr>
            <a:r>
              <a:rPr lang="en-US" altLang="en-US" sz="2400" dirty="0" smtClean="0">
                <a:latin typeface="Arial" charset="0"/>
              </a:rPr>
              <a:t>Emerging </a:t>
            </a:r>
            <a:r>
              <a:rPr lang="en-US" altLang="en-US" sz="2400" dirty="0">
                <a:latin typeface="Arial" charset="0"/>
              </a:rPr>
              <a:t>&amp; Advance Technology </a:t>
            </a:r>
            <a:r>
              <a:rPr lang="en-US" altLang="en-US" sz="2400" dirty="0" smtClean="0">
                <a:latin typeface="Arial" charset="0"/>
              </a:rPr>
              <a:t>(1C &amp; Marketing Mail</a:t>
            </a:r>
            <a:r>
              <a:rPr lang="en-US" altLang="en-US" sz="2400" dirty="0">
                <a:latin typeface="Arial" charset="0"/>
              </a:rPr>
              <a:t>) 	</a:t>
            </a:r>
          </a:p>
          <a:p>
            <a:pPr>
              <a:lnSpc>
                <a:spcPct val="100000"/>
              </a:lnSpc>
              <a:buNone/>
            </a:pPr>
            <a:r>
              <a:rPr lang="en-US" altLang="en-US" sz="2400" dirty="0">
                <a:latin typeface="Arial" charset="0"/>
              </a:rPr>
              <a:t>	</a:t>
            </a:r>
            <a:r>
              <a:rPr lang="en-US" altLang="en-US" sz="1800" b="0" dirty="0">
                <a:latin typeface="Arial" charset="0"/>
              </a:rPr>
              <a:t>Get a 2% discount on mailpieces that use Near Field Communication (NFC), “enhanced” Augmented Reality, Video in Print &amp; Beacon technology.  Also, new this year, Virtual Reality, Digital to Direct Mail &amp; other developing technologies may also qualify! </a:t>
            </a:r>
            <a:endParaRPr lang="en-US" altLang="en-US" sz="1800" b="0" dirty="0" smtClean="0">
              <a:latin typeface="Arial" charset="0"/>
            </a:endParaRPr>
          </a:p>
          <a:p>
            <a:pPr>
              <a:buNone/>
            </a:pPr>
            <a:r>
              <a:rPr lang="en-US" altLang="en-US" sz="2400" b="1" dirty="0" smtClean="0">
                <a:latin typeface="Arial" charset="0"/>
              </a:rPr>
              <a:t>Direct Mail Starter – NEW (Marketing Mail)</a:t>
            </a:r>
          </a:p>
          <a:p>
            <a:pPr>
              <a:buNone/>
            </a:pPr>
            <a:r>
              <a:rPr lang="en-US" altLang="en-US" sz="2000" dirty="0" smtClean="0">
                <a:latin typeface="Arial" charset="0"/>
              </a:rPr>
              <a:t>	</a:t>
            </a:r>
            <a:r>
              <a:rPr lang="en-US" altLang="en-US" sz="2000" b="0" dirty="0" smtClean="0">
                <a:latin typeface="Arial" charset="0"/>
              </a:rPr>
              <a:t>This promotion offers a 5% discount to new mailers on up to 10,000 mailpieces that include , at a minimum a QR Code that leads to a mobile optimized website</a:t>
            </a:r>
            <a:endParaRPr lang="en-US" altLang="en-US" sz="2000" dirty="0" smtClean="0">
              <a:latin typeface="Arial" charset="0"/>
            </a:endParaRPr>
          </a:p>
          <a:p>
            <a:pPr>
              <a:buFont typeface="Arial" charset="0"/>
              <a:buNone/>
            </a:pPr>
            <a:r>
              <a:rPr lang="en-US" altLang="en-US" sz="2400" b="1" dirty="0" smtClean="0">
                <a:solidFill>
                  <a:srgbClr val="FF0000"/>
                </a:solidFill>
                <a:latin typeface="Arial" charset="0"/>
              </a:rPr>
              <a:t>New - </a:t>
            </a:r>
            <a:r>
              <a:rPr lang="en-US" altLang="en-US" sz="2400" b="1" dirty="0" smtClean="0">
                <a:latin typeface="Arial" charset="0"/>
              </a:rPr>
              <a:t>Mobile Shopping (Marketing Mail)</a:t>
            </a:r>
          </a:p>
          <a:p>
            <a:pPr>
              <a:buNone/>
            </a:pPr>
            <a:r>
              <a:rPr lang="en-US" altLang="en-US" sz="2000" dirty="0" smtClean="0">
                <a:latin typeface="Arial" charset="0"/>
              </a:rPr>
              <a:t>	</a:t>
            </a:r>
            <a:r>
              <a:rPr lang="en-US" altLang="en-US" sz="2000" b="0" dirty="0" smtClean="0">
                <a:latin typeface="Arial" charset="0"/>
              </a:rPr>
              <a:t>Receive a 2% discount on </a:t>
            </a:r>
            <a:r>
              <a:rPr lang="en-US" altLang="en-US" sz="2000" b="0" dirty="0">
                <a:latin typeface="Arial" charset="0"/>
              </a:rPr>
              <a:t>Standard Mail mailpieces with a barcode or other mobile-enabled technology that leads to a mobile-optimized shopping </a:t>
            </a:r>
            <a:r>
              <a:rPr lang="en-US" altLang="en-US" sz="2000" b="0" dirty="0" smtClean="0">
                <a:latin typeface="Arial" charset="0"/>
              </a:rPr>
              <a:t>website</a:t>
            </a:r>
            <a:endParaRPr lang="en-US" altLang="en-US" sz="2000" b="0" dirty="0">
              <a:latin typeface="Arial" charset="0"/>
            </a:endParaRPr>
          </a:p>
          <a:p>
            <a:pPr>
              <a:buFont typeface="Arial" charset="0"/>
              <a:buNone/>
            </a:pPr>
            <a:endParaRPr lang="en-US" altLang="en-US" sz="2000" dirty="0">
              <a:solidFill>
                <a:srgbClr val="FF0000"/>
              </a:solidFill>
              <a:latin typeface="Arial" charset="0"/>
            </a:endParaRPr>
          </a:p>
        </p:txBody>
      </p:sp>
      <p:sp>
        <p:nvSpPr>
          <p:cNvPr id="4" name="TextBox 3"/>
          <p:cNvSpPr txBox="1"/>
          <p:nvPr/>
        </p:nvSpPr>
        <p:spPr>
          <a:xfrm>
            <a:off x="666173" y="6441694"/>
            <a:ext cx="8096827" cy="338554"/>
          </a:xfrm>
          <a:prstGeom prst="rect">
            <a:avLst/>
          </a:prstGeom>
          <a:solidFill>
            <a:srgbClr val="FFFF00"/>
          </a:solidFill>
          <a:ln w="38100">
            <a:solidFill>
              <a:schemeClr val="tx1"/>
            </a:solidFill>
          </a:ln>
        </p:spPr>
        <p:txBody>
          <a:bodyPr wrap="square" rtlCol="0">
            <a:spAutoFit/>
          </a:bodyPr>
          <a:lstStyle/>
          <a:p>
            <a:r>
              <a:rPr lang="en-US" sz="1600" b="1" dirty="0" smtClean="0"/>
              <a:t>Review Program Requirements documents for complete participation instruction</a:t>
            </a:r>
            <a:r>
              <a:rPr lang="en-US" sz="1400" dirty="0" smtClean="0"/>
              <a:t>.</a:t>
            </a:r>
            <a:endParaRPr lang="en-US" sz="1400" dirty="0"/>
          </a:p>
        </p:txBody>
      </p:sp>
      <p:sp>
        <p:nvSpPr>
          <p:cNvPr id="5" name="Slide Number Placeholder 1"/>
          <p:cNvSpPr>
            <a:spLocks noGrp="1"/>
          </p:cNvSpPr>
          <p:nvPr>
            <p:ph type="sldNum" sz="quarter" idx="10"/>
          </p:nvPr>
        </p:nvSpPr>
        <p:spPr>
          <a:xfrm>
            <a:off x="8267700" y="6477000"/>
            <a:ext cx="7239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D0F5D77-1A22-4411-AE7A-4A02348D2326}" type="slidenum">
              <a:rPr lang="en-US" sz="1000" smtClean="0">
                <a:solidFill>
                  <a:srgbClr val="989A99"/>
                </a:solidFill>
              </a:rPr>
              <a:pPr/>
              <a:t>30</a:t>
            </a:fld>
            <a:endParaRPr lang="en-US" sz="1000" dirty="0" smtClean="0">
              <a:solidFill>
                <a:srgbClr val="989A99"/>
              </a:solidFill>
            </a:endParaRPr>
          </a:p>
        </p:txBody>
      </p:sp>
    </p:spTree>
    <p:extLst>
      <p:ext uri="{BB962C8B-B14F-4D97-AF65-F5344CB8AC3E}">
        <p14:creationId xmlns:p14="http://schemas.microsoft.com/office/powerpoint/2010/main" val="19680489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687488683"/>
              </p:ext>
            </p:extLst>
          </p:nvPr>
        </p:nvGraphicFramePr>
        <p:xfrm>
          <a:off x="363507" y="1180791"/>
          <a:ext cx="8361393" cy="5138120"/>
        </p:xfrm>
        <a:graphic>
          <a:graphicData uri="http://schemas.openxmlformats.org/drawingml/2006/table">
            <a:tbl>
              <a:tblPr firstRow="1" bandRow="1">
                <a:tableStyleId>{5C22544A-7EE6-4342-B048-85BDC9FD1C3A}</a:tableStyleId>
              </a:tblPr>
              <a:tblGrid>
                <a:gridCol w="4837143"/>
                <a:gridCol w="3524250"/>
              </a:tblGrid>
              <a:tr h="642265">
                <a:tc>
                  <a:txBody>
                    <a:bodyPr/>
                    <a:lstStyle/>
                    <a:p>
                      <a:pPr algn="l"/>
                      <a:r>
                        <a:rPr lang="en-US" sz="1800" dirty="0" smtClean="0">
                          <a:solidFill>
                            <a:schemeClr val="tx1"/>
                          </a:solidFill>
                        </a:rPr>
                        <a:t>Competitive Prices</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solidFill>
                            <a:schemeClr val="tx1"/>
                          </a:solidFill>
                        </a:rPr>
                        <a:t>January</a:t>
                      </a:r>
                    </a:p>
                    <a:p>
                      <a:pPr algn="ctr"/>
                      <a:r>
                        <a:rPr lang="en-US" sz="1600" dirty="0" smtClean="0">
                          <a:solidFill>
                            <a:schemeClr val="tx1"/>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5086">
                <a:tc>
                  <a:txBody>
                    <a:bodyPr/>
                    <a:lstStyle/>
                    <a:p>
                      <a:pPr algn="l"/>
                      <a:r>
                        <a:rPr lang="en-US" sz="1800" b="1" dirty="0" smtClean="0">
                          <a:solidFill>
                            <a:schemeClr val="tx1"/>
                          </a:solidFill>
                        </a:rPr>
                        <a:t>Products</a:t>
                      </a:r>
                      <a:endParaRPr lang="en-US" sz="1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b="1" dirty="0" smtClean="0">
                          <a:solidFill>
                            <a:schemeClr val="tx1"/>
                          </a:solidFill>
                        </a:rPr>
                        <a:t>% Change</a:t>
                      </a:r>
                      <a:endParaRPr lang="en-US" sz="16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1">
                <a:tc>
                  <a:txBody>
                    <a:bodyPr/>
                    <a:lstStyle/>
                    <a:p>
                      <a:pPr algn="l"/>
                      <a:r>
                        <a:rPr lang="en-US" sz="1800" b="1" dirty="0" smtClean="0">
                          <a:solidFill>
                            <a:srgbClr val="002060"/>
                          </a:solidFill>
                        </a:rPr>
                        <a:t>Competitive</a:t>
                      </a: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800" b="1" dirty="0">
                        <a:solidFill>
                          <a:srgbClr val="00206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1">
                <a:tc>
                  <a:txBody>
                    <a:bodyPr/>
                    <a:lstStyle/>
                    <a:p>
                      <a:pPr algn="l"/>
                      <a:r>
                        <a:rPr lang="en-US" sz="1800" dirty="0" smtClean="0">
                          <a:solidFill>
                            <a:schemeClr val="tx1"/>
                          </a:solidFill>
                        </a:rPr>
                        <a:t>Priority Mail</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3.9%</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1">
                <a:tc>
                  <a:txBody>
                    <a:bodyPr/>
                    <a:lstStyle/>
                    <a:p>
                      <a:pPr algn="l"/>
                      <a:r>
                        <a:rPr lang="en-US" sz="1800" dirty="0" smtClean="0">
                          <a:solidFill>
                            <a:schemeClr val="tx1"/>
                          </a:solidFill>
                        </a:rPr>
                        <a:t>Priority Mail Express</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3.3</a:t>
                      </a:r>
                      <a:r>
                        <a:rPr lang="en-US" sz="1800" baseline="0" dirty="0" smtClean="0">
                          <a:solidFill>
                            <a:schemeClr val="tx1"/>
                          </a:solidFill>
                        </a:rPr>
                        <a:t>%</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1">
                <a:tc>
                  <a:txBody>
                    <a:bodyPr/>
                    <a:lstStyle/>
                    <a:p>
                      <a:pPr algn="l"/>
                      <a:r>
                        <a:rPr lang="en-US" sz="1800" dirty="0" smtClean="0">
                          <a:solidFill>
                            <a:schemeClr val="tx1"/>
                          </a:solidFill>
                        </a:rPr>
                        <a:t>Parcel Select Heavyweight</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3.5%</a:t>
                      </a:r>
                      <a:r>
                        <a:rPr lang="en-US" sz="1200" dirty="0" smtClean="0">
                          <a:solidFill>
                            <a:schemeClr val="tx1"/>
                          </a:solidFill>
                        </a:rPr>
                        <a:t>*</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1">
                <a:tc>
                  <a:txBody>
                    <a:bodyPr/>
                    <a:lstStyle/>
                    <a:p>
                      <a:pPr marL="0" algn="l" defTabSz="914400" rtl="0" eaLnBrk="1" latinLnBrk="0" hangingPunct="1"/>
                      <a:r>
                        <a:rPr lang="en-US" sz="1800" dirty="0" smtClean="0">
                          <a:solidFill>
                            <a:schemeClr val="tx1"/>
                          </a:solidFill>
                        </a:rPr>
                        <a:t>Parcel</a:t>
                      </a:r>
                      <a:r>
                        <a:rPr lang="en-US" sz="1800" baseline="0" dirty="0" smtClean="0">
                          <a:solidFill>
                            <a:schemeClr val="tx1"/>
                          </a:solidFill>
                        </a:rPr>
                        <a:t> Select Lightweight </a:t>
                      </a:r>
                      <a:r>
                        <a:rPr lang="en-US" sz="1100" kern="1200" baseline="0" dirty="0" smtClean="0">
                          <a:solidFill>
                            <a:schemeClr val="tx1"/>
                          </a:solidFill>
                          <a:latin typeface="+mn-lt"/>
                          <a:ea typeface="+mn-ea"/>
                          <a:cs typeface="+mn-cs"/>
                        </a:rPr>
                        <a:t>(PSLW)</a:t>
                      </a:r>
                      <a:endParaRPr lang="en-US" sz="1100" kern="1200" baseline="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2"/>
                          </a:solidFill>
                        </a:rPr>
                        <a:t>8.0%</a:t>
                      </a:r>
                      <a:endParaRPr lang="en-US" sz="1800" b="0" dirty="0" smtClean="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1">
                <a:tc>
                  <a:txBody>
                    <a:bodyPr/>
                    <a:lstStyle/>
                    <a:p>
                      <a:pPr algn="l"/>
                      <a:r>
                        <a:rPr lang="en-US" sz="1800" dirty="0" smtClean="0">
                          <a:solidFill>
                            <a:schemeClr val="tx1"/>
                          </a:solidFill>
                        </a:rPr>
                        <a:t>First-Class Package</a:t>
                      </a:r>
                      <a:r>
                        <a:rPr lang="en-US" sz="1800" baseline="0" dirty="0" smtClean="0">
                          <a:solidFill>
                            <a:schemeClr val="tx1"/>
                          </a:solidFill>
                        </a:rPr>
                        <a:t> Service </a:t>
                      </a:r>
                      <a:r>
                        <a:rPr lang="en-US" sz="1100" baseline="0" dirty="0" smtClean="0">
                          <a:solidFill>
                            <a:schemeClr val="tx1"/>
                          </a:solidFill>
                        </a:rPr>
                        <a:t>(FCPS)</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4.1</a:t>
                      </a:r>
                      <a:r>
                        <a:rPr lang="en-US" sz="1800" baseline="0" dirty="0" smtClean="0">
                          <a:solidFill>
                            <a:schemeClr val="tx1"/>
                          </a:solidFill>
                        </a:rPr>
                        <a:t>%</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1">
                <a:tc>
                  <a:txBody>
                    <a:bodyPr/>
                    <a:lstStyle/>
                    <a:p>
                      <a:pPr algn="l"/>
                      <a:r>
                        <a:rPr lang="en-US" sz="1800" dirty="0" smtClean="0">
                          <a:solidFill>
                            <a:schemeClr val="tx1"/>
                          </a:solidFill>
                        </a:rPr>
                        <a:t>Retail Ground</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3.8%</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1">
                <a:tc>
                  <a:txBody>
                    <a:bodyPr/>
                    <a:lstStyle/>
                    <a:p>
                      <a:pPr algn="l"/>
                      <a:r>
                        <a:rPr lang="en-US" sz="1800" dirty="0" smtClean="0">
                          <a:solidFill>
                            <a:schemeClr val="tx1"/>
                          </a:solidFill>
                        </a:rPr>
                        <a:t>Parcel</a:t>
                      </a:r>
                      <a:r>
                        <a:rPr lang="en-US" sz="1800" baseline="0" dirty="0" smtClean="0">
                          <a:solidFill>
                            <a:schemeClr val="tx1"/>
                          </a:solidFill>
                        </a:rPr>
                        <a:t> Return Service </a:t>
                      </a:r>
                      <a:r>
                        <a:rPr lang="en-US" sz="1100" baseline="0" dirty="0" smtClean="0">
                          <a:solidFill>
                            <a:schemeClr val="tx1"/>
                          </a:solidFill>
                        </a:rPr>
                        <a:t>(PRS)</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smtClean="0">
                          <a:solidFill>
                            <a:schemeClr val="tx1"/>
                          </a:solidFill>
                        </a:rPr>
                        <a:t>5.5%</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05641">
                <a:tc>
                  <a:txBody>
                    <a:bodyPr/>
                    <a:lstStyle/>
                    <a:p>
                      <a:pPr algn="l"/>
                      <a:r>
                        <a:rPr lang="en-US" sz="1800" dirty="0" smtClean="0">
                          <a:solidFill>
                            <a:schemeClr val="tx1"/>
                          </a:solidFill>
                        </a:rPr>
                        <a:t>International</a:t>
                      </a:r>
                      <a:endParaRPr lang="en-US" sz="11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aseline="0" dirty="0" smtClean="0">
                          <a:solidFill>
                            <a:schemeClr val="tx1"/>
                          </a:solidFill>
                        </a:rPr>
                        <a:t>0.1%</a:t>
                      </a:r>
                      <a:endParaRPr lang="en-US" sz="18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 name="TextBox 1"/>
          <p:cNvSpPr txBox="1"/>
          <p:nvPr/>
        </p:nvSpPr>
        <p:spPr>
          <a:xfrm>
            <a:off x="361037" y="6367573"/>
            <a:ext cx="7794135" cy="461665"/>
          </a:xfrm>
          <a:prstGeom prst="rect">
            <a:avLst/>
          </a:prstGeom>
          <a:noFill/>
        </p:spPr>
        <p:txBody>
          <a:bodyPr wrap="square" rtlCol="0">
            <a:spAutoFit/>
          </a:bodyPr>
          <a:lstStyle/>
          <a:p>
            <a:pPr marL="171450" indent="-171450">
              <a:buFont typeface="Arial" pitchFamily="34" charset="0"/>
              <a:buChar char="•"/>
            </a:pPr>
            <a:r>
              <a:rPr lang="en-US" sz="1200" b="0" dirty="0" smtClean="0">
                <a:solidFill>
                  <a:schemeClr val="tx1"/>
                </a:solidFill>
              </a:rPr>
              <a:t>For destination entry only categories, the average increase is 4.9% </a:t>
            </a:r>
          </a:p>
          <a:p>
            <a:pPr marL="171450" lvl="1" indent="-171450">
              <a:buFont typeface="Arial" pitchFamily="34" charset="0"/>
              <a:buChar char="•"/>
            </a:pPr>
            <a:r>
              <a:rPr lang="en-US" sz="1200" b="0" dirty="0" smtClean="0">
                <a:solidFill>
                  <a:schemeClr val="tx1"/>
                </a:solidFill>
              </a:rPr>
              <a:t>Introduced </a:t>
            </a:r>
            <a:r>
              <a:rPr lang="en-US" altLang="en-US" sz="1200" b="0" dirty="0">
                <a:solidFill>
                  <a:schemeClr val="tx1"/>
                </a:solidFill>
              </a:rPr>
              <a:t>Half and full tray flat-rate pricing for Premium Forwarding </a:t>
            </a:r>
            <a:r>
              <a:rPr lang="en-US" altLang="en-US" sz="1200" b="0" dirty="0" smtClean="0">
                <a:solidFill>
                  <a:schemeClr val="tx1"/>
                </a:solidFill>
              </a:rPr>
              <a:t>Service</a:t>
            </a:r>
            <a:r>
              <a:rPr lang="en-US" sz="1200" b="0" dirty="0" smtClean="0">
                <a:solidFill>
                  <a:schemeClr val="tx1"/>
                </a:solidFill>
              </a:rPr>
              <a:t>   </a:t>
            </a:r>
          </a:p>
        </p:txBody>
      </p:sp>
    </p:spTree>
    <p:extLst>
      <p:ext uri="{BB962C8B-B14F-4D97-AF65-F5344CB8AC3E}">
        <p14:creationId xmlns:p14="http://schemas.microsoft.com/office/powerpoint/2010/main" val="3793540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8D267C1C-ACDB-43B1-B197-640D3709B3A6}" type="slidenum">
              <a:rPr lang="en-US" sz="1000" smtClean="0">
                <a:solidFill>
                  <a:srgbClr val="989A99"/>
                </a:solidFill>
              </a:rPr>
              <a:pPr/>
              <a:t>32</a:t>
            </a:fld>
            <a:endParaRPr lang="en-US" sz="1000" dirty="0" smtClean="0">
              <a:solidFill>
                <a:srgbClr val="989A99"/>
              </a:solidFill>
            </a:endParaRPr>
          </a:p>
        </p:txBody>
      </p:sp>
      <p:sp>
        <p:nvSpPr>
          <p:cNvPr id="31747" name="Rectangle 4"/>
          <p:cNvSpPr>
            <a:spLocks noChangeArrowheads="1"/>
          </p:cNvSpPr>
          <p:nvPr/>
        </p:nvSpPr>
        <p:spPr bwMode="auto">
          <a:xfrm>
            <a:off x="314925" y="1142338"/>
            <a:ext cx="8636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smtClean="0">
                <a:solidFill>
                  <a:schemeClr val="tx1"/>
                </a:solidFill>
                <a:latin typeface="Calibri" panose="020F0502020204030204" pitchFamily="34" charset="0"/>
                <a:cs typeface="Calibri" panose="020F0502020204030204" pitchFamily="34" charset="0"/>
              </a:rPr>
              <a:t>Informed Delivery</a:t>
            </a:r>
            <a:endParaRPr lang="en-US" sz="3200" dirty="0">
              <a:solidFill>
                <a:schemeClr val="tx1"/>
              </a:solidFill>
              <a:latin typeface="Calibri" panose="020F0502020204030204" pitchFamily="34" charset="0"/>
              <a:cs typeface="Calibri" panose="020F0502020204030204" pitchFamily="34" charset="0"/>
            </a:endParaRPr>
          </a:p>
        </p:txBody>
      </p:sp>
      <p:sp>
        <p:nvSpPr>
          <p:cNvPr id="31748" name="Rectangle 3"/>
          <p:cNvSpPr>
            <a:spLocks noChangeArrowheads="1"/>
          </p:cNvSpPr>
          <p:nvPr/>
        </p:nvSpPr>
        <p:spPr bwMode="auto">
          <a:xfrm>
            <a:off x="238125" y="1601787"/>
            <a:ext cx="8960004" cy="461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1000"/>
              </a:lnSpc>
              <a:spcBef>
                <a:spcPct val="10000"/>
              </a:spcBef>
              <a:buFont typeface="Wingdings" pitchFamily="2" charset="2"/>
              <a:buChar char="Ø"/>
            </a:pPr>
            <a:r>
              <a:rPr lang="en-US" sz="2400" b="0" dirty="0" smtClean="0">
                <a:solidFill>
                  <a:schemeClr val="tx1"/>
                </a:solidFill>
              </a:rPr>
              <a:t>New USPS Service</a:t>
            </a:r>
          </a:p>
          <a:p>
            <a:pPr marL="342900" indent="-342900">
              <a:lnSpc>
                <a:spcPct val="91000"/>
              </a:lnSpc>
              <a:spcBef>
                <a:spcPct val="10000"/>
              </a:spcBef>
              <a:buFont typeface="Wingdings" pitchFamily="2" charset="2"/>
              <a:buChar char="Ø"/>
            </a:pPr>
            <a:r>
              <a:rPr lang="en-US" sz="2400" b="0" dirty="0" smtClean="0">
                <a:solidFill>
                  <a:schemeClr val="tx1"/>
                </a:solidFill>
              </a:rPr>
              <a:t>Provides Images of Daily Mail Before it is Delivered to Mailbox</a:t>
            </a:r>
          </a:p>
          <a:p>
            <a:pPr marL="342900" indent="-342900">
              <a:lnSpc>
                <a:spcPct val="91000"/>
              </a:lnSpc>
              <a:spcBef>
                <a:spcPct val="10000"/>
              </a:spcBef>
              <a:buFont typeface="Wingdings" pitchFamily="2" charset="2"/>
              <a:buChar char="Ø"/>
            </a:pPr>
            <a:r>
              <a:rPr lang="en-US" sz="2400" b="0" dirty="0" smtClean="0">
                <a:solidFill>
                  <a:schemeClr val="tx1"/>
                </a:solidFill>
              </a:rPr>
              <a:t>Sign Up Online: </a:t>
            </a:r>
            <a:r>
              <a:rPr lang="en-US" sz="2400" b="0" dirty="0" smtClean="0">
                <a:solidFill>
                  <a:schemeClr val="tx1"/>
                </a:solidFill>
                <a:hlinkClick r:id="rId3"/>
              </a:rPr>
              <a:t>http://www.informedelivery.com/learnmore/</a:t>
            </a:r>
            <a:endParaRPr lang="en-US" sz="2400" b="0" dirty="0" smtClean="0">
              <a:solidFill>
                <a:schemeClr val="tx1"/>
              </a:solidFill>
            </a:endParaRPr>
          </a:p>
          <a:p>
            <a:pPr marL="342900" indent="-342900">
              <a:lnSpc>
                <a:spcPct val="91000"/>
              </a:lnSpc>
              <a:spcBef>
                <a:spcPct val="10000"/>
              </a:spcBef>
              <a:buFont typeface="Wingdings" pitchFamily="2" charset="2"/>
              <a:buChar char="Ø"/>
            </a:pPr>
            <a:r>
              <a:rPr lang="en-US" sz="2400" b="0" dirty="0" smtClean="0">
                <a:solidFill>
                  <a:schemeClr val="tx1"/>
                </a:solidFill>
              </a:rPr>
              <a:t>No Associated Cost</a:t>
            </a:r>
          </a:p>
          <a:p>
            <a:pPr marL="342900" indent="-342900">
              <a:lnSpc>
                <a:spcPct val="91000"/>
              </a:lnSpc>
              <a:spcBef>
                <a:spcPct val="10000"/>
              </a:spcBef>
              <a:buFont typeface="Wingdings" pitchFamily="2" charset="2"/>
              <a:buChar char="Ø"/>
            </a:pPr>
            <a:r>
              <a:rPr lang="en-US" sz="2400" b="0" dirty="0" smtClean="0">
                <a:solidFill>
                  <a:schemeClr val="tx1"/>
                </a:solidFill>
              </a:rPr>
              <a:t>Mailers Can Participate</a:t>
            </a:r>
          </a:p>
          <a:p>
            <a:pPr marL="342900" indent="-342900">
              <a:lnSpc>
                <a:spcPct val="91000"/>
              </a:lnSpc>
              <a:spcBef>
                <a:spcPct val="10000"/>
              </a:spcBef>
              <a:buFont typeface="Wingdings" pitchFamily="2" charset="2"/>
              <a:buChar char="Ø"/>
            </a:pPr>
            <a:endParaRPr lang="en-US" sz="2400" b="0" dirty="0" smtClean="0">
              <a:solidFill>
                <a:schemeClr val="tx1"/>
              </a:solidFill>
            </a:endParaRPr>
          </a:p>
          <a:p>
            <a:pPr>
              <a:lnSpc>
                <a:spcPct val="91000"/>
              </a:lnSpc>
              <a:spcBef>
                <a:spcPct val="10000"/>
              </a:spcBef>
            </a:pPr>
            <a:endParaRPr lang="en-US" sz="2400" b="0" dirty="0" smtClean="0">
              <a:solidFill>
                <a:schemeClr val="tx1"/>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3" y="3609975"/>
            <a:ext cx="7686677" cy="254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1918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8D267C1C-ACDB-43B1-B197-640D3709B3A6}" type="slidenum">
              <a:rPr lang="en-US" sz="1000" smtClean="0">
                <a:solidFill>
                  <a:srgbClr val="989A99"/>
                </a:solidFill>
              </a:rPr>
              <a:pPr/>
              <a:t>33</a:t>
            </a:fld>
            <a:endParaRPr lang="en-US" sz="1000" dirty="0" smtClean="0">
              <a:solidFill>
                <a:srgbClr val="989A99"/>
              </a:solidFill>
            </a:endParaRPr>
          </a:p>
        </p:txBody>
      </p:sp>
      <p:sp>
        <p:nvSpPr>
          <p:cNvPr id="31747" name="Rectangle 4"/>
          <p:cNvSpPr>
            <a:spLocks noChangeArrowheads="1"/>
          </p:cNvSpPr>
          <p:nvPr/>
        </p:nvSpPr>
        <p:spPr bwMode="auto">
          <a:xfrm>
            <a:off x="314925" y="1142338"/>
            <a:ext cx="86360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a:solidFill>
                  <a:schemeClr val="tx1"/>
                </a:solidFill>
                <a:latin typeface="Calibri" panose="020F0502020204030204" pitchFamily="34" charset="0"/>
                <a:cs typeface="Calibri" panose="020F0502020204030204" pitchFamily="34" charset="0"/>
              </a:rPr>
              <a:t>Resources</a:t>
            </a:r>
          </a:p>
        </p:txBody>
      </p:sp>
      <p:sp>
        <p:nvSpPr>
          <p:cNvPr id="31748" name="Rectangle 3"/>
          <p:cNvSpPr>
            <a:spLocks noChangeArrowheads="1"/>
          </p:cNvSpPr>
          <p:nvPr/>
        </p:nvSpPr>
        <p:spPr bwMode="auto">
          <a:xfrm>
            <a:off x="328767" y="1601788"/>
            <a:ext cx="886936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1000"/>
              </a:lnSpc>
              <a:spcBef>
                <a:spcPct val="10000"/>
              </a:spcBef>
            </a:pPr>
            <a:r>
              <a:rPr lang="en-US" sz="2800" b="0" dirty="0">
                <a:solidFill>
                  <a:schemeClr val="tx1"/>
                </a:solidFill>
              </a:rPr>
              <a:t>Online</a:t>
            </a:r>
            <a:endParaRPr lang="en-US" sz="2400" b="0" dirty="0">
              <a:solidFill>
                <a:schemeClr val="tx1"/>
              </a:solidFill>
            </a:endParaRPr>
          </a:p>
          <a:p>
            <a:pPr marL="571500" lvl="1" indent="-342900">
              <a:lnSpc>
                <a:spcPct val="91000"/>
              </a:lnSpc>
              <a:spcBef>
                <a:spcPct val="10000"/>
              </a:spcBef>
              <a:buClr>
                <a:schemeClr val="accent2"/>
              </a:buClr>
              <a:buFont typeface="Wingdings" panose="05000000000000000000" pitchFamily="2" charset="2"/>
              <a:buChar char="Ø"/>
            </a:pPr>
            <a:r>
              <a:rPr lang="en-US" sz="2400" b="0" dirty="0">
                <a:solidFill>
                  <a:schemeClr val="tx1"/>
                </a:solidFill>
              </a:rPr>
              <a:t>Postal Explorer</a:t>
            </a:r>
            <a:r>
              <a:rPr lang="en-US" sz="1400" b="0" baseline="30000" dirty="0">
                <a:solidFill>
                  <a:schemeClr val="tx1"/>
                </a:solidFill>
                <a:cs typeface="Arial" charset="0"/>
              </a:rPr>
              <a:t>®</a:t>
            </a:r>
            <a:r>
              <a:rPr lang="en-US" sz="2400" b="0" baseline="30000" dirty="0">
                <a:solidFill>
                  <a:schemeClr val="tx1"/>
                </a:solidFill>
              </a:rPr>
              <a:t> </a:t>
            </a:r>
            <a:r>
              <a:rPr lang="en-US" sz="2400" b="0" dirty="0">
                <a:solidFill>
                  <a:schemeClr val="tx1"/>
                </a:solidFill>
                <a:cs typeface="Arial" charset="0"/>
              </a:rPr>
              <a:t>─ pe.usps.com</a:t>
            </a:r>
            <a:endParaRPr lang="en-US" sz="2400" b="0" dirty="0">
              <a:solidFill>
                <a:schemeClr val="tx1"/>
              </a:solidFill>
            </a:endParaRPr>
          </a:p>
          <a:p>
            <a:pPr lvl="2" indent="-342900">
              <a:lnSpc>
                <a:spcPct val="91000"/>
              </a:lnSpc>
              <a:spcBef>
                <a:spcPct val="10000"/>
              </a:spcBef>
              <a:buClr>
                <a:schemeClr val="accent2"/>
              </a:buClr>
              <a:buFont typeface="Arial" panose="020B0604020202020204" pitchFamily="34" charset="0"/>
              <a:buChar char="•"/>
            </a:pPr>
            <a:r>
              <a:rPr lang="en-US" sz="2400" b="0" dirty="0">
                <a:solidFill>
                  <a:schemeClr val="tx1"/>
                </a:solidFill>
              </a:rPr>
              <a:t>Current and new prices</a:t>
            </a:r>
          </a:p>
          <a:p>
            <a:pPr marL="1435100" lvl="3" indent="-342900">
              <a:lnSpc>
                <a:spcPct val="91000"/>
              </a:lnSpc>
              <a:spcBef>
                <a:spcPct val="10000"/>
              </a:spcBef>
              <a:buClr>
                <a:schemeClr val="accent2"/>
              </a:buClr>
              <a:buFont typeface="Calibri" panose="020F0502020204030204" pitchFamily="34" charset="0"/>
              <a:buChar char="−"/>
            </a:pPr>
            <a:r>
              <a:rPr lang="en-US" sz="2400" b="0" dirty="0">
                <a:solidFill>
                  <a:schemeClr val="tx1"/>
                </a:solidFill>
              </a:rPr>
              <a:t>Including downloadable price </a:t>
            </a:r>
            <a:r>
              <a:rPr lang="en-US" sz="2400" b="0" dirty="0" smtClean="0">
                <a:solidFill>
                  <a:schemeClr val="tx1"/>
                </a:solidFill>
              </a:rPr>
              <a:t>files in excel and CSV formats</a:t>
            </a:r>
            <a:endParaRPr lang="en-US" sz="2400" b="0" dirty="0">
              <a:solidFill>
                <a:schemeClr val="tx1"/>
              </a:solidFill>
            </a:endParaRPr>
          </a:p>
          <a:p>
            <a:pPr marL="863600" lvl="2" indent="-292100">
              <a:lnSpc>
                <a:spcPct val="91000"/>
              </a:lnSpc>
              <a:spcBef>
                <a:spcPct val="10000"/>
              </a:spcBef>
              <a:buClr>
                <a:schemeClr val="accent2"/>
              </a:buClr>
              <a:buFont typeface="Arial" panose="020B0604020202020204" pitchFamily="34" charset="0"/>
              <a:buChar char="•"/>
            </a:pPr>
            <a:endParaRPr lang="en-US" sz="2400" b="0" i="1" dirty="0" smtClean="0">
              <a:solidFill>
                <a:schemeClr val="tx1"/>
              </a:solidFill>
            </a:endParaRPr>
          </a:p>
          <a:p>
            <a:pPr lvl="2" indent="-342900">
              <a:lnSpc>
                <a:spcPct val="91000"/>
              </a:lnSpc>
              <a:spcBef>
                <a:spcPct val="10000"/>
              </a:spcBef>
              <a:buClr>
                <a:schemeClr val="accent2"/>
              </a:buClr>
              <a:buFont typeface="Arial" panose="020B0604020202020204" pitchFamily="34" charset="0"/>
              <a:buChar char="•"/>
            </a:pPr>
            <a:r>
              <a:rPr lang="en-US" sz="2400" b="0" i="1" dirty="0" smtClean="0">
                <a:solidFill>
                  <a:schemeClr val="tx1"/>
                </a:solidFill>
              </a:rPr>
              <a:t>Federal </a:t>
            </a:r>
            <a:r>
              <a:rPr lang="en-US" sz="2400" b="0" i="1" dirty="0">
                <a:solidFill>
                  <a:schemeClr val="tx1"/>
                </a:solidFill>
              </a:rPr>
              <a:t>Register</a:t>
            </a:r>
            <a:r>
              <a:rPr lang="en-US" sz="2400" b="0" dirty="0">
                <a:solidFill>
                  <a:schemeClr val="tx1"/>
                </a:solidFill>
              </a:rPr>
              <a:t> notices</a:t>
            </a:r>
          </a:p>
          <a:p>
            <a:pPr lvl="2" indent="-342900">
              <a:lnSpc>
                <a:spcPct val="91000"/>
              </a:lnSpc>
              <a:spcBef>
                <a:spcPct val="10000"/>
              </a:spcBef>
              <a:buClr>
                <a:schemeClr val="accent2"/>
              </a:buClr>
              <a:buFont typeface="Arial" panose="020B0604020202020204" pitchFamily="34" charset="0"/>
              <a:buChar char="•"/>
            </a:pPr>
            <a:endParaRPr lang="en-US" sz="2400" b="0" i="1" dirty="0" smtClean="0">
              <a:solidFill>
                <a:schemeClr val="tx1"/>
              </a:solidFill>
            </a:endParaRPr>
          </a:p>
          <a:p>
            <a:pPr lvl="2" indent="-342900">
              <a:lnSpc>
                <a:spcPct val="91000"/>
              </a:lnSpc>
              <a:spcBef>
                <a:spcPct val="10000"/>
              </a:spcBef>
              <a:buClr>
                <a:schemeClr val="accent2"/>
              </a:buClr>
              <a:buFont typeface="Arial" panose="020B0604020202020204" pitchFamily="34" charset="0"/>
              <a:buChar char="•"/>
            </a:pPr>
            <a:r>
              <a:rPr lang="en-US" sz="2400" b="0" i="1" dirty="0" smtClean="0">
                <a:solidFill>
                  <a:schemeClr val="tx1"/>
                </a:solidFill>
              </a:rPr>
              <a:t>Domestic </a:t>
            </a:r>
            <a:r>
              <a:rPr lang="en-US" sz="2400" b="0" i="1" dirty="0">
                <a:solidFill>
                  <a:schemeClr val="tx1"/>
                </a:solidFill>
              </a:rPr>
              <a:t>Mail Manual</a:t>
            </a:r>
            <a:r>
              <a:rPr lang="en-US" sz="2400" b="0" dirty="0">
                <a:solidFill>
                  <a:schemeClr val="tx1"/>
                </a:solidFill>
              </a:rPr>
              <a:t> &amp; </a:t>
            </a:r>
            <a:r>
              <a:rPr lang="en-US" sz="2400" b="0" i="1" dirty="0">
                <a:solidFill>
                  <a:schemeClr val="tx1"/>
                </a:solidFill>
              </a:rPr>
              <a:t>International Mail </a:t>
            </a:r>
            <a:r>
              <a:rPr lang="en-US" sz="2400" b="0" i="1" dirty="0" smtClean="0">
                <a:solidFill>
                  <a:schemeClr val="tx1"/>
                </a:solidFill>
              </a:rPr>
              <a:t>Manual</a:t>
            </a:r>
          </a:p>
          <a:p>
            <a:pPr marL="863600" lvl="2" indent="-292100">
              <a:lnSpc>
                <a:spcPct val="91000"/>
              </a:lnSpc>
              <a:spcBef>
                <a:spcPct val="10000"/>
              </a:spcBef>
              <a:buFont typeface="Wingdings" pitchFamily="2" charset="2"/>
              <a:buChar char="§"/>
            </a:pPr>
            <a:endParaRPr lang="en-US" sz="1000" b="0" i="1" dirty="0" smtClean="0">
              <a:solidFill>
                <a:schemeClr val="tx1"/>
              </a:solidFill>
              <a:cs typeface="Arial" charset="0"/>
            </a:endParaRPr>
          </a:p>
          <a:p>
            <a:pPr>
              <a:lnSpc>
                <a:spcPct val="91000"/>
              </a:lnSpc>
              <a:spcBef>
                <a:spcPct val="10000"/>
              </a:spcBef>
            </a:pPr>
            <a:endParaRPr lang="en-US" sz="1050" b="0" dirty="0" smtClean="0">
              <a:solidFill>
                <a:schemeClr val="tx1"/>
              </a:solidFill>
              <a:cs typeface="Arial" charset="0"/>
            </a:endParaRPr>
          </a:p>
          <a:p>
            <a:pPr>
              <a:lnSpc>
                <a:spcPct val="91000"/>
              </a:lnSpc>
              <a:spcBef>
                <a:spcPct val="10000"/>
              </a:spcBef>
            </a:pPr>
            <a:r>
              <a:rPr lang="en-US" sz="2800" b="0" dirty="0" smtClean="0">
                <a:solidFill>
                  <a:schemeClr val="tx1"/>
                </a:solidFill>
                <a:cs typeface="Arial" charset="0"/>
              </a:rPr>
              <a:t>DMM</a:t>
            </a:r>
            <a:r>
              <a:rPr lang="en-US" b="0" baseline="60000" dirty="0" smtClean="0">
                <a:solidFill>
                  <a:schemeClr val="tx1"/>
                </a:solidFill>
              </a:rPr>
              <a:t>®</a:t>
            </a:r>
            <a:r>
              <a:rPr lang="en-US" sz="2800" b="0" dirty="0" smtClean="0">
                <a:solidFill>
                  <a:schemeClr val="tx1"/>
                </a:solidFill>
                <a:cs typeface="Arial" charset="0"/>
              </a:rPr>
              <a:t> Advisory </a:t>
            </a:r>
            <a:r>
              <a:rPr lang="en-US" sz="2600" b="0" dirty="0" smtClean="0">
                <a:solidFill>
                  <a:schemeClr val="tx1"/>
                </a:solidFill>
                <a:cs typeface="Arial" charset="0"/>
              </a:rPr>
              <a:t>─</a:t>
            </a:r>
            <a:r>
              <a:rPr lang="en-US" sz="2800" b="0" dirty="0" smtClean="0">
                <a:solidFill>
                  <a:schemeClr val="tx1"/>
                </a:solidFill>
                <a:cs typeface="Arial" charset="0"/>
              </a:rPr>
              <a:t> posted on Postal Explorer, also special e-mail updates</a:t>
            </a:r>
            <a:endParaRPr lang="en-US" sz="2400" b="0" dirty="0" smtClean="0">
              <a:solidFill>
                <a:schemeClr val="tx1"/>
              </a:solidFill>
            </a:endParaRPr>
          </a:p>
        </p:txBody>
      </p:sp>
    </p:spTree>
    <p:extLst>
      <p:ext uri="{BB962C8B-B14F-4D97-AF65-F5344CB8AC3E}">
        <p14:creationId xmlns:p14="http://schemas.microsoft.com/office/powerpoint/2010/main" val="15033041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4" descr="HMSP image05a-blank"/>
          <p:cNvPicPr>
            <a:picLocks noChangeAspect="1" noChangeArrowheads="1"/>
          </p:cNvPicPr>
          <p:nvPr/>
        </p:nvPicPr>
        <p:blipFill>
          <a:blip r:embed="rId3"/>
          <a:srcRect t="5417" b="5000"/>
          <a:stretch>
            <a:fillRect/>
          </a:stretch>
        </p:blipFill>
        <p:spPr bwMode="auto">
          <a:xfrm>
            <a:off x="0" y="1047750"/>
            <a:ext cx="9144000" cy="5461000"/>
          </a:xfrm>
          <a:prstGeom prst="rect">
            <a:avLst/>
          </a:prstGeom>
          <a:noFill/>
          <a:ln w="9525">
            <a:noFill/>
            <a:miter lim="800000"/>
            <a:headEnd/>
            <a:tailEnd/>
          </a:ln>
        </p:spPr>
      </p:pic>
      <p:sp>
        <p:nvSpPr>
          <p:cNvPr id="130051" name="TextBox 7"/>
          <p:cNvSpPr txBox="1">
            <a:spLocks noChangeArrowheads="1"/>
          </p:cNvSpPr>
          <p:nvPr/>
        </p:nvSpPr>
        <p:spPr bwMode="auto">
          <a:xfrm>
            <a:off x="2801938" y="2809875"/>
            <a:ext cx="3524250" cy="2470150"/>
          </a:xfrm>
          <a:prstGeom prst="rect">
            <a:avLst/>
          </a:prstGeom>
          <a:solidFill>
            <a:schemeClr val="bg1"/>
          </a:solidFill>
          <a:ln w="9525">
            <a:noFill/>
            <a:miter lim="800000"/>
            <a:headEnd/>
            <a:tailEnd/>
          </a:ln>
        </p:spPr>
        <p:txBody>
          <a:bodyPr anchor="ctr">
            <a:spAutoFit/>
          </a:bodyPr>
          <a:lstStyle/>
          <a:p>
            <a:pPr algn="ctr"/>
            <a:endParaRPr lang="en-US" sz="2000" b="1" dirty="0">
              <a:cs typeface="Arial" charset="0"/>
            </a:endParaRPr>
          </a:p>
          <a:p>
            <a:pPr algn="ctr"/>
            <a:endParaRPr lang="en-US" sz="2000" b="1" dirty="0">
              <a:cs typeface="Arial" charset="0"/>
            </a:endParaRPr>
          </a:p>
          <a:p>
            <a:pPr algn="ctr"/>
            <a:endParaRPr lang="en-US" sz="2000" b="1" dirty="0">
              <a:cs typeface="Arial" charset="0"/>
            </a:endParaRPr>
          </a:p>
          <a:p>
            <a:pPr algn="ctr"/>
            <a:r>
              <a:rPr lang="en-US" sz="2800" b="1" dirty="0">
                <a:cs typeface="Arial" charset="0"/>
              </a:rPr>
              <a:t>Questions?</a:t>
            </a:r>
          </a:p>
          <a:p>
            <a:pPr algn="ctr"/>
            <a:endParaRPr lang="en-US" sz="2800" b="1" dirty="0">
              <a:cs typeface="Arial" charset="0"/>
            </a:endParaRPr>
          </a:p>
          <a:p>
            <a:pPr algn="ctr"/>
            <a:endParaRPr lang="en-US" sz="2000" b="1" dirty="0">
              <a:cs typeface="Arial" charset="0"/>
            </a:endParaRPr>
          </a:p>
          <a:p>
            <a:pPr algn="ctr"/>
            <a:endParaRPr lang="en-US" sz="2000" b="1" dirty="0">
              <a:cs typeface="Arial" charset="0"/>
            </a:endParaRPr>
          </a:p>
        </p:txBody>
      </p:sp>
      <p:sp>
        <p:nvSpPr>
          <p:cNvPr id="5" name="Slide Number Placeholder 1"/>
          <p:cNvSpPr>
            <a:spLocks noGrp="1"/>
          </p:cNvSpPr>
          <p:nvPr>
            <p:ph type="sldNum" sz="quarter" idx="10"/>
          </p:nvPr>
        </p:nvSpPr>
        <p:spPr>
          <a:xfrm>
            <a:off x="8267700" y="6477000"/>
            <a:ext cx="723900"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b="1">
                <a:solidFill>
                  <a:srgbClr val="000066"/>
                </a:solidFill>
                <a:latin typeface="Arial" pitchFamily="34" charset="0"/>
              </a:defRPr>
            </a:lvl1pPr>
            <a:lvl2pPr marL="742950" indent="-285750">
              <a:defRPr sz="1600" b="1">
                <a:solidFill>
                  <a:srgbClr val="000066"/>
                </a:solidFill>
                <a:latin typeface="Arial" pitchFamily="34" charset="0"/>
              </a:defRPr>
            </a:lvl2pPr>
            <a:lvl3pPr marL="1143000" indent="-228600">
              <a:defRPr sz="1600" b="1">
                <a:solidFill>
                  <a:srgbClr val="000066"/>
                </a:solidFill>
                <a:latin typeface="Arial" pitchFamily="34" charset="0"/>
              </a:defRPr>
            </a:lvl3pPr>
            <a:lvl4pPr marL="1600200" indent="-228600">
              <a:defRPr sz="1600" b="1">
                <a:solidFill>
                  <a:srgbClr val="000066"/>
                </a:solidFill>
                <a:latin typeface="Arial" pitchFamily="34" charset="0"/>
              </a:defRPr>
            </a:lvl4pPr>
            <a:lvl5pPr marL="2057400" indent="-228600">
              <a:defRPr sz="1600" b="1">
                <a:solidFill>
                  <a:srgbClr val="000066"/>
                </a:solidFill>
                <a:latin typeface="Arial" pitchFamily="34" charset="0"/>
              </a:defRPr>
            </a:lvl5pPr>
            <a:lvl6pPr marL="2514600" indent="-228600" fontAlgn="base">
              <a:spcBef>
                <a:spcPct val="0"/>
              </a:spcBef>
              <a:spcAft>
                <a:spcPct val="0"/>
              </a:spcAft>
              <a:defRPr sz="1600" b="1">
                <a:solidFill>
                  <a:srgbClr val="000066"/>
                </a:solidFill>
                <a:latin typeface="Arial" pitchFamily="34" charset="0"/>
              </a:defRPr>
            </a:lvl6pPr>
            <a:lvl7pPr marL="2971800" indent="-228600" fontAlgn="base">
              <a:spcBef>
                <a:spcPct val="0"/>
              </a:spcBef>
              <a:spcAft>
                <a:spcPct val="0"/>
              </a:spcAft>
              <a:defRPr sz="1600" b="1">
                <a:solidFill>
                  <a:srgbClr val="000066"/>
                </a:solidFill>
                <a:latin typeface="Arial" pitchFamily="34" charset="0"/>
              </a:defRPr>
            </a:lvl7pPr>
            <a:lvl8pPr marL="3429000" indent="-228600" fontAlgn="base">
              <a:spcBef>
                <a:spcPct val="0"/>
              </a:spcBef>
              <a:spcAft>
                <a:spcPct val="0"/>
              </a:spcAft>
              <a:defRPr sz="1600" b="1">
                <a:solidFill>
                  <a:srgbClr val="000066"/>
                </a:solidFill>
                <a:latin typeface="Arial" pitchFamily="34" charset="0"/>
              </a:defRPr>
            </a:lvl8pPr>
            <a:lvl9pPr marL="3886200" indent="-228600" fontAlgn="base">
              <a:spcBef>
                <a:spcPct val="0"/>
              </a:spcBef>
              <a:spcAft>
                <a:spcPct val="0"/>
              </a:spcAft>
              <a:defRPr sz="1600" b="1">
                <a:solidFill>
                  <a:srgbClr val="000066"/>
                </a:solidFill>
                <a:latin typeface="Arial" pitchFamily="34" charset="0"/>
              </a:defRPr>
            </a:lvl9pPr>
          </a:lstStyle>
          <a:p>
            <a:fld id="{F0795597-3F15-485A-AA5C-3E3C18847CCD}" type="slidenum">
              <a:rPr lang="en-US" sz="1000" smtClean="0">
                <a:solidFill>
                  <a:srgbClr val="989A99"/>
                </a:solidFill>
                <a:ea typeface="ヒラギノ角ゴ Pro W3"/>
                <a:cs typeface="ヒラギノ角ゴ Pro W3"/>
              </a:rPr>
              <a:pPr/>
              <a:t>34</a:t>
            </a:fld>
            <a:endParaRPr lang="en-US" sz="1000" dirty="0" smtClean="0">
              <a:solidFill>
                <a:srgbClr val="989A99"/>
              </a:solidFill>
              <a:ea typeface="ヒラギノ角ゴ Pro W3"/>
              <a:cs typeface="ヒラギノ角ゴ Pro W3"/>
            </a:endParaRPr>
          </a:p>
        </p:txBody>
      </p:sp>
    </p:spTree>
    <p:extLst>
      <p:ext uri="{BB962C8B-B14F-4D97-AF65-F5344CB8AC3E}">
        <p14:creationId xmlns:p14="http://schemas.microsoft.com/office/powerpoint/2010/main" val="2619124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10"/>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784EEF6A-F3A9-4ECE-AFF6-680A4DF3C0B5}" type="slidenum">
              <a:rPr lang="en-US" sz="1000" smtClean="0">
                <a:solidFill>
                  <a:srgbClr val="989A99"/>
                </a:solidFill>
              </a:rPr>
              <a:pPr/>
              <a:t>4</a:t>
            </a:fld>
            <a:endParaRPr lang="en-US" sz="1000" dirty="0" smtClean="0">
              <a:solidFill>
                <a:srgbClr val="989A99"/>
              </a:solidFill>
            </a:endParaRPr>
          </a:p>
        </p:txBody>
      </p:sp>
      <p:sp>
        <p:nvSpPr>
          <p:cNvPr id="6" name="TextBox 5"/>
          <p:cNvSpPr txBox="1"/>
          <p:nvPr/>
        </p:nvSpPr>
        <p:spPr>
          <a:xfrm>
            <a:off x="3728691" y="6577013"/>
            <a:ext cx="1517650" cy="254000"/>
          </a:xfrm>
          <a:prstGeom prst="rect">
            <a:avLst/>
          </a:prstGeom>
          <a:noFill/>
        </p:spPr>
        <p:txBody>
          <a:bodyPr wrap="none">
            <a:spAutoFit/>
          </a:bodyPr>
          <a:lstStyle/>
          <a:p>
            <a:pPr>
              <a:defRPr/>
            </a:pPr>
            <a:r>
              <a:rPr lang="en-US" sz="1050" b="1" dirty="0">
                <a:solidFill>
                  <a:srgbClr val="FF0000"/>
                </a:solidFill>
              </a:rPr>
              <a:t>DISCUSSION DRAFT</a:t>
            </a:r>
          </a:p>
        </p:txBody>
      </p:sp>
      <p:graphicFrame>
        <p:nvGraphicFramePr>
          <p:cNvPr id="8" name="Table 7"/>
          <p:cNvGraphicFramePr>
            <a:graphicFrameLocks noGrp="1"/>
          </p:cNvGraphicFramePr>
          <p:nvPr>
            <p:extLst>
              <p:ext uri="{D42A27DB-BD31-4B8C-83A1-F6EECF244321}">
                <p14:modId xmlns:p14="http://schemas.microsoft.com/office/powerpoint/2010/main" val="33049151"/>
              </p:ext>
            </p:extLst>
          </p:nvPr>
        </p:nvGraphicFramePr>
        <p:xfrm>
          <a:off x="442941" y="1302811"/>
          <a:ext cx="8177481" cy="4175424"/>
        </p:xfrm>
        <a:graphic>
          <a:graphicData uri="http://schemas.openxmlformats.org/drawingml/2006/table">
            <a:tbl>
              <a:tblPr firstRow="1" bandRow="1">
                <a:tableStyleId>{EB344D84-9AFB-497E-A393-DC336BA19D2E}</a:tableStyleId>
              </a:tblPr>
              <a:tblGrid>
                <a:gridCol w="5934548"/>
                <a:gridCol w="2242933"/>
              </a:tblGrid>
              <a:tr h="408592">
                <a:tc>
                  <a:txBody>
                    <a:bodyPr/>
                    <a:lstStyle/>
                    <a:p>
                      <a:pPr algn="ctr"/>
                      <a:r>
                        <a:rPr lang="en-US" sz="1800" dirty="0" smtClean="0">
                          <a:solidFill>
                            <a:schemeClr val="tx1"/>
                          </a:solidFill>
                          <a:latin typeface="Calibri" pitchFamily="34" charset="0"/>
                          <a:cs typeface="Calibri" pitchFamily="34" charset="0"/>
                        </a:rPr>
                        <a:t>Key Activity</a:t>
                      </a:r>
                      <a:endParaRPr lang="en-US" sz="1800" dirty="0">
                        <a:solidFill>
                          <a:schemeClr val="tx1"/>
                        </a:solidFill>
                        <a:latin typeface="Calibri" pitchFamily="34" charset="0"/>
                        <a:cs typeface="Calibri" pitchFamily="34" charset="0"/>
                      </a:endParaRPr>
                    </a:p>
                  </a:txBody>
                  <a:tcPr marL="91454" marR="91454" marT="45713" marB="45713" anchor="ctr">
                    <a:solidFill>
                      <a:schemeClr val="accent5"/>
                    </a:solidFill>
                  </a:tcPr>
                </a:tc>
                <a:tc>
                  <a:txBody>
                    <a:bodyPr/>
                    <a:lstStyle/>
                    <a:p>
                      <a:pPr algn="ctr"/>
                      <a:r>
                        <a:rPr lang="en-US" sz="1800" u="none" dirty="0" smtClean="0">
                          <a:solidFill>
                            <a:schemeClr val="tx1"/>
                          </a:solidFill>
                          <a:latin typeface="Calibri" pitchFamily="34" charset="0"/>
                          <a:cs typeface="Calibri" pitchFamily="34" charset="0"/>
                        </a:rPr>
                        <a:t>Date</a:t>
                      </a:r>
                      <a:endParaRPr lang="en-US" sz="1800" u="none" dirty="0">
                        <a:solidFill>
                          <a:schemeClr val="tx1"/>
                        </a:solidFill>
                        <a:latin typeface="Calibri" pitchFamily="34" charset="0"/>
                        <a:cs typeface="Calibri" pitchFamily="34" charset="0"/>
                      </a:endParaRPr>
                    </a:p>
                  </a:txBody>
                  <a:tcPr marL="91454" marR="91454" marT="45713" marB="45713" anchor="ctr">
                    <a:solidFill>
                      <a:schemeClr val="accent5"/>
                    </a:solidFill>
                  </a:tcPr>
                </a:tc>
              </a:tr>
              <a:tr h="440021">
                <a:tc>
                  <a:txBody>
                    <a:bodyPr/>
                    <a:lstStyle/>
                    <a:p>
                      <a:pPr lvl="0"/>
                      <a:r>
                        <a:rPr lang="en-US" sz="1800" dirty="0" smtClean="0">
                          <a:latin typeface="Calibri" pitchFamily="34" charset="0"/>
                          <a:cs typeface="Calibri" pitchFamily="34" charset="0"/>
                        </a:rPr>
                        <a:t>Share Key Concepts</a:t>
                      </a:r>
                      <a:r>
                        <a:rPr lang="en-US" sz="1800" baseline="0" dirty="0" smtClean="0">
                          <a:latin typeface="Calibri" pitchFamily="34" charset="0"/>
                          <a:cs typeface="Calibri" pitchFamily="34" charset="0"/>
                        </a:rPr>
                        <a:t> with MTAC</a:t>
                      </a:r>
                      <a:endParaRPr lang="en-US" sz="1800" dirty="0">
                        <a:solidFill>
                          <a:schemeClr val="tx1"/>
                        </a:solidFill>
                        <a:latin typeface="Calibri" pitchFamily="34" charset="0"/>
                        <a:cs typeface="Calibri" pitchFamily="34" charset="0"/>
                      </a:endParaRPr>
                    </a:p>
                  </a:txBody>
                  <a:tcPr marL="91454" marR="91454" marT="45713" marB="45713" anchor="ctr">
                    <a:lnB w="12700" cap="flat" cmpd="sng" algn="ctr">
                      <a:solidFill>
                        <a:schemeClr val="accent1"/>
                      </a:solidFill>
                      <a:prstDash val="solid"/>
                      <a:round/>
                      <a:headEnd type="none" w="med" len="med"/>
                      <a:tailEnd type="none" w="med" len="med"/>
                    </a:lnB>
                  </a:tcPr>
                </a:tc>
                <a:tc>
                  <a:txBody>
                    <a:bodyPr/>
                    <a:lstStyle/>
                    <a:p>
                      <a:pPr algn="ctr"/>
                      <a:r>
                        <a:rPr lang="en-US" sz="1800" dirty="0" smtClean="0">
                          <a:latin typeface="Calibri" pitchFamily="34" charset="0"/>
                          <a:cs typeface="Calibri" pitchFamily="34" charset="0"/>
                        </a:rPr>
                        <a:t>Jul 12 - 13</a:t>
                      </a:r>
                      <a:endParaRPr lang="en-US" sz="1800" dirty="0">
                        <a:solidFill>
                          <a:schemeClr val="tx1"/>
                        </a:solidFill>
                        <a:latin typeface="Calibri" pitchFamily="34" charset="0"/>
                        <a:cs typeface="Calibri" pitchFamily="34" charset="0"/>
                      </a:endParaRPr>
                    </a:p>
                  </a:txBody>
                  <a:tcPr marL="91454" marR="91454" marT="45713" marB="45713" anchor="ctr">
                    <a:lnB w="12700" cap="flat" cmpd="sng" algn="ctr">
                      <a:solidFill>
                        <a:schemeClr val="accent1"/>
                      </a:solidFill>
                      <a:prstDash val="solid"/>
                      <a:round/>
                      <a:headEnd type="none" w="med" len="med"/>
                      <a:tailEnd type="none" w="med" len="med"/>
                    </a:lnB>
                  </a:tcPr>
                </a:tc>
              </a:tr>
              <a:tr h="440021">
                <a:tc>
                  <a:txBody>
                    <a:bodyPr/>
                    <a:lstStyle/>
                    <a:p>
                      <a:pPr lvl="0"/>
                      <a:r>
                        <a:rPr lang="en-US" altLang="en-US" b="0" dirty="0" smtClean="0">
                          <a:solidFill>
                            <a:schemeClr val="tx1"/>
                          </a:solidFill>
                          <a:latin typeface="+mn-lt"/>
                          <a:cs typeface="Calibri" panose="020F0502020204030204" pitchFamily="34" charset="0"/>
                        </a:rPr>
                        <a:t>Share Technical Changes and Draft Postage Statements with Developers</a:t>
                      </a:r>
                      <a:endParaRPr lang="en-US" sz="1800" b="0" dirty="0">
                        <a:solidFill>
                          <a:schemeClr val="tx1"/>
                        </a:solidFill>
                        <a:latin typeface="Calibri" pitchFamily="34" charset="0"/>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800" b="0" dirty="0" smtClean="0">
                          <a:solidFill>
                            <a:schemeClr val="tx1"/>
                          </a:solidFill>
                          <a:latin typeface="Calibri" pitchFamily="34" charset="0"/>
                          <a:cs typeface="Calibri" pitchFamily="34" charset="0"/>
                        </a:rPr>
                        <a:t>Aug 11</a:t>
                      </a:r>
                      <a:endParaRPr lang="en-US" sz="1800" b="0" dirty="0">
                        <a:solidFill>
                          <a:schemeClr val="tx1"/>
                        </a:solidFill>
                        <a:latin typeface="Calibri" pitchFamily="34" charset="0"/>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40021">
                <a:tc>
                  <a:txBody>
                    <a:bodyPr/>
                    <a:lstStyle/>
                    <a:p>
                      <a:pPr lvl="0"/>
                      <a:r>
                        <a:rPr lang="en-US" altLang="en-US" b="0" dirty="0" smtClean="0">
                          <a:solidFill>
                            <a:schemeClr val="tx1"/>
                          </a:solidFill>
                          <a:latin typeface="+mn-lt"/>
                          <a:cs typeface="Calibri" panose="020F0502020204030204" pitchFamily="34" charset="0"/>
                        </a:rPr>
                        <a:t>Share Draft Mailing Standards with Industry</a:t>
                      </a:r>
                      <a:endParaRPr lang="en-US" sz="1800" b="0" dirty="0">
                        <a:solidFill>
                          <a:schemeClr val="tx1"/>
                        </a:solidFill>
                        <a:latin typeface="Calibri" pitchFamily="34" charset="0"/>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800" b="0" dirty="0" smtClean="0">
                          <a:solidFill>
                            <a:schemeClr val="tx1"/>
                          </a:solidFill>
                          <a:latin typeface="Calibri" pitchFamily="34" charset="0"/>
                          <a:cs typeface="Calibri" pitchFamily="34" charset="0"/>
                        </a:rPr>
                        <a:t>Aug 11</a:t>
                      </a:r>
                      <a:endParaRPr lang="en-US" sz="1800" b="0" dirty="0">
                        <a:solidFill>
                          <a:schemeClr val="tx1"/>
                        </a:solidFill>
                        <a:latin typeface="Calibri" pitchFamily="34" charset="0"/>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640089">
                <a:tc>
                  <a:txBody>
                    <a:bodyPr/>
                    <a:lstStyle/>
                    <a:p>
                      <a:pPr lvl="0"/>
                      <a:r>
                        <a:rPr lang="en-US" sz="1800" b="0" dirty="0" smtClean="0">
                          <a:solidFill>
                            <a:schemeClr val="tx1"/>
                          </a:solidFill>
                          <a:latin typeface="Calibri" pitchFamily="34" charset="0"/>
                          <a:cs typeface="Calibri" pitchFamily="34" charset="0"/>
                        </a:rPr>
                        <a:t>File Market Dominant</a:t>
                      </a:r>
                      <a:r>
                        <a:rPr lang="en-US" sz="1800" b="0" baseline="0" dirty="0" smtClean="0">
                          <a:solidFill>
                            <a:schemeClr val="tx1"/>
                          </a:solidFill>
                          <a:latin typeface="Calibri" pitchFamily="34" charset="0"/>
                          <a:cs typeface="Calibri" pitchFamily="34" charset="0"/>
                        </a:rPr>
                        <a:t> Prices with PRC</a:t>
                      </a:r>
                    </a:p>
                    <a:p>
                      <a:pPr lvl="0"/>
                      <a:r>
                        <a:rPr lang="en-US" sz="1800" b="0" baseline="0" dirty="0" smtClean="0">
                          <a:solidFill>
                            <a:schemeClr val="tx1"/>
                          </a:solidFill>
                          <a:latin typeface="Calibri" pitchFamily="34" charset="0"/>
                          <a:cs typeface="Calibri" pitchFamily="34" charset="0"/>
                        </a:rPr>
                        <a:t>File Competitive Prices with PRC</a:t>
                      </a:r>
                      <a:endParaRPr lang="en-US" sz="1800" b="0" dirty="0">
                        <a:solidFill>
                          <a:schemeClr val="tx1"/>
                        </a:solidFill>
                        <a:latin typeface="Calibri" pitchFamily="34" charset="0"/>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800" b="0" dirty="0" smtClean="0">
                          <a:solidFill>
                            <a:schemeClr val="tx1"/>
                          </a:solidFill>
                          <a:latin typeface="Calibri" pitchFamily="34" charset="0"/>
                          <a:cs typeface="Calibri" pitchFamily="34" charset="0"/>
                        </a:rPr>
                        <a:t>Oct 12</a:t>
                      </a:r>
                    </a:p>
                    <a:p>
                      <a:pPr algn="ctr"/>
                      <a:r>
                        <a:rPr lang="en-US" sz="1800" b="0" dirty="0" smtClean="0">
                          <a:solidFill>
                            <a:schemeClr val="tx1"/>
                          </a:solidFill>
                          <a:latin typeface="Calibri" pitchFamily="34" charset="0"/>
                          <a:cs typeface="Calibri" pitchFamily="34" charset="0"/>
                        </a:rPr>
                        <a:t>Oct 19</a:t>
                      </a:r>
                      <a:endParaRPr lang="en-US" sz="1800" b="0" dirty="0">
                        <a:solidFill>
                          <a:schemeClr val="tx1"/>
                        </a:solidFill>
                        <a:latin typeface="Calibri" pitchFamily="34" charset="0"/>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553338">
                <a:tc>
                  <a:txBody>
                    <a:bodyPr/>
                    <a:lstStyle/>
                    <a:p>
                      <a:pPr lvl="0"/>
                      <a:r>
                        <a:rPr lang="en-US" sz="1800" b="0" kern="1200" dirty="0" smtClean="0">
                          <a:solidFill>
                            <a:schemeClr val="tx1"/>
                          </a:solidFill>
                          <a:latin typeface="Calibri" pitchFamily="34" charset="0"/>
                          <a:ea typeface="+mn-ea"/>
                          <a:cs typeface="Calibri" pitchFamily="34" charset="0"/>
                        </a:rPr>
                        <a:t>PRC Approved Market Dominant Prices </a:t>
                      </a:r>
                      <a:r>
                        <a:rPr lang="en-US" sz="1600" b="0" kern="1200" dirty="0" smtClean="0">
                          <a:solidFill>
                            <a:schemeClr val="tx1"/>
                          </a:solidFill>
                          <a:latin typeface="Calibri" pitchFamily="34" charset="0"/>
                          <a:ea typeface="+mn-ea"/>
                          <a:cs typeface="Calibri" pitchFamily="34" charset="0"/>
                        </a:rPr>
                        <a:t>(except Special Services)</a:t>
                      </a:r>
                    </a:p>
                    <a:p>
                      <a:pPr lvl="0"/>
                      <a:r>
                        <a:rPr lang="en-US" sz="1800" b="0" kern="1200" dirty="0" smtClean="0">
                          <a:solidFill>
                            <a:schemeClr val="tx1"/>
                          </a:solidFill>
                          <a:latin typeface="Calibri" pitchFamily="34" charset="0"/>
                          <a:ea typeface="+mn-ea"/>
                          <a:cs typeface="Calibri" pitchFamily="34" charset="0"/>
                        </a:rPr>
                        <a:t>PRC Approved Competitive Prices</a:t>
                      </a:r>
                      <a:endParaRPr lang="en-US" sz="1800" b="0" kern="1200" dirty="0">
                        <a:solidFill>
                          <a:schemeClr val="tx1"/>
                        </a:solidFill>
                        <a:latin typeface="Calibri" pitchFamily="34" charset="0"/>
                        <a:ea typeface="+mn-ea"/>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r>
                        <a:rPr lang="en-US" sz="1800" b="0" dirty="0" smtClean="0">
                          <a:solidFill>
                            <a:schemeClr val="tx1"/>
                          </a:solidFill>
                          <a:latin typeface="Calibri" pitchFamily="34" charset="0"/>
                          <a:cs typeface="Calibri" pitchFamily="34" charset="0"/>
                        </a:rPr>
                        <a:t>Nov</a:t>
                      </a:r>
                      <a:r>
                        <a:rPr lang="en-US" sz="1800" b="0" baseline="0" dirty="0" smtClean="0">
                          <a:solidFill>
                            <a:schemeClr val="tx1"/>
                          </a:solidFill>
                          <a:latin typeface="Calibri" pitchFamily="34" charset="0"/>
                          <a:cs typeface="Calibri" pitchFamily="34" charset="0"/>
                        </a:rPr>
                        <a:t> 15</a:t>
                      </a:r>
                    </a:p>
                    <a:p>
                      <a:pPr algn="ctr"/>
                      <a:r>
                        <a:rPr lang="en-US" sz="1800" b="0" baseline="0" dirty="0" smtClean="0">
                          <a:solidFill>
                            <a:schemeClr val="tx1"/>
                          </a:solidFill>
                          <a:latin typeface="Calibri" pitchFamily="34" charset="0"/>
                          <a:cs typeface="Calibri" pitchFamily="34" charset="0"/>
                        </a:rPr>
                        <a:t>Nov 18</a:t>
                      </a:r>
                      <a:endParaRPr lang="en-US" sz="1800" b="0" dirty="0">
                        <a:solidFill>
                          <a:schemeClr val="tx1"/>
                        </a:solidFill>
                        <a:latin typeface="Calibri" pitchFamily="34" charset="0"/>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r>
              <a:tr h="514803">
                <a:tc>
                  <a:txBody>
                    <a:bodyPr/>
                    <a:lstStyle/>
                    <a:p>
                      <a:pPr lvl="0"/>
                      <a:r>
                        <a:rPr lang="en-US" sz="1800" dirty="0" smtClean="0">
                          <a:solidFill>
                            <a:schemeClr val="tx1"/>
                          </a:solidFill>
                          <a:latin typeface="Calibri" pitchFamily="34" charset="0"/>
                          <a:cs typeface="Calibri" pitchFamily="34" charset="0"/>
                        </a:rPr>
                        <a:t>Publish Final Prices and Standards</a:t>
                      </a:r>
                      <a:endParaRPr lang="en-US" sz="1800" dirty="0">
                        <a:solidFill>
                          <a:schemeClr val="tx1"/>
                        </a:solidFill>
                        <a:latin typeface="Calibri" pitchFamily="34" charset="0"/>
                        <a:cs typeface="Calibri" pitchFamily="34" charset="0"/>
                      </a:endParaRPr>
                    </a:p>
                  </a:txBody>
                  <a:tcPr marL="91454" marR="91454" marT="45713" marB="45713" anchor="ctr">
                    <a:lnT w="12700" cap="flat" cmpd="sng" algn="ctr">
                      <a:solidFill>
                        <a:srgbClr val="FF0000"/>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800" b="0" dirty="0" smtClean="0">
                          <a:solidFill>
                            <a:schemeClr val="tx1"/>
                          </a:solidFill>
                          <a:latin typeface="Calibri" pitchFamily="34" charset="0"/>
                          <a:cs typeface="Calibri" pitchFamily="34" charset="0"/>
                        </a:rPr>
                        <a:t>Dec 9</a:t>
                      </a:r>
                      <a:endParaRPr lang="en-US" sz="1800" b="0" dirty="0">
                        <a:solidFill>
                          <a:schemeClr val="tx1"/>
                        </a:solidFill>
                        <a:latin typeface="Calibri" pitchFamily="34" charset="0"/>
                        <a:cs typeface="Calibri" pitchFamily="34" charset="0"/>
                      </a:endParaRPr>
                    </a:p>
                  </a:txBody>
                  <a:tcPr marL="91454" marR="91454" marT="45713" marB="45713" anchor="ctr">
                    <a:lnT w="12700" cap="flat" cmpd="sng" algn="ctr">
                      <a:solidFill>
                        <a:srgbClr val="FF0000"/>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r h="451766">
                <a:tc>
                  <a:txBody>
                    <a:bodyPr/>
                    <a:lstStyle/>
                    <a:p>
                      <a:pPr lvl="0"/>
                      <a:r>
                        <a:rPr lang="en-US" sz="1800" b="1" dirty="0" smtClean="0">
                          <a:solidFill>
                            <a:srgbClr val="C00000"/>
                          </a:solidFill>
                          <a:latin typeface="Calibri" pitchFamily="34" charset="0"/>
                          <a:cs typeface="Calibri" pitchFamily="34" charset="0"/>
                        </a:rPr>
                        <a:t>Implementation</a:t>
                      </a:r>
                      <a:r>
                        <a:rPr lang="en-US" sz="1800" b="1" baseline="0" dirty="0" smtClean="0">
                          <a:solidFill>
                            <a:srgbClr val="C00000"/>
                          </a:solidFill>
                          <a:latin typeface="Calibri" pitchFamily="34" charset="0"/>
                          <a:cs typeface="Calibri" pitchFamily="34" charset="0"/>
                        </a:rPr>
                        <a:t> of New CPI Prices</a:t>
                      </a:r>
                      <a:endParaRPr lang="en-US" sz="1800" b="1" dirty="0">
                        <a:solidFill>
                          <a:srgbClr val="C00000"/>
                        </a:solidFill>
                        <a:latin typeface="Calibri" pitchFamily="34" charset="0"/>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sz="1800" b="1" dirty="0" smtClean="0">
                          <a:solidFill>
                            <a:srgbClr val="C00000"/>
                          </a:solidFill>
                          <a:latin typeface="Calibri" pitchFamily="34" charset="0"/>
                          <a:cs typeface="Calibri" pitchFamily="34" charset="0"/>
                        </a:rPr>
                        <a:t>Jan 22</a:t>
                      </a:r>
                      <a:endParaRPr lang="en-US" sz="1800" b="1" dirty="0">
                        <a:solidFill>
                          <a:srgbClr val="C00000"/>
                        </a:solidFill>
                        <a:latin typeface="Calibri" pitchFamily="34" charset="0"/>
                        <a:cs typeface="Calibri" pitchFamily="34" charset="0"/>
                      </a:endParaRPr>
                    </a:p>
                  </a:txBody>
                  <a:tcPr marL="91454" marR="91454" marT="45713" marB="45713"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r>
            </a:tbl>
          </a:graphicData>
        </a:graphic>
      </p:graphicFrame>
      <p:sp>
        <p:nvSpPr>
          <p:cNvPr id="2" name="TextBox 1"/>
          <p:cNvSpPr txBox="1"/>
          <p:nvPr/>
        </p:nvSpPr>
        <p:spPr>
          <a:xfrm>
            <a:off x="332787" y="5663663"/>
            <a:ext cx="3277949" cy="338554"/>
          </a:xfrm>
          <a:prstGeom prst="rect">
            <a:avLst/>
          </a:prstGeom>
          <a:noFill/>
        </p:spPr>
        <p:txBody>
          <a:bodyPr wrap="none" rtlCol="0">
            <a:spAutoFit/>
          </a:bodyPr>
          <a:lstStyle/>
          <a:p>
            <a:r>
              <a:rPr lang="en-US" dirty="0" smtClean="0">
                <a:solidFill>
                  <a:schemeClr val="tx1"/>
                </a:solidFill>
                <a:latin typeface="Calibri" panose="020F0502020204030204" pitchFamily="34" charset="0"/>
                <a:cs typeface="Calibri" panose="020F0502020204030204" pitchFamily="34" charset="0"/>
              </a:rPr>
              <a:t>*Note:  Move Update filings are TBD</a:t>
            </a:r>
            <a:endParaRPr lang="en-US"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41230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C11BC458-AD3B-4EC3-AF17-B5DA62780930}" type="slidenum">
              <a:rPr lang="en-US" sz="1000" smtClean="0">
                <a:solidFill>
                  <a:srgbClr val="989A99"/>
                </a:solidFill>
              </a:rPr>
              <a:pPr/>
              <a:t>5</a:t>
            </a:fld>
            <a:endParaRPr lang="en-US" sz="1000" dirty="0" smtClean="0">
              <a:solidFill>
                <a:srgbClr val="989A99"/>
              </a:solidFill>
            </a:endParaRPr>
          </a:p>
        </p:txBody>
      </p:sp>
      <p:sp>
        <p:nvSpPr>
          <p:cNvPr id="11267" name="Text Box 2"/>
          <p:cNvSpPr txBox="1">
            <a:spLocks noChangeArrowheads="1"/>
          </p:cNvSpPr>
          <p:nvPr/>
        </p:nvSpPr>
        <p:spPr bwMode="auto">
          <a:xfrm>
            <a:off x="341575" y="1155963"/>
            <a:ext cx="843203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pPr algn="ctr" eaLnBrk="1" hangingPunct="1">
              <a:buFont typeface="Wingdings" pitchFamily="2" charset="2"/>
              <a:buNone/>
            </a:pPr>
            <a:r>
              <a:rPr lang="en-US" sz="3600" dirty="0">
                <a:solidFill>
                  <a:schemeClr val="tx1"/>
                </a:solidFill>
                <a:latin typeface="Calibri" panose="020F0502020204030204" pitchFamily="34" charset="0"/>
                <a:cs typeface="Calibri" panose="020F0502020204030204" pitchFamily="34" charset="0"/>
              </a:rPr>
              <a:t>Full Service IMb Incentives Remain in </a:t>
            </a:r>
            <a:r>
              <a:rPr lang="en-US" sz="3600" dirty="0" smtClean="0">
                <a:solidFill>
                  <a:schemeClr val="tx1"/>
                </a:solidFill>
                <a:latin typeface="Calibri" panose="020F0502020204030204" pitchFamily="34" charset="0"/>
                <a:cs typeface="Calibri" panose="020F0502020204030204" pitchFamily="34" charset="0"/>
              </a:rPr>
              <a:t>Place</a:t>
            </a:r>
            <a:endParaRPr lang="en-US" sz="3600" dirty="0">
              <a:solidFill>
                <a:schemeClr val="tx1"/>
              </a:solidFill>
              <a:latin typeface="Calibri" panose="020F0502020204030204" pitchFamily="34" charset="0"/>
              <a:cs typeface="Calibri" panose="020F0502020204030204" pitchFamily="34" charset="0"/>
            </a:endParaRPr>
          </a:p>
        </p:txBody>
      </p:sp>
      <p:sp>
        <p:nvSpPr>
          <p:cNvPr id="11268" name="Rectangle 3"/>
          <p:cNvSpPr>
            <a:spLocks noGrp="1" noChangeArrowheads="1"/>
          </p:cNvSpPr>
          <p:nvPr>
            <p:ph type="body" idx="1"/>
          </p:nvPr>
        </p:nvSpPr>
        <p:spPr>
          <a:xfrm>
            <a:off x="1132364" y="2280487"/>
            <a:ext cx="8077200" cy="4041011"/>
          </a:xfrm>
        </p:spPr>
        <p:txBody>
          <a:bodyPr/>
          <a:lstStyle/>
          <a:p>
            <a:pPr marL="855663" lvl="2" indent="0" eaLnBrk="1" hangingPunct="1">
              <a:buSzPct val="90000"/>
              <a:buNone/>
            </a:pPr>
            <a:r>
              <a:rPr lang="en-US" sz="3200" dirty="0" smtClean="0"/>
              <a:t>First-Class Mail</a:t>
            </a:r>
            <a:r>
              <a:rPr lang="en-US" sz="3200" baseline="30000" dirty="0">
                <a:cs typeface="Arial" charset="0"/>
              </a:rPr>
              <a:t>	</a:t>
            </a:r>
            <a:r>
              <a:rPr lang="en-US" sz="3200" baseline="30000" dirty="0" smtClean="0">
                <a:cs typeface="Arial" charset="0"/>
              </a:rPr>
              <a:t> </a:t>
            </a:r>
            <a:r>
              <a:rPr lang="en-US" sz="3200" dirty="0" smtClean="0"/>
              <a:t>  </a:t>
            </a:r>
            <a:r>
              <a:rPr lang="en-US" sz="3200" b="0" dirty="0" smtClean="0"/>
              <a:t>	$0.003</a:t>
            </a:r>
          </a:p>
          <a:p>
            <a:pPr marL="855663" lvl="2" indent="0" eaLnBrk="1" hangingPunct="1">
              <a:buSzPct val="90000"/>
              <a:buNone/>
            </a:pPr>
            <a:endParaRPr lang="en-US" sz="1100" b="0" dirty="0" smtClean="0"/>
          </a:p>
          <a:p>
            <a:pPr marL="855663" lvl="2" indent="0" eaLnBrk="1" hangingPunct="1">
              <a:buSzPct val="90000"/>
              <a:buNone/>
            </a:pPr>
            <a:r>
              <a:rPr lang="en-US" sz="3200" dirty="0" smtClean="0"/>
              <a:t>Marketing Mail </a:t>
            </a:r>
            <a:r>
              <a:rPr lang="en-US" sz="3200" b="0" dirty="0" smtClean="0"/>
              <a:t>		$0.001</a:t>
            </a:r>
          </a:p>
          <a:p>
            <a:pPr marL="855663" lvl="2" indent="0" eaLnBrk="1" hangingPunct="1">
              <a:buSzPct val="90000"/>
              <a:buNone/>
            </a:pPr>
            <a:endParaRPr lang="en-US" sz="1100" b="0" dirty="0" smtClean="0"/>
          </a:p>
          <a:p>
            <a:pPr marL="855663" lvl="2" indent="0" eaLnBrk="1" hangingPunct="1">
              <a:buSzPct val="90000"/>
              <a:buNone/>
            </a:pPr>
            <a:r>
              <a:rPr lang="en-US" sz="3200" dirty="0" smtClean="0"/>
              <a:t>Periodicals</a:t>
            </a:r>
            <a:r>
              <a:rPr lang="en-US" sz="3200" b="0" dirty="0" smtClean="0"/>
              <a:t>			$0.001</a:t>
            </a:r>
          </a:p>
          <a:p>
            <a:pPr marL="855663" lvl="2" indent="0" eaLnBrk="1" hangingPunct="1">
              <a:buSzPct val="90000"/>
              <a:buNone/>
            </a:pPr>
            <a:endParaRPr lang="en-US" sz="1100" b="0" dirty="0" smtClean="0"/>
          </a:p>
          <a:p>
            <a:pPr marL="855663" lvl="2" indent="0" eaLnBrk="1" hangingPunct="1">
              <a:buSzPct val="90000"/>
              <a:buNone/>
            </a:pPr>
            <a:r>
              <a:rPr lang="en-US" sz="3200" dirty="0" smtClean="0"/>
              <a:t>BPM Flats		</a:t>
            </a:r>
            <a:r>
              <a:rPr lang="en-US" sz="3200" b="0" dirty="0" smtClean="0"/>
              <a:t>	$0.001</a:t>
            </a:r>
          </a:p>
        </p:txBody>
      </p:sp>
      <p:sp>
        <p:nvSpPr>
          <p:cNvPr id="2" name="Rectangle 1"/>
          <p:cNvSpPr/>
          <p:nvPr/>
        </p:nvSpPr>
        <p:spPr bwMode="auto">
          <a:xfrm>
            <a:off x="1605537" y="2089364"/>
            <a:ext cx="5747379" cy="3343875"/>
          </a:xfrm>
          <a:prstGeom prst="rect">
            <a:avLst/>
          </a:prstGeom>
          <a:noFill/>
          <a:ln w="38100" cap="flat" cmpd="sng" algn="ctr">
            <a:solidFill>
              <a:srgbClr val="00B0F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 typeface="Wingdings" pitchFamily="2" charset="2"/>
              <a:buNone/>
              <a:tabLst/>
            </a:pPr>
            <a:endParaRPr kumimoji="0" lang="en-US" sz="1600" b="1" i="0" u="none" strike="noStrike" cap="none" normalizeH="0" baseline="0" dirty="0" smtClean="0">
              <a:ln>
                <a:noFill/>
              </a:ln>
              <a:solidFill>
                <a:srgbClr val="000066"/>
              </a:solidFill>
              <a:effectLst/>
              <a:latin typeface="Arial" charset="0"/>
            </a:endParaRPr>
          </a:p>
        </p:txBody>
      </p:sp>
    </p:spTree>
    <p:extLst>
      <p:ext uri="{BB962C8B-B14F-4D97-AF65-F5344CB8AC3E}">
        <p14:creationId xmlns:p14="http://schemas.microsoft.com/office/powerpoint/2010/main" val="2063866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49971B72-5A63-4653-BED7-1A8BA811E282}" type="slidenum">
              <a:rPr lang="en-US" sz="1000" smtClean="0">
                <a:solidFill>
                  <a:srgbClr val="989A99"/>
                </a:solidFill>
              </a:rPr>
              <a:pPr/>
              <a:t>6</a:t>
            </a:fld>
            <a:endParaRPr lang="en-US" sz="1000" dirty="0" smtClean="0">
              <a:solidFill>
                <a:srgbClr val="989A99"/>
              </a:solidFill>
            </a:endParaRPr>
          </a:p>
        </p:txBody>
      </p:sp>
      <p:sp>
        <p:nvSpPr>
          <p:cNvPr id="12291" name="Rectangle 2"/>
          <p:cNvSpPr>
            <a:spLocks noChangeArrowheads="1"/>
          </p:cNvSpPr>
          <p:nvPr/>
        </p:nvSpPr>
        <p:spPr bwMode="auto">
          <a:xfrm>
            <a:off x="312468" y="1114425"/>
            <a:ext cx="8636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a:solidFill>
                  <a:schemeClr val="tx1"/>
                </a:solidFill>
                <a:latin typeface="Calibri" panose="020F0502020204030204" pitchFamily="34" charset="0"/>
                <a:cs typeface="Calibri" panose="020F0502020204030204" pitchFamily="34" charset="0"/>
              </a:rPr>
              <a:t>First-Class </a:t>
            </a:r>
            <a:r>
              <a:rPr lang="en-US" sz="3200" dirty="0" smtClean="0">
                <a:solidFill>
                  <a:schemeClr val="tx1"/>
                </a:solidFill>
                <a:latin typeface="Calibri" panose="020F0502020204030204" pitchFamily="34" charset="0"/>
                <a:cs typeface="Calibri" panose="020F0502020204030204" pitchFamily="34" charset="0"/>
              </a:rPr>
              <a:t>Mail</a:t>
            </a:r>
            <a:endParaRPr lang="en-US" sz="3200" dirty="0">
              <a:solidFill>
                <a:schemeClr val="tx1"/>
              </a:solidFill>
              <a:latin typeface="Calibri" panose="020F0502020204030204" pitchFamily="34" charset="0"/>
              <a:cs typeface="Calibri" panose="020F0502020204030204" pitchFamily="34" charset="0"/>
            </a:endParaRPr>
          </a:p>
        </p:txBody>
      </p:sp>
      <p:graphicFrame>
        <p:nvGraphicFramePr>
          <p:cNvPr id="6185" name="Group 41"/>
          <p:cNvGraphicFramePr>
            <a:graphicFrameLocks noGrp="1"/>
          </p:cNvGraphicFramePr>
          <p:nvPr>
            <p:extLst>
              <p:ext uri="{D42A27DB-BD31-4B8C-83A1-F6EECF244321}">
                <p14:modId xmlns:p14="http://schemas.microsoft.com/office/powerpoint/2010/main" val="1410756616"/>
              </p:ext>
            </p:extLst>
          </p:nvPr>
        </p:nvGraphicFramePr>
        <p:xfrm>
          <a:off x="432310" y="2832100"/>
          <a:ext cx="6083300" cy="3322607"/>
        </p:xfrm>
        <a:graphic>
          <a:graphicData uri="http://schemas.openxmlformats.org/drawingml/2006/table">
            <a:tbl>
              <a:tblPr/>
              <a:tblGrid>
                <a:gridCol w="4114800"/>
                <a:gridCol w="1968500"/>
              </a:tblGrid>
              <a:tr h="3962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Product</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CPI Percent Change</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396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Single-piece Letters &amp; Cards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2.0%</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Single-piece Metered</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-1.1%</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Flats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1.9%</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Parcels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0.6%</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2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Presort Letters &amp; Cards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-0.3%</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4014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First-Class Mail International*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(includes letters, cards, and flats)</a:t>
                      </a:r>
                    </a:p>
                  </a:txBody>
                  <a:tcPr marT="45725" marB="4572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0.0%</a:t>
                      </a:r>
                    </a:p>
                  </a:txBody>
                  <a:tcPr marT="45725" marB="4572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2318" name="Rectangle 43"/>
          <p:cNvSpPr>
            <a:spLocks noChangeArrowheads="1"/>
          </p:cNvSpPr>
          <p:nvPr/>
        </p:nvSpPr>
        <p:spPr bwMode="auto">
          <a:xfrm>
            <a:off x="312468" y="1589088"/>
            <a:ext cx="8753475" cy="925512"/>
          </a:xfrm>
          <a:prstGeom prst="rect">
            <a:avLst/>
          </a:prstGeom>
          <a:noFill/>
          <a:ln>
            <a:noFill/>
          </a:ln>
          <a:extLst/>
        </p:spPr>
        <p:txBody>
          <a:bodyPr>
            <a:spAutoFit/>
          </a:bodyPr>
          <a:lstStyle/>
          <a:p>
            <a:pPr marL="346075" indent="-346075">
              <a:lnSpc>
                <a:spcPct val="95000"/>
              </a:lnSpc>
              <a:spcBef>
                <a:spcPct val="5000"/>
              </a:spcBef>
              <a:buClr>
                <a:schemeClr val="accent2"/>
              </a:buClr>
              <a:buFont typeface="Arial" panose="020B0604020202020204" pitchFamily="34" charset="0"/>
              <a:buChar char="•"/>
            </a:pPr>
            <a:r>
              <a:rPr lang="en-US" sz="2800" dirty="0" smtClean="0">
                <a:solidFill>
                  <a:schemeClr val="tx1"/>
                </a:solidFill>
                <a:latin typeface="Calibri" panose="020F0502020204030204" pitchFamily="34" charset="0"/>
                <a:cs typeface="Calibri" panose="020F0502020204030204" pitchFamily="34" charset="0"/>
              </a:rPr>
              <a:t> ~0.8% overall increase</a:t>
            </a:r>
          </a:p>
          <a:p>
            <a:pPr marL="346075" indent="-346075">
              <a:lnSpc>
                <a:spcPct val="95000"/>
              </a:lnSpc>
              <a:spcBef>
                <a:spcPct val="5000"/>
              </a:spcBef>
              <a:buClr>
                <a:schemeClr val="accent2"/>
              </a:buClr>
              <a:buFont typeface="Arial" panose="020B0604020202020204" pitchFamily="34" charset="0"/>
              <a:buChar char="•"/>
            </a:pPr>
            <a:r>
              <a:rPr lang="en-US" sz="2800" dirty="0" smtClean="0">
                <a:solidFill>
                  <a:schemeClr val="tx1"/>
                </a:solidFill>
                <a:latin typeface="Calibri" panose="020F0502020204030204" pitchFamily="34" charset="0"/>
                <a:cs typeface="Calibri" panose="020F0502020204030204" pitchFamily="34" charset="0"/>
              </a:rPr>
              <a:t> First-Class stamp price moves to 49 cents</a:t>
            </a:r>
            <a:endParaRPr lang="en-US" sz="2800" dirty="0">
              <a:solidFill>
                <a:schemeClr val="tx1"/>
              </a:solidFill>
              <a:latin typeface="Calibri" panose="020F0502020204030204" pitchFamily="34" charset="0"/>
              <a:cs typeface="Calibri" panose="020F0502020204030204" pitchFamily="34" charset="0"/>
            </a:endParaRPr>
          </a:p>
        </p:txBody>
      </p:sp>
      <p:pic>
        <p:nvPicPr>
          <p:cNvPr id="12319" name="Picture 42" descr="flag stamps 2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0771" y="2821222"/>
            <a:ext cx="2246312" cy="252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45222" y="6307486"/>
            <a:ext cx="4131259" cy="338554"/>
          </a:xfrm>
          <a:prstGeom prst="rect">
            <a:avLst/>
          </a:prstGeom>
          <a:noFill/>
        </p:spPr>
        <p:txBody>
          <a:bodyPr wrap="none" rtlCol="0">
            <a:spAutoFit/>
          </a:bodyPr>
          <a:lstStyle/>
          <a:p>
            <a:r>
              <a:rPr lang="en-US" dirty="0">
                <a:solidFill>
                  <a:schemeClr val="tx1"/>
                </a:solidFill>
              </a:rPr>
              <a:t>* Does not include International Inbound</a:t>
            </a:r>
          </a:p>
        </p:txBody>
      </p:sp>
    </p:spTree>
    <p:extLst>
      <p:ext uri="{BB962C8B-B14F-4D97-AF65-F5344CB8AC3E}">
        <p14:creationId xmlns:p14="http://schemas.microsoft.com/office/powerpoint/2010/main" val="2597498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9"/>
          <p:cNvSpPr>
            <a:spLocks noGrp="1" noChangeArrowheads="1"/>
          </p:cNvSpPr>
          <p:nvPr>
            <p:ph type="sldNum" sz="quarter" idx="10"/>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BE141880-FABB-409B-A152-3FDE007A97FB}" type="slidenum">
              <a:rPr lang="en-US" sz="1000" smtClean="0">
                <a:solidFill>
                  <a:srgbClr val="989A99"/>
                </a:solidFill>
              </a:rPr>
              <a:pPr/>
              <a:t>7</a:t>
            </a:fld>
            <a:endParaRPr lang="en-US" sz="1000" dirty="0" smtClean="0">
              <a:solidFill>
                <a:srgbClr val="989A99"/>
              </a:solidFill>
            </a:endParaRPr>
          </a:p>
        </p:txBody>
      </p:sp>
      <p:sp>
        <p:nvSpPr>
          <p:cNvPr id="5123" name="Rectangle 35"/>
          <p:cNvSpPr>
            <a:spLocks noChangeArrowheads="1"/>
          </p:cNvSpPr>
          <p:nvPr/>
        </p:nvSpPr>
        <p:spPr bwMode="auto">
          <a:xfrm>
            <a:off x="384626" y="1016000"/>
            <a:ext cx="7712276"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2400" b="1" dirty="0">
                <a:solidFill>
                  <a:schemeClr val="accent2"/>
                </a:solidFill>
                <a:latin typeface="Calibri" panose="020F0502020204030204" pitchFamily="34" charset="0"/>
                <a:cs typeface="Calibri" panose="020F0502020204030204" pitchFamily="34" charset="0"/>
              </a:rPr>
              <a:t>Key </a:t>
            </a:r>
            <a:r>
              <a:rPr lang="en-US" sz="2400" b="1" dirty="0" smtClean="0">
                <a:solidFill>
                  <a:schemeClr val="accent2"/>
                </a:solidFill>
                <a:latin typeface="Calibri" panose="020F0502020204030204" pitchFamily="34" charset="0"/>
                <a:cs typeface="Calibri" panose="020F0502020204030204" pitchFamily="34" charset="0"/>
              </a:rPr>
              <a:t>First-Class </a:t>
            </a:r>
            <a:r>
              <a:rPr lang="en-US" sz="2400" b="1" dirty="0">
                <a:solidFill>
                  <a:schemeClr val="accent2"/>
                </a:solidFill>
                <a:latin typeface="Calibri" panose="020F0502020204030204" pitchFamily="34" charset="0"/>
                <a:cs typeface="Calibri" panose="020F0502020204030204" pitchFamily="34" charset="0"/>
              </a:rPr>
              <a:t>Mail Single-Piece </a:t>
            </a:r>
            <a:r>
              <a:rPr lang="en-US" sz="2400" b="1" dirty="0" smtClean="0">
                <a:solidFill>
                  <a:schemeClr val="accent2"/>
                </a:solidFill>
                <a:latin typeface="Calibri" panose="020F0502020204030204" pitchFamily="34" charset="0"/>
                <a:cs typeface="Calibri" panose="020F0502020204030204" pitchFamily="34" charset="0"/>
              </a:rPr>
              <a:t>Prices</a:t>
            </a:r>
            <a:endParaRPr lang="en-US" sz="2400" b="1" dirty="0">
              <a:solidFill>
                <a:schemeClr val="accent2"/>
              </a:solidFill>
              <a:latin typeface="Calibri" panose="020F0502020204030204" pitchFamily="34" charset="0"/>
              <a:cs typeface="Calibri" panose="020F0502020204030204" pitchFamily="34" charset="0"/>
            </a:endParaRPr>
          </a:p>
        </p:txBody>
      </p:sp>
      <p:graphicFrame>
        <p:nvGraphicFramePr>
          <p:cNvPr id="6194" name="Group 50"/>
          <p:cNvGraphicFramePr>
            <a:graphicFrameLocks noGrp="1"/>
          </p:cNvGraphicFramePr>
          <p:nvPr>
            <p:extLst>
              <p:ext uri="{D42A27DB-BD31-4B8C-83A1-F6EECF244321}">
                <p14:modId xmlns:p14="http://schemas.microsoft.com/office/powerpoint/2010/main" val="2681637344"/>
              </p:ext>
            </p:extLst>
          </p:nvPr>
        </p:nvGraphicFramePr>
        <p:xfrm>
          <a:off x="482600" y="1469568"/>
          <a:ext cx="7784322" cy="4651314"/>
        </p:xfrm>
        <a:graphic>
          <a:graphicData uri="http://schemas.openxmlformats.org/drawingml/2006/table">
            <a:tbl>
              <a:tblPr/>
              <a:tblGrid>
                <a:gridCol w="3266096"/>
                <a:gridCol w="1350188"/>
                <a:gridCol w="1629277"/>
                <a:gridCol w="1538761"/>
              </a:tblGrid>
              <a:tr h="100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Calibri" panose="020F0502020204030204" pitchFamily="34" charset="0"/>
                        <a:ea typeface="ヒラギノ角ゴ Pro W3" pitchFamily="1" charset="-128"/>
                        <a:cs typeface="Calibri" panose="020F0502020204030204" pitchFamily="34" charset="0"/>
                      </a:endParaRP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Change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590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Stamp Price 1 Oz.</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0.47</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0.49</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4.3%</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0648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Single Piece Additional Ounce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0.21</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0.21</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251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Meter Price 1 Oz.</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0.465</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0.46</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-0.1%</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63448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Single-Piece Flats 1 Oz.</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0.94</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0.98</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4.3%</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61582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Single-Piece Cards</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0.34</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0.34</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0.0%</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50385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Retail Parcels 0-4 ozs.</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2.62</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2.67</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1.9%</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Tree>
    <p:extLst>
      <p:ext uri="{BB962C8B-B14F-4D97-AF65-F5344CB8AC3E}">
        <p14:creationId xmlns:p14="http://schemas.microsoft.com/office/powerpoint/2010/main" val="19056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9"/>
          <p:cNvSpPr>
            <a:spLocks noGrp="1" noChangeArrowheads="1"/>
          </p:cNvSpPr>
          <p:nvPr>
            <p:ph type="sldNum" sz="quarter" idx="10"/>
          </p:nvPr>
        </p:nvSpPr>
        <p:spPr>
          <a:noFill/>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7165346F-CAB3-418D-80CC-6970A2F04E1C}" type="slidenum">
              <a:rPr lang="en-US" sz="1000" smtClean="0">
                <a:solidFill>
                  <a:srgbClr val="989A99"/>
                </a:solidFill>
              </a:rPr>
              <a:pPr/>
              <a:t>8</a:t>
            </a:fld>
            <a:endParaRPr lang="en-US" sz="1000" dirty="0" smtClean="0">
              <a:solidFill>
                <a:srgbClr val="989A99"/>
              </a:solidFill>
            </a:endParaRPr>
          </a:p>
        </p:txBody>
      </p:sp>
      <p:sp>
        <p:nvSpPr>
          <p:cNvPr id="6147" name="Rectangle 35"/>
          <p:cNvSpPr>
            <a:spLocks noChangeArrowheads="1"/>
          </p:cNvSpPr>
          <p:nvPr/>
        </p:nvSpPr>
        <p:spPr bwMode="auto">
          <a:xfrm>
            <a:off x="385115" y="1006928"/>
            <a:ext cx="8357214"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eaLnBrk="1" hangingPunct="1"/>
            <a:r>
              <a:rPr lang="en-US" sz="2400" b="1" dirty="0">
                <a:solidFill>
                  <a:schemeClr val="accent2"/>
                </a:solidFill>
                <a:latin typeface="Calibri" panose="020F0502020204030204" pitchFamily="34" charset="0"/>
                <a:cs typeface="Calibri" panose="020F0502020204030204" pitchFamily="34" charset="0"/>
              </a:rPr>
              <a:t>Key </a:t>
            </a:r>
            <a:r>
              <a:rPr lang="en-US" sz="2400" b="1" dirty="0" smtClean="0">
                <a:solidFill>
                  <a:schemeClr val="accent2"/>
                </a:solidFill>
                <a:latin typeface="Calibri" panose="020F0502020204030204" pitchFamily="34" charset="0"/>
                <a:cs typeface="Calibri" panose="020F0502020204030204" pitchFamily="34" charset="0"/>
              </a:rPr>
              <a:t>First-Class Mail </a:t>
            </a:r>
            <a:r>
              <a:rPr lang="en-US" sz="2400" b="1" dirty="0">
                <a:solidFill>
                  <a:schemeClr val="accent2"/>
                </a:solidFill>
                <a:latin typeface="Calibri" panose="020F0502020204030204" pitchFamily="34" charset="0"/>
                <a:cs typeface="Calibri" panose="020F0502020204030204" pitchFamily="34" charset="0"/>
              </a:rPr>
              <a:t>Bulk </a:t>
            </a:r>
            <a:r>
              <a:rPr lang="en-US" sz="2400" b="1" dirty="0" smtClean="0">
                <a:solidFill>
                  <a:schemeClr val="accent2"/>
                </a:solidFill>
                <a:latin typeface="Calibri" panose="020F0502020204030204" pitchFamily="34" charset="0"/>
                <a:cs typeface="Calibri" panose="020F0502020204030204" pitchFamily="34" charset="0"/>
              </a:rPr>
              <a:t>Prices</a:t>
            </a:r>
            <a:endParaRPr lang="en-US" sz="2400" b="1" dirty="0">
              <a:solidFill>
                <a:schemeClr val="accent2"/>
              </a:solidFill>
              <a:latin typeface="Calibri" panose="020F0502020204030204" pitchFamily="34" charset="0"/>
              <a:cs typeface="Calibri" panose="020F050202020403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32009984"/>
              </p:ext>
            </p:extLst>
          </p:nvPr>
        </p:nvGraphicFramePr>
        <p:xfrm>
          <a:off x="482488" y="1482309"/>
          <a:ext cx="7785211" cy="4355176"/>
        </p:xfrm>
        <a:graphic>
          <a:graphicData uri="http://schemas.openxmlformats.org/drawingml/2006/table">
            <a:tbl>
              <a:tblPr/>
              <a:tblGrid>
                <a:gridCol w="4322122"/>
                <a:gridCol w="1025502"/>
                <a:gridCol w="991772"/>
                <a:gridCol w="1445815"/>
              </a:tblGrid>
              <a:tr h="869026">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rgbClr val="FFFFFF"/>
                        </a:solidFill>
                        <a:effectLst/>
                        <a:latin typeface="Calibri" panose="020F0502020204030204" pitchFamily="34" charset="0"/>
                        <a:ea typeface="ヒラギノ角ゴ Pro W3" pitchFamily="1" charset="-128"/>
                        <a:cs typeface="Calibri" panose="020F0502020204030204"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Current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New</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Price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Percent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ヒラギノ角ゴ Pro W3" pitchFamily="1" charset="-128"/>
                          <a:cs typeface="Calibri" panose="020F0502020204030204" pitchFamily="34" charset="0"/>
                        </a:rPr>
                        <a:t>Change</a:t>
                      </a:r>
                    </a:p>
                  </a:txBody>
                  <a:tcPr marT="45726" marB="45726"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162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Mixed AADC Automation Letters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0.419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0.423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r h="1162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AADC Automation Letters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0.399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0.403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1.0%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3F9FA"/>
                    </a:solidFill>
                  </a:tcPr>
                </a:tc>
              </a:tr>
              <a:tr h="11620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5-Digit Automation Letters</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0.376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0.373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Calibri" panose="020F0502020204030204" pitchFamily="34" charset="0"/>
                          <a:ea typeface="ヒラギノ角ゴ Pro W3" pitchFamily="1" charset="-128"/>
                          <a:cs typeface="Calibri" panose="020F0502020204030204" pitchFamily="34" charset="0"/>
                        </a:rPr>
                        <a:t>-0.8%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3F4"/>
                    </a:solidFill>
                  </a:tcPr>
                </a:tc>
              </a:tr>
            </a:tbl>
          </a:graphicData>
        </a:graphic>
      </p:graphicFrame>
      <p:sp>
        <p:nvSpPr>
          <p:cNvPr id="2" name="Rectangle 1"/>
          <p:cNvSpPr/>
          <p:nvPr/>
        </p:nvSpPr>
        <p:spPr>
          <a:xfrm>
            <a:off x="385115" y="6130488"/>
            <a:ext cx="7967337" cy="618631"/>
          </a:xfrm>
          <a:prstGeom prst="rect">
            <a:avLst/>
          </a:prstGeom>
          <a:noFill/>
        </p:spPr>
        <p:txBody>
          <a:bodyPr wrap="square">
            <a:spAutoFit/>
          </a:bodyPr>
          <a:lstStyle/>
          <a:p>
            <a:pPr marL="0" lvl="1">
              <a:lnSpc>
                <a:spcPct val="95000"/>
              </a:lnSpc>
              <a:spcBef>
                <a:spcPct val="10000"/>
              </a:spcBef>
              <a:buClr>
                <a:schemeClr val="accent2"/>
              </a:buClr>
            </a:pPr>
            <a:r>
              <a:rPr lang="en-US" sz="1800" b="0" dirty="0">
                <a:solidFill>
                  <a:schemeClr val="tx1"/>
                </a:solidFill>
                <a:latin typeface="Calibri" panose="020F0502020204030204" pitchFamily="34" charset="0"/>
                <a:cs typeface="Calibri" panose="020F0502020204030204" pitchFamily="34" charset="0"/>
              </a:rPr>
              <a:t>* Note: </a:t>
            </a:r>
            <a:r>
              <a:rPr lang="en-US" sz="1800" b="0" dirty="0" smtClean="0">
                <a:solidFill>
                  <a:schemeClr val="tx1"/>
                </a:solidFill>
                <a:latin typeface="Calibri" panose="020F0502020204030204" pitchFamily="34" charset="0"/>
                <a:cs typeface="Calibri" panose="020F0502020204030204" pitchFamily="34" charset="0"/>
              </a:rPr>
              <a:t>AADC to 5D Discount expanded from 2.3 cents to 3.0 cents, now an 84% pass-through.</a:t>
            </a:r>
            <a:endParaRPr lang="en-US" sz="1800" b="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6361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rgbClr val="000066"/>
                </a:solidFill>
                <a:latin typeface="Arial" charset="0"/>
              </a:defRPr>
            </a:lvl1pPr>
            <a:lvl2pPr marL="742950" indent="-285750" eaLnBrk="0" hangingPunct="0">
              <a:defRPr sz="1600" b="1">
                <a:solidFill>
                  <a:srgbClr val="000066"/>
                </a:solidFill>
                <a:latin typeface="Arial" charset="0"/>
              </a:defRPr>
            </a:lvl2pPr>
            <a:lvl3pPr marL="1143000" indent="-228600" eaLnBrk="0" hangingPunct="0">
              <a:defRPr sz="1600" b="1">
                <a:solidFill>
                  <a:srgbClr val="000066"/>
                </a:solidFill>
                <a:latin typeface="Arial" charset="0"/>
              </a:defRPr>
            </a:lvl3pPr>
            <a:lvl4pPr marL="1600200" indent="-228600" eaLnBrk="0" hangingPunct="0">
              <a:defRPr sz="1600" b="1">
                <a:solidFill>
                  <a:srgbClr val="000066"/>
                </a:solidFill>
                <a:latin typeface="Arial" charset="0"/>
              </a:defRPr>
            </a:lvl4pPr>
            <a:lvl5pPr marL="2057400" indent="-228600" eaLnBrk="0" hangingPunct="0">
              <a:defRPr sz="1600" b="1">
                <a:solidFill>
                  <a:srgbClr val="000066"/>
                </a:solidFill>
                <a:latin typeface="Arial" charset="0"/>
              </a:defRPr>
            </a:lvl5pPr>
            <a:lvl6pPr marL="2514600" indent="-228600" eaLnBrk="0" fontAlgn="base" hangingPunct="0">
              <a:spcBef>
                <a:spcPct val="0"/>
              </a:spcBef>
              <a:spcAft>
                <a:spcPct val="0"/>
              </a:spcAft>
              <a:defRPr sz="1600" b="1">
                <a:solidFill>
                  <a:srgbClr val="000066"/>
                </a:solidFill>
                <a:latin typeface="Arial" charset="0"/>
              </a:defRPr>
            </a:lvl6pPr>
            <a:lvl7pPr marL="2971800" indent="-228600" eaLnBrk="0" fontAlgn="base" hangingPunct="0">
              <a:spcBef>
                <a:spcPct val="0"/>
              </a:spcBef>
              <a:spcAft>
                <a:spcPct val="0"/>
              </a:spcAft>
              <a:defRPr sz="1600" b="1">
                <a:solidFill>
                  <a:srgbClr val="000066"/>
                </a:solidFill>
                <a:latin typeface="Arial" charset="0"/>
              </a:defRPr>
            </a:lvl7pPr>
            <a:lvl8pPr marL="3429000" indent="-228600" eaLnBrk="0" fontAlgn="base" hangingPunct="0">
              <a:spcBef>
                <a:spcPct val="0"/>
              </a:spcBef>
              <a:spcAft>
                <a:spcPct val="0"/>
              </a:spcAft>
              <a:defRPr sz="1600" b="1">
                <a:solidFill>
                  <a:srgbClr val="000066"/>
                </a:solidFill>
                <a:latin typeface="Arial" charset="0"/>
              </a:defRPr>
            </a:lvl8pPr>
            <a:lvl9pPr marL="3886200" indent="-228600" eaLnBrk="0" fontAlgn="base" hangingPunct="0">
              <a:spcBef>
                <a:spcPct val="0"/>
              </a:spcBef>
              <a:spcAft>
                <a:spcPct val="0"/>
              </a:spcAft>
              <a:defRPr sz="1600" b="1">
                <a:solidFill>
                  <a:srgbClr val="000066"/>
                </a:solidFill>
                <a:latin typeface="Arial" charset="0"/>
              </a:defRPr>
            </a:lvl9pPr>
          </a:lstStyle>
          <a:p>
            <a:fld id="{FF407DBB-3095-4281-AD21-542920B2D8EE}" type="slidenum">
              <a:rPr lang="en-US" sz="1000" smtClean="0">
                <a:solidFill>
                  <a:srgbClr val="989A99"/>
                </a:solidFill>
              </a:rPr>
              <a:pPr/>
              <a:t>9</a:t>
            </a:fld>
            <a:endParaRPr lang="en-US" sz="1000" dirty="0" smtClean="0">
              <a:solidFill>
                <a:srgbClr val="989A99"/>
              </a:solidFill>
            </a:endParaRPr>
          </a:p>
        </p:txBody>
      </p:sp>
      <p:sp>
        <p:nvSpPr>
          <p:cNvPr id="15363" name="Rectangle 3"/>
          <p:cNvSpPr>
            <a:spLocks noChangeArrowheads="1"/>
          </p:cNvSpPr>
          <p:nvPr/>
        </p:nvSpPr>
        <p:spPr bwMode="auto">
          <a:xfrm>
            <a:off x="306657" y="1114425"/>
            <a:ext cx="87503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nchor="ctr"/>
          <a:lstStyle/>
          <a:p>
            <a:r>
              <a:rPr lang="en-US" sz="3200" dirty="0" smtClean="0">
                <a:solidFill>
                  <a:schemeClr val="tx1"/>
                </a:solidFill>
                <a:latin typeface="Calibri" panose="020F0502020204030204" pitchFamily="34" charset="0"/>
                <a:cs typeface="Calibri" panose="020F0502020204030204" pitchFamily="34" charset="0"/>
              </a:rPr>
              <a:t>First-Class Mail International</a:t>
            </a:r>
            <a:endParaRPr lang="en-US" sz="3200" dirty="0">
              <a:solidFill>
                <a:schemeClr val="tx1"/>
              </a:solidFill>
              <a:latin typeface="Calibri" panose="020F0502020204030204" pitchFamily="34" charset="0"/>
              <a:cs typeface="Calibri" panose="020F0502020204030204" pitchFamily="34" charset="0"/>
            </a:endParaRPr>
          </a:p>
        </p:txBody>
      </p:sp>
      <p:graphicFrame>
        <p:nvGraphicFramePr>
          <p:cNvPr id="10276" name="Group 36"/>
          <p:cNvGraphicFramePr>
            <a:graphicFrameLocks noGrp="1"/>
          </p:cNvGraphicFramePr>
          <p:nvPr>
            <p:extLst>
              <p:ext uri="{D42A27DB-BD31-4B8C-83A1-F6EECF244321}">
                <p14:modId xmlns:p14="http://schemas.microsoft.com/office/powerpoint/2010/main" val="3701048041"/>
              </p:ext>
            </p:extLst>
          </p:nvPr>
        </p:nvGraphicFramePr>
        <p:xfrm>
          <a:off x="454000" y="2705221"/>
          <a:ext cx="7578725" cy="2249489"/>
        </p:xfrm>
        <a:graphic>
          <a:graphicData uri="http://schemas.openxmlformats.org/drawingml/2006/table">
            <a:tbl>
              <a:tblPr/>
              <a:tblGrid>
                <a:gridCol w="4530600"/>
                <a:gridCol w="3048125"/>
              </a:tblGrid>
              <a:tr h="6080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Product</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CPI Percent Change</a:t>
                      </a:r>
                      <a:endParaRPr kumimoji="0" lang="en-US" sz="2000" b="0"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Letters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7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Flats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Cards</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Calibri" panose="020F0502020204030204" pitchFamily="34" charset="0"/>
                          <a:ea typeface="Times New Roman" pitchFamily="18" charset="0"/>
                          <a:cs typeface="Calibri" panose="020F0502020204030204" pitchFamily="34" charset="0"/>
                        </a:rPr>
                        <a:t>0.0%</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393" name="Rectangle 61"/>
          <p:cNvSpPr>
            <a:spLocks noChangeArrowheads="1"/>
          </p:cNvSpPr>
          <p:nvPr/>
        </p:nvSpPr>
        <p:spPr bwMode="auto">
          <a:xfrm>
            <a:off x="346260" y="1771251"/>
            <a:ext cx="849630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p>
            <a:pPr>
              <a:spcBef>
                <a:spcPct val="20000"/>
              </a:spcBef>
            </a:pPr>
            <a:r>
              <a:rPr lang="en-US" sz="2800" b="0" dirty="0" smtClean="0">
                <a:solidFill>
                  <a:schemeClr val="tx1"/>
                </a:solidFill>
                <a:latin typeface="Calibri" panose="020F0502020204030204" pitchFamily="34" charset="0"/>
                <a:cs typeface="Calibri" panose="020F0502020204030204" pitchFamily="34" charset="0"/>
              </a:rPr>
              <a:t>No increase at this time</a:t>
            </a:r>
            <a:endParaRPr lang="en-US" sz="2800" b="0" dirty="0">
              <a:solidFill>
                <a:schemeClr val="tx1"/>
              </a:solidFill>
              <a:latin typeface="Calibri" panose="020F0502020204030204" pitchFamily="34" charset="0"/>
              <a:cs typeface="Calibri" panose="020F0502020204030204" pitchFamily="34" charset="0"/>
            </a:endParaRPr>
          </a:p>
          <a:p>
            <a:pPr>
              <a:spcBef>
                <a:spcPct val="20000"/>
              </a:spcBef>
              <a:buFont typeface="Wingdings" pitchFamily="2" charset="2"/>
              <a:buNone/>
            </a:pPr>
            <a:r>
              <a:rPr lang="en-US" sz="2800" b="0" dirty="0">
                <a:solidFill>
                  <a:schemeClr val="tx1"/>
                </a:solidFill>
                <a:latin typeface="Calibri" panose="020F0502020204030204" pitchFamily="34" charset="0"/>
                <a:cs typeface="Calibri" panose="020F0502020204030204" pitchFamily="34" charset="0"/>
              </a:rPr>
              <a:t> </a:t>
            </a:r>
            <a:endParaRPr lang="en-US" sz="2400" b="0" dirty="0">
              <a:solidFill>
                <a:schemeClr val="tx1"/>
              </a:solidFill>
              <a:latin typeface="Calibri" panose="020F0502020204030204" pitchFamily="34" charset="0"/>
              <a:cs typeface="Calibri" panose="020F0502020204030204" pitchFamily="34" charset="0"/>
            </a:endParaRPr>
          </a:p>
        </p:txBody>
      </p:sp>
      <p:sp>
        <p:nvSpPr>
          <p:cNvPr id="2" name="TextBox 1"/>
          <p:cNvSpPr txBox="1"/>
          <p:nvPr/>
        </p:nvSpPr>
        <p:spPr>
          <a:xfrm>
            <a:off x="335895" y="5271783"/>
            <a:ext cx="6967870" cy="355482"/>
          </a:xfrm>
          <a:prstGeom prst="rect">
            <a:avLst/>
          </a:prstGeom>
          <a:noFill/>
        </p:spPr>
        <p:txBody>
          <a:bodyPr wrap="none" rtlCol="0">
            <a:spAutoFit/>
          </a:bodyPr>
          <a:lstStyle/>
          <a:p>
            <a:pPr marL="0" lvl="1">
              <a:lnSpc>
                <a:spcPct val="95000"/>
              </a:lnSpc>
              <a:spcBef>
                <a:spcPct val="10000"/>
              </a:spcBef>
              <a:buClr>
                <a:schemeClr val="accent2"/>
              </a:buClr>
            </a:pPr>
            <a:r>
              <a:rPr lang="en-US" sz="1800" b="0" dirty="0" smtClean="0">
                <a:solidFill>
                  <a:schemeClr val="tx1"/>
                </a:solidFill>
                <a:latin typeface="Calibri" panose="020F0502020204030204" pitchFamily="34" charset="0"/>
                <a:cs typeface="Calibri" panose="020F0502020204030204" pitchFamily="34" charset="0"/>
              </a:rPr>
              <a:t>* Note: First-Class </a:t>
            </a:r>
            <a:r>
              <a:rPr lang="en-US" sz="1800" b="0" dirty="0">
                <a:solidFill>
                  <a:schemeClr val="tx1"/>
                </a:solidFill>
                <a:latin typeface="Calibri" panose="020F0502020204030204" pitchFamily="34" charset="0"/>
                <a:cs typeface="Calibri" panose="020F0502020204030204" pitchFamily="34" charset="0"/>
              </a:rPr>
              <a:t>Mail International Global Forever Stamp </a:t>
            </a:r>
            <a:r>
              <a:rPr lang="en-US" sz="1800" b="0" dirty="0" smtClean="0">
                <a:solidFill>
                  <a:schemeClr val="tx1"/>
                </a:solidFill>
                <a:latin typeface="Calibri" panose="020F0502020204030204" pitchFamily="34" charset="0"/>
                <a:cs typeface="Calibri" panose="020F0502020204030204" pitchFamily="34" charset="0"/>
              </a:rPr>
              <a:t>remain $1.15</a:t>
            </a:r>
            <a:endParaRPr lang="en-US" sz="1800" b="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0000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 typeface="Wingdings" pitchFamily="2" charset="2"/>
          <a:buNone/>
          <a:tabLst/>
          <a:defRPr kumimoji="0" lang="en-US" sz="1600" b="1"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65403</TotalTime>
  <Words>4031</Words>
  <Application>Microsoft Office PowerPoint</Application>
  <PresentationFormat>On-screen Show (4:3)</PresentationFormat>
  <Paragraphs>834</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Postal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Thad Dilley</dc:creator>
  <cp:lastModifiedBy>Authorized User</cp:lastModifiedBy>
  <cp:revision>1080</cp:revision>
  <cp:lastPrinted>2017-01-09T22:08:08Z</cp:lastPrinted>
  <dcterms:created xsi:type="dcterms:W3CDTF">2005-10-12T18:13:39Z</dcterms:created>
  <dcterms:modified xsi:type="dcterms:W3CDTF">2017-01-11T13:42:24Z</dcterms:modified>
</cp:coreProperties>
</file>